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1" r:id="rId2"/>
    <p:sldMasterId id="2147484221" r:id="rId3"/>
  </p:sldMasterIdLst>
  <p:notesMasterIdLst>
    <p:notesMasterId r:id="rId17"/>
  </p:notesMasterIdLst>
  <p:handoutMasterIdLst>
    <p:handoutMasterId r:id="rId18"/>
  </p:handoutMasterIdLst>
  <p:sldIdLst>
    <p:sldId id="691" r:id="rId4"/>
    <p:sldId id="837" r:id="rId5"/>
    <p:sldId id="800" r:id="rId6"/>
    <p:sldId id="801" r:id="rId7"/>
    <p:sldId id="810" r:id="rId8"/>
    <p:sldId id="846" r:id="rId9"/>
    <p:sldId id="897" r:id="rId10"/>
    <p:sldId id="804" r:id="rId11"/>
    <p:sldId id="811" r:id="rId12"/>
    <p:sldId id="847" r:id="rId13"/>
    <p:sldId id="894" r:id="rId14"/>
    <p:sldId id="895" r:id="rId15"/>
    <p:sldId id="896" r:id="rId1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n Camello Silva" initials="ACS" lastIdx="2" clrIdx="0">
    <p:extLst/>
  </p:cmAuthor>
  <p:cmAuthor id="2" name="Luanna C. de Castro Souza Franco" initials="LCdCSF" lastIdx="1" clrIdx="1"/>
  <p:cmAuthor id="3" name="Mirian da Silva Queiroz" initials="MdSQ" lastIdx="3" clrIdx="2">
    <p:extLst>
      <p:ext uri="{19B8F6BF-5375-455C-9EA6-DF929625EA0E}">
        <p15:presenceInfo xmlns:p15="http://schemas.microsoft.com/office/powerpoint/2012/main" userId="S-1-5-21-410578342-3907960124-168881747-18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CCECFF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29" autoAdjust="0"/>
    <p:restoredTop sz="87338" autoAdjust="0"/>
  </p:normalViewPr>
  <p:slideViewPr>
    <p:cSldViewPr>
      <p:cViewPr varScale="1">
        <p:scale>
          <a:sx n="101" d="100"/>
          <a:sy n="101" d="100"/>
        </p:scale>
        <p:origin x="15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EF43227-A57D-43F8-93D4-B2F341E7882D}" type="datetimeFigureOut">
              <a:rPr lang="pt-BR"/>
              <a:pPr>
                <a:defRPr/>
              </a:pPr>
              <a:t>08/11/2018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8B682FB-CBDC-40E7-8CB2-BBDFA08D9E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2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01D2CF-D393-46F7-82C2-FBAF9AF09C1E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0FE170-28CF-45BE-9C33-0337A44D9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43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u="sng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CBE12F-02CE-4FAD-9993-61DBCC9FBC43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733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pt-BR" altLang="pt-BR" sz="1200" dirty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5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5" indent="-2285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1" indent="-2285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48" indent="-2285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4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79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46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2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C04103-8932-4969-81F4-6F2CB315AAC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1940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FE170-28CF-45BE-9C33-0337A44D9F9F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3299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FE170-28CF-45BE-9C33-0337A44D9F9F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382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FE170-28CF-45BE-9C33-0337A44D9F9F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17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200" dirty="0">
                <a:latin typeface="Calibri" panose="020F0502020204030204" pitchFamily="34" charset="0"/>
              </a:rPr>
              <a:t>NORMAS</a:t>
            </a:r>
            <a:r>
              <a:rPr lang="pt-BR" sz="1200" baseline="0" dirty="0">
                <a:latin typeface="Calibri" panose="020F0502020204030204" pitchFamily="34" charset="0"/>
              </a:rPr>
              <a:t> QUE REGEM O BPC: </a:t>
            </a:r>
            <a:endParaRPr lang="pt-BR" sz="12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200" dirty="0">
                <a:latin typeface="Calibri" panose="020F0502020204030204" pitchFamily="34" charset="0"/>
              </a:rPr>
              <a:t>- Constituição Federal (Art. 203)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200" dirty="0">
                <a:latin typeface="Calibri" panose="020F0502020204030204" pitchFamily="34" charset="0"/>
              </a:rPr>
              <a:t>- Lei nº 8742/1993 (Art. 20 a 21- A)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200" dirty="0">
                <a:latin typeface="Calibri" panose="020F0502020204030204" pitchFamily="34" charset="0"/>
              </a:rPr>
              <a:t>- Decreto nº 6.214/2007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200" dirty="0">
                <a:latin typeface="Calibri" panose="020F0502020204030204" pitchFamily="34" charset="0"/>
              </a:rPr>
              <a:t>- Portaria Interministerial nº 2/2016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200" dirty="0">
                <a:latin typeface="Calibri" panose="020F0502020204030204" pitchFamily="34" charset="0"/>
              </a:rPr>
              <a:t>- Portaria Conjunta MDSA/INSS nº 1/2017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1200" dirty="0">
                <a:latin typeface="Calibri" panose="020F0502020204030204" pitchFamily="34" charset="0"/>
              </a:rPr>
              <a:t>- Instrução Operacional Conjunta SENARC/ SNAS nº 24/2017</a:t>
            </a:r>
          </a:p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5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5" indent="-2285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1" indent="-2285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48" indent="-2285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4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79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46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2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5C4C7D-2CB8-4DC2-A76B-BB7184636FD3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7981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dirty="0"/>
              <a:t>- </a:t>
            </a:r>
            <a:r>
              <a:rPr lang="pt-BR" sz="1200" b="1" dirty="0">
                <a:latin typeface="Calibri" panose="020F0502020204030204" pitchFamily="34" charset="0"/>
              </a:rPr>
              <a:t>Os</a:t>
            </a:r>
            <a:r>
              <a:rPr lang="pt-BR" b="1" dirty="0"/>
              <a:t> </a:t>
            </a:r>
            <a:r>
              <a:rPr lang="pt-BR" sz="1200" b="1" dirty="0">
                <a:latin typeface="Calibri" panose="020F0502020204030204" pitchFamily="34" charset="0"/>
              </a:rPr>
              <a:t>impedimentos de longo prazo são aqueles que produzem efeitos pelo prazo mínimo de 02 (dois) anos, conforme as Leis nº 12.435, de 06/07/2011 e nº 12.470, de 31/08/2011, que alteram a LOAS. </a:t>
            </a:r>
          </a:p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5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5" indent="-2285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1" indent="-2285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48" indent="-2285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4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79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46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2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DEDE4A-40B2-4BA3-98CF-5E71A2B32F5F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776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5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5" indent="-2285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1" indent="-2285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48" indent="-2285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4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79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46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2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5BE17-1BAB-4D83-AA68-524C6427C423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347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r>
              <a:rPr lang="pt-BR" altLang="pt-BR"/>
              <a:t>O canal de atendimento físico atualmente é uma Agência da Previdência Social – APS.</a:t>
            </a:r>
          </a:p>
          <a:p>
            <a:pPr marL="171450" indent="-171450">
              <a:buFontTx/>
              <a:buChar char="•"/>
            </a:pPr>
            <a:r>
              <a:rPr lang="pt-BR" altLang="pt-BR"/>
              <a:t>Após concluir a análise, o INSS comunica o resultado final ao requerente.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18BF23-04BB-4F3A-B828-2D7DF78B055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911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r>
              <a:rPr lang="pt-BR" altLang="pt-BR" dirty="0"/>
              <a:t>O canal de atendimento físico atualmente é uma Agência da Previdência Social – APS.</a:t>
            </a:r>
          </a:p>
          <a:p>
            <a:pPr marL="171450" indent="-171450">
              <a:buFontTx/>
              <a:buChar char="•"/>
            </a:pPr>
            <a:r>
              <a:rPr lang="pt-BR" altLang="pt-BR" dirty="0"/>
              <a:t>Após concluir a análise, o INSS comunica o resultado final ao requerente.</a:t>
            </a:r>
          </a:p>
          <a:p>
            <a:pPr marL="0" indent="0">
              <a:buFontTx/>
              <a:buNone/>
            </a:pPr>
            <a:endParaRPr lang="pt-BR" alt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18BF23-04BB-4F3A-B828-2D7DF78B055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0433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5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5" indent="-2285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1" indent="-2285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48" indent="-2285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4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79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46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2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CDEAF-681F-4AB1-9B31-5CFD839B1F0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352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5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5" indent="-2285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1" indent="-2285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48" indent="-2285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4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79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46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2" indent="-2285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CDEAF-681F-4AB1-9B31-5CFD839B1F0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4771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FE170-28CF-45BE-9C33-0337A44D9F9F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661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DS\SENARC\Logos 2016\Base de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5768975"/>
            <a:ext cx="55626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BD3D426-5D96-4704-BB15-F37E50AEFBCF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A99D80B-00D7-4244-A2A4-7BCF607867E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10896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1924888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E2C75668-BBAE-4407-A278-F610F73E5B90}" type="datetimeFigureOut">
              <a:rPr lang="pt-BR"/>
              <a:pPr>
                <a:defRPr/>
              </a:pPr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1A9EE53D-805C-4B49-8E6A-B82B59D6C6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9353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D:\MDS\SENARC\Logos 2016\Base de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3"/>
          <a:stretch>
            <a:fillRect/>
          </a:stretch>
        </p:blipFill>
        <p:spPr bwMode="auto">
          <a:xfrm>
            <a:off x="2298700" y="5768975"/>
            <a:ext cx="436086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1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38D41-96B9-4B7B-A119-3FA5FD516B1D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19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F380A8-5E8A-4F48-9D62-062D81206A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70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66737" indent="-4572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868362" indent="-4572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046163" indent="-3429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322388" indent="-3429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549400" indent="-3429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7EEB-048B-465F-AC89-B4850A551F4C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FBA8-6211-4D0C-B583-32277C7CDE6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45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B3CB8-B979-4814-99B3-8B59CC65598B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C2B0-EE45-47FA-9B46-644F6CCC364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502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CED5-9756-4C0C-B0C2-9CA059D72997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A9B92-9DBB-43A5-86FF-FC632F563AB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180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A46DC2-5CDA-4D9B-ADB3-1C29D020EE7E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8F1C10-91DC-4A47-A539-5420897F112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145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5D13-0E4F-4C91-B0D4-3F8CACCFF999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0C81-88B4-4E0B-8E6B-B271616AA77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736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B5E7-F53F-4261-9888-A6FAFCC5C6EC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1FA5-1C5B-4F31-B8F5-13980B11E3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626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407C-FC38-4DFE-B835-CD1E06C3E148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947D-EC2F-4C62-ACF9-3DBEA1477B3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795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FE0279E-AF82-4FEE-AE0C-E4E7DE3FA338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FB07392-70DB-4393-8AE0-57373E3270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26595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89A8-02A3-44D1-A217-C5540F25EB14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1C84-F4C7-4F97-95C3-585384FBCE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203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636A-B047-465B-9DF5-2D2B386F6D0C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3316-955C-4DCA-B093-189561B7D4D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542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44D3-941B-4C75-BAF0-801021707234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78CC-D14A-468D-8DA1-F8885C5C16C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38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9A812FD-85CD-4E4E-8E58-6C4CDC888DFC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75EAEFB-6F98-4EB5-AC3C-44C3A0EFC84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08230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3068960"/>
            <a:ext cx="3364521" cy="1143000"/>
          </a:xfrm>
          <a:prstGeom prst="rect">
            <a:avLst/>
          </a:prstGeom>
        </p:spPr>
        <p:txBody>
          <a:bodyPr/>
          <a:lstStyle>
            <a:lvl1pPr algn="r">
              <a:defRPr sz="6000" b="1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89599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DS\SENARC\Logos 2016\Base de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5732463"/>
            <a:ext cx="55626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2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-3175"/>
            <a:ext cx="9144000" cy="68691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 userDrawn="1"/>
        </p:nvSpPr>
        <p:spPr>
          <a:xfrm>
            <a:off x="168275" y="7938"/>
            <a:ext cx="8796338" cy="6858000"/>
          </a:xfrm>
          <a:prstGeom prst="rect">
            <a:avLst/>
          </a:prstGeom>
          <a:solidFill>
            <a:srgbClr val="D6D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 userDrawn="1"/>
        </p:nvSpPr>
        <p:spPr>
          <a:xfrm>
            <a:off x="209550" y="1588"/>
            <a:ext cx="8713788" cy="6858000"/>
          </a:xfrm>
          <a:prstGeom prst="rect">
            <a:avLst/>
          </a:prstGeom>
          <a:solidFill>
            <a:srgbClr val="E5E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 userDrawn="1"/>
        </p:nvSpPr>
        <p:spPr>
          <a:xfrm>
            <a:off x="354013" y="0"/>
            <a:ext cx="84248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Picture 2" descr="D:\MDS\SENARC\Logos 2016\Base de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5776913"/>
            <a:ext cx="55626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2101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0606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 flipV="1">
            <a:off x="0" y="2060575"/>
            <a:ext cx="9144000" cy="4797425"/>
          </a:xfrm>
          <a:prstGeom prst="rect">
            <a:avLst/>
          </a:prstGeom>
          <a:solidFill>
            <a:srgbClr val="CDC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 userDrawn="1"/>
        </p:nvSpPr>
        <p:spPr>
          <a:xfrm flipV="1">
            <a:off x="-11113" y="6092825"/>
            <a:ext cx="9155113" cy="765175"/>
          </a:xfrm>
          <a:prstGeom prst="rect">
            <a:avLst/>
          </a:prstGeom>
          <a:solidFill>
            <a:srgbClr val="E5E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 userDrawn="1"/>
        </p:nvSpPr>
        <p:spPr>
          <a:xfrm flipV="1">
            <a:off x="-11113" y="0"/>
            <a:ext cx="9155113" cy="2060575"/>
          </a:xfrm>
          <a:prstGeom prst="rect">
            <a:avLst/>
          </a:prstGeom>
          <a:solidFill>
            <a:srgbClr val="E5E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 userDrawn="1"/>
        </p:nvSpPr>
        <p:spPr>
          <a:xfrm flipV="1">
            <a:off x="250825" y="188913"/>
            <a:ext cx="8642350" cy="6669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 flipH="1" flipV="1">
            <a:off x="206375" y="188913"/>
            <a:ext cx="44450" cy="66690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 flipH="1" flipV="1">
            <a:off x="8893175" y="188913"/>
            <a:ext cx="44450" cy="66690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70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4763"/>
            <a:ext cx="1036638" cy="68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0" y="4763"/>
            <a:ext cx="1033463" cy="68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C17E662-8B0F-4B76-BE17-ED4CFDB5F699}" type="datetimeFigureOut">
              <a:rPr lang="pt-BR"/>
              <a:pPr>
                <a:defRPr/>
              </a:pPr>
              <a:t>08/11/2018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968C5C2-2200-4B08-A753-758A03ACDB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489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16A93068-7E2D-4A19-B533-B52765FF8EBE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7CA2DA5F-0AF8-41FA-B7A5-67D540402F0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9" r:id="rId1"/>
    <p:sldLayoutId id="2147485220" r:id="rId2"/>
    <p:sldLayoutId id="2147485221" r:id="rId3"/>
    <p:sldLayoutId id="2147485222" r:id="rId4"/>
    <p:sldLayoutId id="2147485223" r:id="rId5"/>
    <p:sldLayoutId id="2147485224" r:id="rId6"/>
    <p:sldLayoutId id="2147485225" r:id="rId7"/>
    <p:sldLayoutId id="2147485226" r:id="rId8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B514949A-D507-4770-B90B-7514046BD13A}" type="datetimeFigureOut">
              <a:rPr lang="pt-BR"/>
              <a:pPr>
                <a:defRPr/>
              </a:pPr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81A7554F-920E-48C9-AA08-8C6AC9B878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055" name="Grupo 6"/>
          <p:cNvGrpSpPr>
            <a:grpSpLocks/>
          </p:cNvGrpSpPr>
          <p:nvPr userDrawn="1"/>
        </p:nvGrpSpPr>
        <p:grpSpPr bwMode="auto">
          <a:xfrm>
            <a:off x="-36513" y="-6350"/>
            <a:ext cx="9217026" cy="6877050"/>
            <a:chOff x="-36512" y="-6350"/>
            <a:chExt cx="9217024" cy="6877050"/>
          </a:xfrm>
        </p:grpSpPr>
        <p:pic>
          <p:nvPicPr>
            <p:cNvPr id="2056" name="Picture 3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2" y="-6350"/>
              <a:ext cx="1036637" cy="6877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4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0225" y="4763"/>
              <a:ext cx="1030287" cy="6853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7" r:id="rId1"/>
    <p:sldLayoutId id="2147485228" r:id="rId2"/>
    <p:sldLayoutId id="2147485229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308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6E4F715-A90F-46E6-9AF9-12496FD1D8FA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D53A8F0-767D-442E-9412-4D59FF2D137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0" r:id="rId1"/>
    <p:sldLayoutId id="2147485211" r:id="rId2"/>
    <p:sldLayoutId id="2147485212" r:id="rId3"/>
    <p:sldLayoutId id="2147485213" r:id="rId4"/>
    <p:sldLayoutId id="2147485231" r:id="rId5"/>
    <p:sldLayoutId id="2147485232" r:id="rId6"/>
    <p:sldLayoutId id="2147485214" r:id="rId7"/>
    <p:sldLayoutId id="2147485215" r:id="rId8"/>
    <p:sldLayoutId id="2147485216" r:id="rId9"/>
    <p:sldLayoutId id="2147485217" r:id="rId10"/>
    <p:sldLayoutId id="21474852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565150" indent="-4572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6775" indent="-4572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6163" indent="-3429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3429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9400" indent="-3429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7.wmf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0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ctrTitle"/>
          </p:nvPr>
        </p:nvSpPr>
        <p:spPr>
          <a:xfrm>
            <a:off x="395288" y="1556792"/>
            <a:ext cx="7921128" cy="2046833"/>
          </a:xfrm>
        </p:spPr>
        <p:txBody>
          <a:bodyPr/>
          <a:lstStyle/>
          <a:p>
            <a:pPr eaLnBrk="1" hangingPunct="1"/>
            <a:r>
              <a:rPr lang="pt-BR" altLang="pt-BR" sz="5400" b="1" dirty="0" smtClean="0"/>
              <a:t>Benefício de Prestação Continuada – BPC </a:t>
            </a:r>
            <a:endParaRPr lang="pt-BR" altLang="pt-BR" sz="5400" b="1" dirty="0"/>
          </a:p>
        </p:txBody>
      </p:sp>
      <p:sp>
        <p:nvSpPr>
          <p:cNvPr id="20483" name="Subtítulo 2"/>
          <p:cNvSpPr>
            <a:spLocks noGrp="1"/>
          </p:cNvSpPr>
          <p:nvPr>
            <p:ph type="subTitle" idx="1"/>
          </p:nvPr>
        </p:nvSpPr>
        <p:spPr>
          <a:xfrm>
            <a:off x="388839" y="4437112"/>
            <a:ext cx="6335935" cy="1079500"/>
          </a:xfrm>
        </p:spPr>
        <p:txBody>
          <a:bodyPr/>
          <a:lstStyle/>
          <a:p>
            <a:pPr marL="63500" eaLnBrk="1" hangingPunct="1">
              <a:buFont typeface="Arial" pitchFamily="34" charset="0"/>
              <a:buNone/>
              <a:defRPr/>
            </a:pPr>
            <a:r>
              <a:rPr lang="pt-BR" sz="3200" dirty="0" smtClean="0">
                <a:latin typeface="+mj-lt"/>
              </a:rPr>
              <a:t>Departamento de Benefícios Assistenciais e Previdenciários</a:t>
            </a:r>
            <a:endParaRPr lang="pt-BR" sz="3200" dirty="0"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6021388"/>
            <a:ext cx="4067175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sz="2700" b="1" dirty="0"/>
              <a:t>Quais rendimentos entram ou não no cálculo da renda?</a:t>
            </a:r>
            <a:br>
              <a:rPr lang="pt-BR" altLang="pt-BR" sz="27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endParaRPr lang="pt-BR" altLang="pt-BR" sz="3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9512" y="1268761"/>
          <a:ext cx="4176465" cy="54717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7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628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Calibri" panose="020F0502020204030204" pitchFamily="34" charset="0"/>
                        </a:rPr>
                        <a:t>Itens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que compõem a renda familiar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999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Salários;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Proventos; 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999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Pensões;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Pensões alimentícias;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Benefícios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de previdência pública ou privada;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999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Seguro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desemprego; Comissões; Pró-labore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Calibri" panose="020F0502020204030204" pitchFamily="34" charset="0"/>
                        </a:rPr>
                        <a:t>Outros rendimentos do trabalho não assalariado;</a:t>
                      </a: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Calibri" panose="020F0502020204030204" pitchFamily="34" charset="0"/>
                        </a:rPr>
                        <a:t>Rendimentos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do mercado informal ou autônomo;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Calibri" panose="020F0502020204030204" pitchFamily="34" charset="0"/>
                        </a:rPr>
                        <a:t>Rendimentos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auferidos do patrimônio;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Calibri" panose="020F0502020204030204" pitchFamily="34" charset="0"/>
                        </a:rPr>
                        <a:t>Renda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Mensal Vitalícia – RMV;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Outro Benefício de Prestação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Continuada – BPC*;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Ajuda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/doação regular de não morador;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Outras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fontes de renda, exceto bolsa família ou outras rendas similares.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860032" y="4765119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4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4B3F9B1-FEC6-454F-9493-BA2EFDED9C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44008" y="1268761"/>
          <a:ext cx="3960440" cy="34963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275189462"/>
                    </a:ext>
                  </a:extLst>
                </a:gridCol>
              </a:tblGrid>
              <a:tr h="34544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Calibri" panose="020F0502020204030204" pitchFamily="34" charset="0"/>
                        </a:rPr>
                        <a:t>Itens que deverão ser deduzidos do cálculo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3502951683"/>
                  </a:ext>
                </a:extLst>
              </a:tr>
              <a:tr h="59667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Benefícios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e auxílios assistenciais de natureza eventual e temporária;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3009830381"/>
                  </a:ext>
                </a:extLst>
              </a:tr>
              <a:tr h="59667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Valores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oriundos de programas sociais de transferência de renda;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3402554087"/>
                  </a:ext>
                </a:extLst>
              </a:tr>
              <a:tr h="382103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Bolsas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de estágio supervisionado;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651034914"/>
                  </a:ext>
                </a:extLst>
              </a:tr>
              <a:tr h="59667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Pensão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especial de natureza indenizatória e benefícios de assistência médica;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605174509"/>
                  </a:ext>
                </a:extLst>
              </a:tr>
              <a:tr h="382103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Rendas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de natureza eventual ou sazonal;**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3055547423"/>
                  </a:ext>
                </a:extLst>
              </a:tr>
              <a:tr h="59667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alibri" panose="020F0502020204030204" pitchFamily="34" charset="0"/>
                        </a:rPr>
                        <a:t>Remuneração</a:t>
                      </a:r>
                      <a:r>
                        <a:rPr lang="pt-BR" sz="1600" baseline="0" dirty="0">
                          <a:latin typeface="Calibri" panose="020F0502020204030204" pitchFamily="34" charset="0"/>
                        </a:rPr>
                        <a:t> da pessoa com deficiência na condição de aprendiz.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207249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067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5CBD3-0E53-4C3D-A07B-0283979BB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/>
              <a:t>Quantitativo de beneficiários e inclusão no Cadastro Único</a:t>
            </a:r>
            <a:br>
              <a:rPr lang="pt-BR" sz="3600" dirty="0"/>
            </a:b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445407"/>
              </p:ext>
            </p:extLst>
          </p:nvPr>
        </p:nvGraphicFramePr>
        <p:xfrm>
          <a:off x="457200" y="2636838"/>
          <a:ext cx="8229600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307679656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25272229"/>
                    </a:ext>
                  </a:extLst>
                </a:gridCol>
                <a:gridCol w="2489448">
                  <a:extLst>
                    <a:ext uri="{9D8B030D-6E8A-4147-A177-3AD203B41FA5}">
                      <a16:colId xmlns:a16="http://schemas.microsoft.com/office/drawing/2014/main" val="368943314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20580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Espécie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Incluídos no Cadastro Único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incluídos no Cadastro Único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Total de beneficiários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17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PcD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1.564.324 (60,78%)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1.009.533</a:t>
                      </a:r>
                    </a:p>
                    <a:p>
                      <a:pPr algn="ctr"/>
                      <a:r>
                        <a:rPr lang="pt-BR" dirty="0" smtClean="0"/>
                        <a:t> (39,22%)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2.573.857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72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Idosos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1.279.995</a:t>
                      </a:r>
                      <a:r>
                        <a:rPr lang="pt-BR" baseline="0" dirty="0" smtClean="0"/>
                        <a:t> (62,78%)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758.825</a:t>
                      </a:r>
                    </a:p>
                    <a:p>
                      <a:pPr algn="ctr"/>
                      <a:r>
                        <a:rPr lang="pt-BR" dirty="0" smtClean="0"/>
                        <a:t>(37,22%)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2.038.820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033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2.844.319</a:t>
                      </a:r>
                    </a:p>
                    <a:p>
                      <a:pPr algn="ctr"/>
                      <a:r>
                        <a:rPr lang="pt-BR" dirty="0" smtClean="0"/>
                        <a:t>(61,66%)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1.768.358</a:t>
                      </a:r>
                    </a:p>
                    <a:p>
                      <a:pPr algn="ctr"/>
                      <a:r>
                        <a:rPr lang="pt-BR" dirty="0" smtClean="0"/>
                        <a:t>(38,34%)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4.612.677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70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5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5CBD3-0E53-4C3D-A07B-0283979BB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45976"/>
            <a:ext cx="8229600" cy="1066800"/>
          </a:xfrm>
        </p:spPr>
        <p:txBody>
          <a:bodyPr/>
          <a:lstStyle/>
          <a:p>
            <a:pPr algn="ctr"/>
            <a:r>
              <a:rPr lang="pt-BR" sz="3600" dirty="0" smtClean="0"/>
              <a:t>Concessão de BPC para estrangeiros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93C305-F931-4DD7-97EB-AD7E4A3E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50"/>
          </a:xfrm>
        </p:spPr>
        <p:txBody>
          <a:bodyPr/>
          <a:lstStyle/>
          <a:p>
            <a:r>
              <a:rPr lang="pt-BR" sz="2000" dirty="0" smtClean="0">
                <a:latin typeface="Calibri" panose="020F0502020204030204" pitchFamily="34" charset="0"/>
              </a:rPr>
              <a:t>Segue </a:t>
            </a:r>
            <a:r>
              <a:rPr lang="pt-BR" sz="2000" dirty="0">
                <a:latin typeface="Calibri" panose="020F0502020204030204" pitchFamily="34" charset="0"/>
              </a:rPr>
              <a:t>o fluxo normal de concessão do </a:t>
            </a:r>
            <a:r>
              <a:rPr lang="pt-BR" sz="2000" dirty="0" smtClean="0">
                <a:latin typeface="Calibri" panose="020F0502020204030204" pitchFamily="34" charset="0"/>
              </a:rPr>
              <a:t>Benefício; </a:t>
            </a:r>
          </a:p>
          <a:p>
            <a:endParaRPr lang="pt-BR" sz="2000" dirty="0">
              <a:latin typeface="Calibri" panose="020F0502020204030204" pitchFamily="34" charset="0"/>
            </a:endParaRPr>
          </a:p>
          <a:p>
            <a:r>
              <a:rPr lang="pt-BR" sz="2000" dirty="0" smtClean="0">
                <a:latin typeface="Calibri" panose="020F0502020204030204" pitchFamily="34" charset="0"/>
              </a:rPr>
              <a:t>Obrigatório CPF do requerente e de todos os componentes da família;</a:t>
            </a:r>
          </a:p>
          <a:p>
            <a:endParaRPr lang="pt-BR" sz="2000" dirty="0" smtClean="0">
              <a:latin typeface="Calibri" panose="020F0502020204030204" pitchFamily="34" charset="0"/>
            </a:endParaRPr>
          </a:p>
          <a:p>
            <a:r>
              <a:rPr lang="pt-BR" sz="2000" dirty="0" smtClean="0">
                <a:latin typeface="Calibri" panose="020F0502020204030204" pitchFamily="34" charset="0"/>
              </a:rPr>
              <a:t>Documento de identificação oficial com fotografia do requerente;</a:t>
            </a:r>
          </a:p>
          <a:p>
            <a:endParaRPr lang="pt-BR" sz="2000" dirty="0">
              <a:latin typeface="Calibri" panose="020F0502020204030204" pitchFamily="34" charset="0"/>
            </a:endParaRPr>
          </a:p>
          <a:p>
            <a:r>
              <a:rPr lang="pt-BR" sz="2000" dirty="0" smtClean="0">
                <a:latin typeface="Calibri" panose="020F0502020204030204" pitchFamily="34" charset="0"/>
              </a:rPr>
              <a:t>Ação Civil Pública TRF 1 - 21ª Vara Federal – Seção Judiciária do DF;</a:t>
            </a:r>
          </a:p>
          <a:p>
            <a:endParaRPr lang="pt-BR" sz="2000" dirty="0" smtClean="0">
              <a:latin typeface="Calibri" panose="020F0502020204030204" pitchFamily="34" charset="0"/>
            </a:endParaRPr>
          </a:p>
          <a:p>
            <a:r>
              <a:rPr lang="pt-BR" sz="2000" dirty="0">
                <a:latin typeface="Calibri" panose="020F0502020204030204" pitchFamily="34" charset="0"/>
              </a:rPr>
              <a:t>O Recurso Extraordinário 587970 – STF, de 20 de abril de 2017 </a:t>
            </a:r>
            <a:r>
              <a:rPr lang="pt-BR" sz="2000" dirty="0" smtClean="0">
                <a:latin typeface="Calibri" panose="020F0502020204030204" pitchFamily="34" charset="0"/>
              </a:rPr>
              <a:t>ratificou </a:t>
            </a:r>
            <a:r>
              <a:rPr lang="pt-BR" sz="2000" dirty="0">
                <a:latin typeface="Calibri" panose="020F0502020204030204" pitchFamily="34" charset="0"/>
              </a:rPr>
              <a:t>posição no sentido de que a Constituição Federal não possibilita a distinção entre nacionais e estrangeiros que o Decreto 6.214/2007 fez. </a:t>
            </a:r>
            <a:r>
              <a:rPr lang="pt-BR" sz="2400" dirty="0">
                <a:latin typeface="Calibri" panose="020F0502020204030204" pitchFamily="34" charset="0"/>
              </a:rPr>
              <a:t> 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endParaRPr lang="pt-BR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172084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b="1" dirty="0"/>
          </a:p>
          <a:p>
            <a:pPr algn="ctr"/>
            <a:r>
              <a:rPr lang="pt-BR" sz="2400" b="1" i="1" dirty="0" smtClean="0"/>
              <a:t>Departamento </a:t>
            </a:r>
            <a:r>
              <a:rPr lang="pt-BR" sz="2400" b="1" i="1" dirty="0"/>
              <a:t>de Benefícios Assistenciais e Previdenciários</a:t>
            </a:r>
          </a:p>
          <a:p>
            <a:pPr algn="ctr"/>
            <a:r>
              <a:rPr lang="pt-BR" sz="2400" b="1" i="1" dirty="0"/>
              <a:t>Secretaria Nacional de Assistência Social</a:t>
            </a:r>
          </a:p>
          <a:p>
            <a:pPr algn="ctr"/>
            <a:r>
              <a:rPr lang="pt-BR" sz="2400" b="1" i="1" dirty="0"/>
              <a:t>Ministério do Desenvolvimento Social</a:t>
            </a:r>
            <a:r>
              <a:rPr lang="pt-BR" sz="2800" b="1" i="1" dirty="0"/>
              <a:t> </a:t>
            </a:r>
          </a:p>
          <a:p>
            <a:pPr algn="ctr"/>
            <a:endParaRPr lang="pt-BR" sz="2800" b="1" dirty="0"/>
          </a:p>
          <a:p>
            <a:pPr algn="ctr"/>
            <a:endParaRPr lang="pt-BR" sz="2800" b="1" dirty="0"/>
          </a:p>
          <a:p>
            <a:pPr algn="ctr"/>
            <a:endParaRPr lang="pt-BR" sz="2800" b="1" dirty="0"/>
          </a:p>
          <a:p>
            <a:pPr algn="ctr"/>
            <a:r>
              <a:rPr lang="pt-BR" sz="2800" b="1" dirty="0"/>
              <a:t>0800 707 2003</a:t>
            </a:r>
          </a:p>
          <a:p>
            <a:pPr algn="ctr"/>
            <a:r>
              <a:rPr lang="pt-BR" sz="2800" b="1" dirty="0"/>
              <a:t>bpc@mds.gov.br</a:t>
            </a:r>
          </a:p>
        </p:txBody>
      </p:sp>
    </p:spTree>
    <p:extLst>
      <p:ext uri="{BB962C8B-B14F-4D97-AF65-F5344CB8AC3E}">
        <p14:creationId xmlns:p14="http://schemas.microsoft.com/office/powerpoint/2010/main" val="396644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79512" y="4797152"/>
            <a:ext cx="871296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459" name="Títu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>O que é o BPC? </a:t>
            </a: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endParaRPr lang="pt-BR" altLang="pt-BR" sz="3600" dirty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1043608" y="1771650"/>
            <a:ext cx="7848872" cy="4537075"/>
          </a:xfrm>
        </p:spPr>
        <p:txBody>
          <a:bodyPr/>
          <a:lstStyle/>
          <a:p>
            <a:pPr algn="just">
              <a:defRPr/>
            </a:pPr>
            <a:r>
              <a:rPr lang="pt-BR" sz="2000" b="1" dirty="0">
                <a:latin typeface="Calibri" panose="020F0502020204030204" pitchFamily="34" charset="0"/>
              </a:rPr>
              <a:t>O BPC (Benefício de Prestação Continuada) é um benefício da Política de Assistência Social, individual, não vitalício e que garante o pagamento mensal de 01 (um) salário mínimo à pessoa idosa, com 65 (sessenta e cinco) anos ou mais, e à pessoa com deficiência</a:t>
            </a:r>
            <a:r>
              <a:rPr lang="pt-BR" sz="2000" dirty="0">
                <a:latin typeface="Calibri" panose="020F0502020204030204" pitchFamily="34" charset="0"/>
              </a:rPr>
              <a:t>, de qualquer idade, que comprovem não possuir meios para prover a própria manutenção nem de tê-la provida por sua família.</a:t>
            </a:r>
          </a:p>
          <a:p>
            <a:pPr algn="just">
              <a:defRPr/>
            </a:pPr>
            <a:endParaRPr lang="pt-BR" sz="2000" dirty="0">
              <a:latin typeface="Calibri" panose="020F0502020204030204" pitchFamily="34" charset="0"/>
            </a:endParaRPr>
          </a:p>
          <a:p>
            <a:pPr algn="just">
              <a:defRPr/>
            </a:pPr>
            <a:endParaRPr lang="pt-BR" sz="2000" dirty="0">
              <a:latin typeface="Calibri" panose="020F0502020204030204" pitchFamily="34" charset="0"/>
            </a:endParaRPr>
          </a:p>
          <a:p>
            <a:pPr marL="109537" indent="0" algn="just">
              <a:buNone/>
              <a:defRPr/>
            </a:pPr>
            <a:endParaRPr lang="pt-BR" sz="2000" dirty="0">
              <a:latin typeface="Calibri" panose="020F0502020204030204" pitchFamily="34" charset="0"/>
            </a:endParaRPr>
          </a:p>
          <a:p>
            <a:pPr marL="109537" indent="0" algn="just">
              <a:buNone/>
              <a:defRPr/>
            </a:pPr>
            <a:endParaRPr lang="pt-BR" sz="2000" dirty="0">
              <a:latin typeface="Calibri" panose="020F0502020204030204" pitchFamily="34" charset="0"/>
            </a:endParaRPr>
          </a:p>
          <a:p>
            <a:pPr marL="109537" indent="0" algn="just">
              <a:buNone/>
              <a:defRPr/>
            </a:pPr>
            <a:r>
              <a:rPr lang="pt-BR" sz="2000" dirty="0">
                <a:latin typeface="Calibri" panose="020F0502020204030204" pitchFamily="34" charset="0"/>
              </a:rPr>
              <a:t>Para acessar o BPC não é necessário ter contribuído com a Previdência Social. </a:t>
            </a:r>
          </a:p>
          <a:p>
            <a:pPr marL="565150" algn="just" eaLnBrk="1" hangingPunct="1">
              <a:buFont typeface="Wingdings" pitchFamily="2" charset="2"/>
              <a:buChar char="Ø"/>
              <a:defRPr/>
            </a:pPr>
            <a:endParaRPr lang="pt-BR" altLang="pt-BR" sz="2000" dirty="0"/>
          </a:p>
        </p:txBody>
      </p:sp>
      <p:pic>
        <p:nvPicPr>
          <p:cNvPr id="25605" name="Picture 5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93150"/>
            <a:ext cx="886511" cy="91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89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>Público alvo do benefício</a:t>
            </a: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endParaRPr lang="pt-BR" altLang="pt-BR" sz="3600" dirty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idx="1"/>
          </p:nvPr>
        </p:nvSpPr>
        <p:spPr>
          <a:xfrm>
            <a:off x="2428949" y="1700808"/>
            <a:ext cx="5959475" cy="864121"/>
          </a:xfrm>
        </p:spPr>
        <p:txBody>
          <a:bodyPr/>
          <a:lstStyle/>
          <a:p>
            <a:pPr marL="565150" algn="just">
              <a:lnSpc>
                <a:spcPct val="120000"/>
              </a:lnSpc>
              <a:buFont typeface="Arial" charset="0"/>
              <a:buChar char="•"/>
            </a:pPr>
            <a:r>
              <a:rPr lang="pt-BR" altLang="pt-BR" sz="2000" dirty="0">
                <a:latin typeface="Calibri" pitchFamily="34" charset="0"/>
                <a:cs typeface="Calibri" pitchFamily="34" charset="0"/>
              </a:rPr>
              <a:t>Pessoa idosa, com idade de 65 (sessenta e cinco) anos ou mais.</a:t>
            </a:r>
          </a:p>
        </p:txBody>
      </p:sp>
      <p:pic>
        <p:nvPicPr>
          <p:cNvPr id="26628" name="Picture 5" descr="C:\Users\luanna.franco\Desktop\35834765-an-image-of-two-seniors-walk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8" y="162877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 descr="C:\Users\luanna.franco\Desktop\img_1_27_29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984"/>
            <a:ext cx="1943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CaixaDeTexto 2"/>
          <p:cNvSpPr txBox="1">
            <a:spLocks noChangeArrowheads="1"/>
          </p:cNvSpPr>
          <p:nvPr/>
        </p:nvSpPr>
        <p:spPr bwMode="auto">
          <a:xfrm>
            <a:off x="2555875" y="3140968"/>
            <a:ext cx="61198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pt-BR" altLang="pt-BR" sz="2000" dirty="0">
                <a:latin typeface="Calibri" pitchFamily="34" charset="0"/>
              </a:rPr>
              <a:t>Pessoa com deficiência, de qualquer idade, entendida como aquela </a:t>
            </a:r>
            <a:r>
              <a:rPr lang="pt-BR" altLang="pt-BR" sz="2000" b="1" dirty="0">
                <a:latin typeface="Calibri" pitchFamily="34" charset="0"/>
              </a:rPr>
              <a:t>que apresenta impedimentos de longo prazo de natureza física, mental, intelectual ou sensorial, os quais, em interação com diversas barreiras, podem obstruir sua participação plena e efetiva na sociedade em igualdade de condições com as demais pessoas</a:t>
            </a:r>
            <a:endParaRPr lang="pt-BR" altLang="pt-B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614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>Critérios de acesso ao benefício</a:t>
            </a: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endParaRPr lang="pt-BR" altLang="pt-BR" sz="3600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539552" y="1844824"/>
            <a:ext cx="799288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8900" lvl="1" algn="just"/>
            <a:r>
              <a:rPr lang="pt-BR" b="1" u="sng" dirty="0">
                <a:solidFill>
                  <a:schemeClr val="tx1"/>
                </a:solidFill>
                <a:latin typeface="Calibri" panose="020F0502020204030204" pitchFamily="34" charset="0"/>
              </a:rPr>
              <a:t>Renda mensal familiar </a:t>
            </a:r>
            <a:r>
              <a:rPr lang="pt-BR" b="1" i="1" u="sng" dirty="0">
                <a:solidFill>
                  <a:schemeClr val="tx1"/>
                </a:solidFill>
                <a:latin typeface="Calibri" panose="020F0502020204030204" pitchFamily="34" charset="0"/>
              </a:rPr>
              <a:t>per capita</a:t>
            </a:r>
            <a:r>
              <a:rPr lang="pt-BR" b="1" u="sng" dirty="0">
                <a:solidFill>
                  <a:schemeClr val="tx1"/>
                </a:solidFill>
                <a:latin typeface="Calibri" panose="020F0502020204030204" pitchFamily="34" charset="0"/>
              </a:rPr>
              <a:t> inferior a ¼ (um quarto) do salário mínimo vigente</a:t>
            </a: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</a:rPr>
              <a:t> (Art. 20, § 3° da LOAS).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9552" y="5301332"/>
            <a:ext cx="800422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2550"/>
            <a:r>
              <a:rPr lang="pt-BR" altLang="pt-BR" dirty="0">
                <a:solidFill>
                  <a:schemeClr val="tx1"/>
                </a:solidFill>
                <a:latin typeface="Calibri" pitchFamily="34" charset="0"/>
              </a:rPr>
              <a:t>É obrigatório o cadastramento no Cadastro de Pessoas Físicas – CPF – do requerente e do seu grupo </a:t>
            </a:r>
            <a:r>
              <a:rPr lang="pt-BR" altLang="pt-BR" dirty="0" smtClean="0">
                <a:solidFill>
                  <a:schemeClr val="tx1"/>
                </a:solidFill>
                <a:latin typeface="Calibri" pitchFamily="34" charset="0"/>
              </a:rPr>
              <a:t>familiar (Portaria Conjunta nº3, de 21 de setembro de 2018).</a:t>
            </a:r>
            <a:endParaRPr lang="pt-BR" altLang="pt-BR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4165848"/>
            <a:ext cx="799288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2550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</a:rPr>
              <a:t>Para requerer e manter o benefício é necessário que as  inscrições no Cadastro Único tenham sido realizadas ou atualizadas nos últimos dois anos.</a:t>
            </a:r>
            <a:endParaRPr lang="pt-BR" altLang="pt-BR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39552" y="2996952"/>
            <a:ext cx="800422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2550" algn="just" eaLnBrk="1" hangingPunct="1"/>
            <a:r>
              <a:rPr lang="pt-BR" altLang="pt-BR" dirty="0">
                <a:solidFill>
                  <a:schemeClr val="tx1"/>
                </a:solidFill>
                <a:latin typeface="Calibri" pitchFamily="34" charset="0"/>
              </a:rPr>
              <a:t>É obrigatório para a concessão e manutenção do benefício a inscrição do requerente e do seu grupo familiar no Cadastro </a:t>
            </a:r>
            <a:r>
              <a:rPr lang="pt-BR" altLang="pt-BR" dirty="0" smtClean="0">
                <a:solidFill>
                  <a:schemeClr val="tx1"/>
                </a:solidFill>
                <a:latin typeface="Calibri" pitchFamily="34" charset="0"/>
              </a:rPr>
              <a:t>Único (Decreto 8.805/2016). </a:t>
            </a:r>
            <a:endParaRPr lang="pt-BR" altLang="pt-BR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7044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upo 52"/>
          <p:cNvGrpSpPr>
            <a:grpSpLocks/>
          </p:cNvGrpSpPr>
          <p:nvPr/>
        </p:nvGrpSpPr>
        <p:grpSpPr bwMode="auto">
          <a:xfrm>
            <a:off x="2051050" y="2077243"/>
            <a:ext cx="1403350" cy="720725"/>
            <a:chOff x="3419872" y="3161755"/>
            <a:chExt cx="2271713" cy="2301581"/>
          </a:xfrm>
        </p:grpSpPr>
        <p:pic>
          <p:nvPicPr>
            <p:cNvPr id="29720" name="Picture 6" descr="Resultado de imagem para atendimento postos de atendimento cadastro unic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3782" y="3161755"/>
              <a:ext cx="1706015" cy="908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1" name="Picture 22" descr="Resultado de imagem para posto de atendimento do cadastro unic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61" t="15286" r="7318" b="5641"/>
            <a:stretch>
              <a:fillRect/>
            </a:stretch>
          </p:blipFill>
          <p:spPr bwMode="auto">
            <a:xfrm>
              <a:off x="3419872" y="3616063"/>
              <a:ext cx="2271713" cy="184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2" name="Picture 2" descr="Resultado de imagem para atendimento postos de atendimento cadastro unic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9615" y="3997189"/>
              <a:ext cx="490028" cy="56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699" name="Picture 12" descr="Resultado de imagem para atendimento postos agencia da previdencia soci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5" y="2965450"/>
            <a:ext cx="1874838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2" descr="Resultado de imagem para atendimento postos agencia da previdencia soci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38597" r="44894"/>
          <a:stretch>
            <a:fillRect/>
          </a:stretch>
        </p:blipFill>
        <p:spPr bwMode="auto">
          <a:xfrm>
            <a:off x="179388" y="3322638"/>
            <a:ext cx="121602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CaixaDeTexto 58"/>
          <p:cNvSpPr txBox="1">
            <a:spLocks noChangeArrowheads="1"/>
          </p:cNvSpPr>
          <p:nvPr/>
        </p:nvSpPr>
        <p:spPr bwMode="auto">
          <a:xfrm>
            <a:off x="153988" y="4418013"/>
            <a:ext cx="127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pt-BR" altLang="pt-BR" sz="1400" b="1">
                <a:latin typeface="Calibri" pitchFamily="34" charset="0"/>
              </a:rPr>
              <a:t>Procura BPC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4137025" y="2284413"/>
            <a:ext cx="2884488" cy="3063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Canal de Atendimento Físico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168775" y="4308475"/>
            <a:ext cx="2852738" cy="769441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1100" b="1" dirty="0"/>
              <a:t>Após o agendamento, o requerente vai a agência do INSS mais próxima da sua casa com a documentação necessária para ser analisada pelo técnico do INSS.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069203" y="3373259"/>
            <a:ext cx="1439863" cy="523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Agendamento 135</a:t>
            </a:r>
          </a:p>
        </p:txBody>
      </p:sp>
      <p:sp>
        <p:nvSpPr>
          <p:cNvPr id="29705" name="CaixaDeTexto 62"/>
          <p:cNvSpPr txBox="1">
            <a:spLocks noChangeArrowheads="1"/>
          </p:cNvSpPr>
          <p:nvPr/>
        </p:nvSpPr>
        <p:spPr bwMode="auto">
          <a:xfrm>
            <a:off x="2069203" y="2737034"/>
            <a:ext cx="1479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pt-BR" altLang="pt-BR" sz="1200" b="1" dirty="0">
                <a:latin typeface="Calibri" pitchFamily="34" charset="0"/>
              </a:rPr>
              <a:t>Cadastramento ou atualização da Família no </a:t>
            </a:r>
            <a:r>
              <a:rPr lang="pt-BR" altLang="pt-BR" sz="1200" b="1" dirty="0" err="1">
                <a:latin typeface="Calibri" pitchFamily="34" charset="0"/>
              </a:rPr>
              <a:t>CadÚnico</a:t>
            </a:r>
            <a:endParaRPr lang="pt-BR" altLang="pt-BR" sz="1200" b="1" dirty="0">
              <a:latin typeface="Calibri" pitchFamily="34" charset="0"/>
            </a:endParaRPr>
          </a:p>
        </p:txBody>
      </p:sp>
      <p:sp>
        <p:nvSpPr>
          <p:cNvPr id="29706" name="CaixaDeTexto 63"/>
          <p:cNvSpPr txBox="1">
            <a:spLocks noChangeArrowheads="1"/>
          </p:cNvSpPr>
          <p:nvPr/>
        </p:nvSpPr>
        <p:spPr bwMode="auto">
          <a:xfrm>
            <a:off x="2081213" y="4526756"/>
            <a:ext cx="1441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pt-BR" altLang="pt-BR" sz="1200" b="1" dirty="0">
                <a:latin typeface="Calibri" pitchFamily="34" charset="0"/>
              </a:rPr>
              <a:t>Agendamento para o requerimento BPC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2081213" y="1196975"/>
            <a:ext cx="1441450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Cadastro Único</a:t>
            </a:r>
          </a:p>
          <a:p>
            <a:pPr algn="ctr">
              <a:defRPr/>
            </a:pPr>
            <a:r>
              <a:rPr lang="pt-BR" sz="1400" b="1" dirty="0"/>
              <a:t>(CRAS ou Posto do Cadastro)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179388" y="2714625"/>
            <a:ext cx="1216025" cy="523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Requerente BPC</a:t>
            </a:r>
          </a:p>
        </p:txBody>
      </p:sp>
      <p:sp>
        <p:nvSpPr>
          <p:cNvPr id="29709" name="AutoShape 24" descr="Resultado de imagem para telefo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pic>
        <p:nvPicPr>
          <p:cNvPr id="29710" name="Picture 26" descr="Resultado de imagem para telefo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4021138"/>
            <a:ext cx="48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1" name="Picture 28" descr="Resultado de imagem para atendimento agencia da previdenci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3911811"/>
            <a:ext cx="6556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CaixaDeTexto 70"/>
          <p:cNvSpPr txBox="1"/>
          <p:nvPr/>
        </p:nvSpPr>
        <p:spPr>
          <a:xfrm>
            <a:off x="7308850" y="2284413"/>
            <a:ext cx="1655763" cy="2762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200" b="1" dirty="0"/>
              <a:t>Análise </a:t>
            </a:r>
          </a:p>
        </p:txBody>
      </p:sp>
      <p:pic>
        <p:nvPicPr>
          <p:cNvPr id="29713" name="Picture 2" descr="Resultado de imagem para atendimento agencia da previdencia desenh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92" y="2965450"/>
            <a:ext cx="122428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4" name="CaixaDeTexto 72"/>
          <p:cNvSpPr txBox="1">
            <a:spLocks noChangeArrowheads="1"/>
          </p:cNvSpPr>
          <p:nvPr/>
        </p:nvSpPr>
        <p:spPr bwMode="auto">
          <a:xfrm>
            <a:off x="7235825" y="4308475"/>
            <a:ext cx="1824038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r>
              <a:rPr lang="pt-BR" altLang="pt-BR" sz="1100" b="1" dirty="0">
                <a:latin typeface="Calibri" pitchFamily="34" charset="0"/>
              </a:rPr>
              <a:t>Análise de renda familiar para concessão para pessoa Idosa e pessoa com deficiência. </a:t>
            </a:r>
          </a:p>
        </p:txBody>
      </p:sp>
      <p:sp>
        <p:nvSpPr>
          <p:cNvPr id="74" name="Chave dupla 73"/>
          <p:cNvSpPr/>
          <p:nvPr/>
        </p:nvSpPr>
        <p:spPr>
          <a:xfrm rot="10800000">
            <a:off x="1547809" y="1125537"/>
            <a:ext cx="2447925" cy="3952378"/>
          </a:xfrm>
          <a:prstGeom prst="bracePair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5" name="Seta para a direita 74"/>
          <p:cNvSpPr/>
          <p:nvPr/>
        </p:nvSpPr>
        <p:spPr>
          <a:xfrm>
            <a:off x="6876256" y="3274959"/>
            <a:ext cx="576064" cy="30410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6" name="Retângulo 75"/>
          <p:cNvSpPr/>
          <p:nvPr/>
        </p:nvSpPr>
        <p:spPr>
          <a:xfrm>
            <a:off x="92075" y="547688"/>
            <a:ext cx="88725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dirty="0">
                <a:latin typeface="+mj-lt"/>
              </a:rPr>
              <a:t>Como requerer o BPC? – Pessoa idosa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323609" y="5219519"/>
            <a:ext cx="8352079" cy="13778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600" b="1" dirty="0">
              <a:latin typeface="Calibri" panose="020F0502020204030204" pitchFamily="34" charset="0"/>
            </a:endParaRPr>
          </a:p>
          <a:p>
            <a:pPr algn="ctr"/>
            <a:r>
              <a:rPr lang="pt-BR" sz="1600" b="1" dirty="0">
                <a:latin typeface="Calibri" panose="020F0502020204030204" pitchFamily="34" charset="0"/>
              </a:rPr>
              <a:t>     </a:t>
            </a:r>
          </a:p>
          <a:p>
            <a:pPr algn="ctr"/>
            <a:r>
              <a:rPr lang="pt-BR" sz="1600" b="1" dirty="0">
                <a:latin typeface="Calibri" panose="020F0502020204030204" pitchFamily="34" charset="0"/>
              </a:rPr>
              <a:t>    O reconhecimento do direito ao benefício às pessoas idosas se dará após a comprovação da idade e da renda familiar.</a:t>
            </a:r>
          </a:p>
          <a:p>
            <a:pPr algn="ctr"/>
            <a:r>
              <a:rPr lang="pt-BR" sz="1600" b="1" dirty="0">
                <a:latin typeface="Calibri" panose="020F0502020204030204" pitchFamily="34" charset="0"/>
              </a:rPr>
              <a:t>De acordo com o parágrafo único do artigo 34 do Estatuto do Idoso, somente quando se tratar de BPC para a pessoa idosa, não será calculado na renda </a:t>
            </a:r>
          </a:p>
          <a:p>
            <a:pPr algn="ctr"/>
            <a:r>
              <a:rPr lang="pt-BR" sz="1600" b="1" dirty="0">
                <a:latin typeface="Calibri" panose="020F0502020204030204" pitchFamily="34" charset="0"/>
              </a:rPr>
              <a:t>mensal familiar o BPC recebido por outra pessoa idosa.</a:t>
            </a:r>
          </a:p>
          <a:p>
            <a:pPr algn="ctr"/>
            <a:endParaRPr lang="pt-BR" sz="1600" dirty="0">
              <a:latin typeface="Calibri" panose="020F0502020204030204" pitchFamily="34" charset="0"/>
            </a:endParaRPr>
          </a:p>
          <a:p>
            <a:pPr algn="ctr"/>
            <a:endParaRPr lang="pt-BR" dirty="0"/>
          </a:p>
        </p:txBody>
      </p:sp>
      <p:pic>
        <p:nvPicPr>
          <p:cNvPr id="26" name="Picture 5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76" y="6011155"/>
            <a:ext cx="597711" cy="59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8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upo 52"/>
          <p:cNvGrpSpPr>
            <a:grpSpLocks/>
          </p:cNvGrpSpPr>
          <p:nvPr/>
        </p:nvGrpSpPr>
        <p:grpSpPr bwMode="auto">
          <a:xfrm>
            <a:off x="2051050" y="2077243"/>
            <a:ext cx="1403350" cy="720725"/>
            <a:chOff x="3419872" y="3161755"/>
            <a:chExt cx="2271713" cy="2301581"/>
          </a:xfrm>
        </p:grpSpPr>
        <p:pic>
          <p:nvPicPr>
            <p:cNvPr id="29720" name="Picture 6" descr="Resultado de imagem para atendimento postos de atendimento cadastro unic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3782" y="3161755"/>
              <a:ext cx="1706015" cy="908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1" name="Picture 22" descr="Resultado de imagem para posto de atendimento do cadastro unic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61" t="15286" r="7318" b="5641"/>
            <a:stretch>
              <a:fillRect/>
            </a:stretch>
          </p:blipFill>
          <p:spPr bwMode="auto">
            <a:xfrm>
              <a:off x="3419872" y="3616063"/>
              <a:ext cx="2271713" cy="184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2" name="Picture 2" descr="Resultado de imagem para atendimento postos de atendimento cadastro unic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9615" y="3997189"/>
              <a:ext cx="490028" cy="56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1" name="CaixaDeTexto 58"/>
          <p:cNvSpPr txBox="1">
            <a:spLocks noChangeArrowheads="1"/>
          </p:cNvSpPr>
          <p:nvPr/>
        </p:nvSpPr>
        <p:spPr bwMode="auto">
          <a:xfrm>
            <a:off x="153988" y="4418013"/>
            <a:ext cx="127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pt-BR" altLang="pt-BR" sz="1400" b="1">
                <a:latin typeface="Calibri" pitchFamily="34" charset="0"/>
              </a:rPr>
              <a:t>Procura BPC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4137025" y="2284413"/>
            <a:ext cx="2884488" cy="3063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Canal de Atendimento Físico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168775" y="4308475"/>
            <a:ext cx="2852738" cy="769441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1100" b="1" dirty="0"/>
              <a:t>Após o agendamento, o requerente vai a agência do INSS mais próxima da sua casa com a documentação necessária para ser analisada pelo técnico do INSS.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069203" y="3446277"/>
            <a:ext cx="1439863" cy="523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Agendamento 135</a:t>
            </a:r>
          </a:p>
        </p:txBody>
      </p:sp>
      <p:sp>
        <p:nvSpPr>
          <p:cNvPr id="29705" name="CaixaDeTexto 62"/>
          <p:cNvSpPr txBox="1">
            <a:spLocks noChangeArrowheads="1"/>
          </p:cNvSpPr>
          <p:nvPr/>
        </p:nvSpPr>
        <p:spPr bwMode="auto">
          <a:xfrm>
            <a:off x="2069203" y="2807494"/>
            <a:ext cx="1479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pt-BR" altLang="pt-BR" sz="1200" b="1" dirty="0">
                <a:latin typeface="Calibri" pitchFamily="34" charset="0"/>
              </a:rPr>
              <a:t>Cadastramento ou atualização da Família no </a:t>
            </a:r>
            <a:r>
              <a:rPr lang="pt-BR" altLang="pt-BR" sz="1200" b="1" dirty="0" err="1">
                <a:latin typeface="Calibri" pitchFamily="34" charset="0"/>
              </a:rPr>
              <a:t>CadÚnico</a:t>
            </a:r>
            <a:endParaRPr lang="pt-BR" altLang="pt-BR" sz="1200" b="1" dirty="0">
              <a:latin typeface="Calibri" pitchFamily="34" charset="0"/>
            </a:endParaRPr>
          </a:p>
        </p:txBody>
      </p:sp>
      <p:sp>
        <p:nvSpPr>
          <p:cNvPr id="29706" name="CaixaDeTexto 63"/>
          <p:cNvSpPr txBox="1">
            <a:spLocks noChangeArrowheads="1"/>
          </p:cNvSpPr>
          <p:nvPr/>
        </p:nvSpPr>
        <p:spPr bwMode="auto">
          <a:xfrm>
            <a:off x="2081213" y="4571328"/>
            <a:ext cx="1441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pt-BR" altLang="pt-BR" sz="1200" b="1" dirty="0">
                <a:latin typeface="Calibri" pitchFamily="34" charset="0"/>
              </a:rPr>
              <a:t>Agendamento para o requerimento BPC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2081213" y="1196975"/>
            <a:ext cx="1441450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Cadastro Único</a:t>
            </a:r>
          </a:p>
          <a:p>
            <a:pPr algn="ctr">
              <a:defRPr/>
            </a:pPr>
            <a:r>
              <a:rPr lang="pt-BR" sz="1400" b="1" dirty="0"/>
              <a:t>(CRAS ou Posto do Cadastro)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179388" y="2714625"/>
            <a:ext cx="1216025" cy="523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/>
              <a:t>Requerente BPC</a:t>
            </a:r>
          </a:p>
        </p:txBody>
      </p:sp>
      <p:sp>
        <p:nvSpPr>
          <p:cNvPr id="29709" name="AutoShape 24" descr="Resultado de imagem para telefo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pic>
        <p:nvPicPr>
          <p:cNvPr id="29710" name="Picture 26" descr="Resultado de imagem para telefo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168" y="4095403"/>
            <a:ext cx="48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1" name="Picture 28" descr="Resultado de imagem para atendimento agencia da previdenci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43" y="3987053"/>
            <a:ext cx="6556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CaixaDeTexto 70"/>
          <p:cNvSpPr txBox="1"/>
          <p:nvPr/>
        </p:nvSpPr>
        <p:spPr>
          <a:xfrm>
            <a:off x="7308850" y="2284413"/>
            <a:ext cx="1655763" cy="2762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200" b="1" dirty="0"/>
              <a:t>Análise </a:t>
            </a:r>
          </a:p>
        </p:txBody>
      </p:sp>
      <p:pic>
        <p:nvPicPr>
          <p:cNvPr id="29713" name="Picture 2" descr="Resultado de imagem para atendimento agencia da previdencia desenh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92" y="2819400"/>
            <a:ext cx="1224280" cy="127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4" name="CaixaDeTexto 72"/>
          <p:cNvSpPr txBox="1">
            <a:spLocks noChangeArrowheads="1"/>
          </p:cNvSpPr>
          <p:nvPr/>
        </p:nvSpPr>
        <p:spPr bwMode="auto">
          <a:xfrm>
            <a:off x="7235825" y="4308475"/>
            <a:ext cx="1824038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r>
              <a:rPr lang="pt-BR" altLang="pt-BR" sz="1100" b="1" dirty="0">
                <a:latin typeface="Calibri" pitchFamily="34" charset="0"/>
              </a:rPr>
              <a:t>Análise de renda familiar para concessão para pessoa Idosa e pessoa com deficiência. </a:t>
            </a:r>
          </a:p>
        </p:txBody>
      </p:sp>
      <p:sp>
        <p:nvSpPr>
          <p:cNvPr id="74" name="Chave dupla 73"/>
          <p:cNvSpPr/>
          <p:nvPr/>
        </p:nvSpPr>
        <p:spPr>
          <a:xfrm rot="10800000">
            <a:off x="1547809" y="1125537"/>
            <a:ext cx="2447925" cy="3952378"/>
          </a:xfrm>
          <a:prstGeom prst="bracePair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5" name="Seta para a direita 74"/>
          <p:cNvSpPr/>
          <p:nvPr/>
        </p:nvSpPr>
        <p:spPr>
          <a:xfrm>
            <a:off x="6876256" y="3274959"/>
            <a:ext cx="576064" cy="30410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6" name="Retângulo 75"/>
          <p:cNvSpPr/>
          <p:nvPr/>
        </p:nvSpPr>
        <p:spPr>
          <a:xfrm>
            <a:off x="92075" y="547688"/>
            <a:ext cx="88725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dirty="0">
                <a:latin typeface="+mj-lt"/>
              </a:rPr>
              <a:t>Como requerer o BPC? – Pessoa com deficiência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323609" y="5589240"/>
            <a:ext cx="8352079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600" b="1" dirty="0">
              <a:latin typeface="Calibri" panose="020F0502020204030204" pitchFamily="34" charset="0"/>
            </a:endParaRPr>
          </a:p>
          <a:p>
            <a:pPr algn="ctr"/>
            <a:endParaRPr lang="pt-BR" sz="1600" b="1" dirty="0">
              <a:latin typeface="Calibri" panose="020F0502020204030204" pitchFamily="34" charset="0"/>
            </a:endParaRPr>
          </a:p>
          <a:p>
            <a:pPr marL="723900" algn="just"/>
            <a:r>
              <a:rPr lang="pt-BR" sz="1600" b="1" dirty="0">
                <a:latin typeface="Calibri" panose="020F0502020204030204" pitchFamily="34" charset="0"/>
              </a:rPr>
              <a:t>Para a pessoa com deficiência, após análise de renda familiar estar em conformidade, é agendada a avaliação de deficiência, composta de perícia médica e avaliação social para determinar pela concessão ou não do benefício. </a:t>
            </a:r>
          </a:p>
          <a:p>
            <a:pPr algn="ctr"/>
            <a:endParaRPr lang="pt-BR" sz="1600" dirty="0">
              <a:latin typeface="Calibri" panose="020F0502020204030204" pitchFamily="34" charset="0"/>
            </a:endParaRPr>
          </a:p>
          <a:p>
            <a:pPr algn="ctr"/>
            <a:endParaRPr lang="pt-BR" dirty="0"/>
          </a:p>
        </p:txBody>
      </p:sp>
      <p:pic>
        <p:nvPicPr>
          <p:cNvPr id="26" name="Picture 5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09" y="5810187"/>
            <a:ext cx="597711" cy="59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Resultado de imagem para imagem pessoa com deficiência"/>
          <p:cNvSpPr>
            <a:spLocks noChangeAspect="1" noChangeArrowheads="1"/>
          </p:cNvSpPr>
          <p:nvPr/>
        </p:nvSpPr>
        <p:spPr bwMode="auto">
          <a:xfrm>
            <a:off x="155575" y="-1096963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10" descr="Resultado de imagem para imagem pessoa com deficiência"/>
          <p:cNvSpPr>
            <a:spLocks noChangeAspect="1" noChangeArrowheads="1"/>
          </p:cNvSpPr>
          <p:nvPr/>
        </p:nvSpPr>
        <p:spPr bwMode="auto">
          <a:xfrm>
            <a:off x="307975" y="-944563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12" descr="Resultado de imagem para imagem pessoa com deficiência"/>
          <p:cNvSpPr>
            <a:spLocks noChangeAspect="1" noChangeArrowheads="1"/>
          </p:cNvSpPr>
          <p:nvPr/>
        </p:nvSpPr>
        <p:spPr bwMode="auto">
          <a:xfrm>
            <a:off x="460375" y="-792163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7" name="Picture 13" descr="C:\Users\luanna.franco\Desktop\pcd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" y="3348542"/>
            <a:ext cx="1239838" cy="95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3" descr="C:\Users\luanna.franco\Desktop\pcd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44" y="2807495"/>
            <a:ext cx="1987872" cy="14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53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sz="2700" b="1" dirty="0"/>
              <a:t>O que é família para o </a:t>
            </a:r>
            <a:r>
              <a:rPr lang="pt-BR" altLang="pt-BR" sz="2700" b="1" dirty="0" smtClean="0"/>
              <a:t>Cadastro Único?</a:t>
            </a: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endParaRPr lang="pt-BR" altLang="pt-BR" sz="3600" dirty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755576" y="1052736"/>
            <a:ext cx="7416800" cy="4537075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smtClean="0">
                <a:latin typeface="Calibri" panose="020F0502020204030204" pitchFamily="34" charset="0"/>
              </a:rPr>
              <a:t>Unidade </a:t>
            </a:r>
            <a:r>
              <a:rPr lang="pt-BR" sz="2000" dirty="0">
                <a:latin typeface="Calibri" panose="020F0502020204030204" pitchFamily="34" charset="0"/>
              </a:rPr>
              <a:t>nuclear composta por um ou mais indivíduos que contribuam para o rendimento ou tenham suas despesas atendidas por aquela unidade familiar, todos moradores em um mesmo </a:t>
            </a:r>
            <a:r>
              <a:rPr lang="pt-BR" sz="2000" dirty="0" smtClean="0">
                <a:latin typeface="Calibri" panose="020F0502020204030204" pitchFamily="34" charset="0"/>
              </a:rPr>
              <a:t>domicílio;</a:t>
            </a: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64" y="1268413"/>
            <a:ext cx="5832648" cy="239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73889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sz="2700" b="1" dirty="0"/>
              <a:t>O que é família para o BPC?</a:t>
            </a: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endParaRPr lang="pt-BR" altLang="pt-BR" sz="3600" dirty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827088" y="1771650"/>
            <a:ext cx="7416800" cy="4537075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b="1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r>
              <a:rPr lang="pt-BR" sz="2000" b="1" dirty="0">
                <a:latin typeface="Calibri" panose="020F0502020204030204" pitchFamily="34" charset="0"/>
              </a:rPr>
              <a:t>A família BPC </a:t>
            </a:r>
            <a:r>
              <a:rPr lang="pt-BR" sz="2000" dirty="0">
                <a:latin typeface="Calibri" panose="020F0502020204030204" pitchFamily="34" charset="0"/>
              </a:rPr>
              <a:t>é composta pelo requerente, o cônjuge ou companheiro, os pais e, na ausência de um deles, a madrasta ou o padrasto, os irmãos solteiros, os filhos e enteados solteiros e os menores tutelados, desde que vivam sob o mesmo teto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SzPct val="90000"/>
              <a:defRPr/>
            </a:pP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69828"/>
            <a:ext cx="5832648" cy="239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91468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912768" cy="1066800"/>
          </a:xfrm>
        </p:spPr>
        <p:txBody>
          <a:bodyPr/>
          <a:lstStyle/>
          <a:p>
            <a:r>
              <a:rPr lang="pt-BR" sz="2800" dirty="0"/>
              <a:t>Como calcular a renda mensal familiar </a:t>
            </a:r>
            <a:r>
              <a:rPr lang="pt-BR" sz="2800" i="1" dirty="0"/>
              <a:t>per capita</a:t>
            </a:r>
            <a:r>
              <a:rPr lang="pt-BR" sz="2800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1683568"/>
          </a:xfrm>
        </p:spPr>
        <p:txBody>
          <a:bodyPr/>
          <a:lstStyle/>
          <a:p>
            <a:pPr algn="just"/>
            <a:r>
              <a:rPr lang="pt-BR" sz="2000" dirty="0">
                <a:latin typeface="Calibri" panose="020F0502020204030204" pitchFamily="34" charset="0"/>
              </a:rPr>
              <a:t>A renda mensal familiar </a:t>
            </a:r>
            <a:r>
              <a:rPr lang="pt-BR" sz="2000" i="1" dirty="0">
                <a:latin typeface="Calibri" panose="020F0502020204030204" pitchFamily="34" charset="0"/>
              </a:rPr>
              <a:t>per capita</a:t>
            </a:r>
            <a:r>
              <a:rPr lang="pt-BR" sz="2000" dirty="0">
                <a:latin typeface="Calibri" panose="020F0502020204030204" pitchFamily="34" charset="0"/>
              </a:rPr>
              <a:t> é calculada através da divisão da renda mensal familiar pelo número de integrantes da família do requerente do BPC. Para ter direito ao benefício, a família da pessoa idosa ou da pessoa com deficiência deve possuir renda mensal familiar per capita inferior a ¼ de salário mínimo.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107504" y="4149080"/>
            <a:ext cx="8928992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b="1" u="sng" dirty="0" smtClean="0">
                <a:latin typeface="Calibri" pitchFamily="34" charset="0"/>
                <a:cs typeface="Calibri" pitchFamily="34" charset="0"/>
              </a:rPr>
              <a:t>Renda </a:t>
            </a:r>
            <a:r>
              <a:rPr lang="pt-BR" b="1" u="sng" dirty="0">
                <a:latin typeface="Calibri" pitchFamily="34" charset="0"/>
                <a:cs typeface="Calibri" pitchFamily="34" charset="0"/>
              </a:rPr>
              <a:t>Familiar Mensal</a:t>
            </a:r>
            <a:r>
              <a:rPr lang="pt-BR" dirty="0">
                <a:latin typeface="Calibri" pitchFamily="34" charset="0"/>
                <a:cs typeface="Calibri" pitchFamily="34" charset="0"/>
              </a:rPr>
              <a:t> = Rendas obtidas pelos membros familiares - Rendas dedutíveis dos membros familiares</a:t>
            </a:r>
          </a:p>
          <a:p>
            <a:pPr algn="just"/>
            <a:endParaRPr lang="pt-B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b="1" u="sng" dirty="0">
                <a:latin typeface="Calibri" pitchFamily="34" charset="0"/>
                <a:cs typeface="Calibri" pitchFamily="34" charset="0"/>
              </a:rPr>
              <a:t>Renda Familiar Mensal </a:t>
            </a:r>
            <a:r>
              <a:rPr lang="pt-BR" b="1" i="1" u="sng" dirty="0">
                <a:latin typeface="Calibri" pitchFamily="34" charset="0"/>
                <a:cs typeface="Calibri" pitchFamily="34" charset="0"/>
              </a:rPr>
              <a:t>Per Capita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 = </a:t>
            </a:r>
            <a:r>
              <a:rPr lang="pt-BR" dirty="0">
                <a:latin typeface="Calibri" pitchFamily="34" charset="0"/>
                <a:cs typeface="Calibri" pitchFamily="34" charset="0"/>
              </a:rPr>
              <a:t>Renda Mensal Familiar / Nº de membros familiares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1425094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18914</TotalTime>
  <Words>1179</Words>
  <Application>Microsoft Office PowerPoint</Application>
  <PresentationFormat>Apresentação na tela (4:3)</PresentationFormat>
  <Paragraphs>156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Trebuchet MS</vt:lpstr>
      <vt:lpstr>Wingdings</vt:lpstr>
      <vt:lpstr>1_Tema do Office</vt:lpstr>
      <vt:lpstr>2_Tema do Office</vt:lpstr>
      <vt:lpstr>Urbano</vt:lpstr>
      <vt:lpstr>Benefício de Prestação Continuada – BPC </vt:lpstr>
      <vt:lpstr>  O que é o BPC?   </vt:lpstr>
      <vt:lpstr>  Público alvo do benefício  </vt:lpstr>
      <vt:lpstr>  Critérios de acesso ao benefício  </vt:lpstr>
      <vt:lpstr>Apresentação do PowerPoint</vt:lpstr>
      <vt:lpstr>Apresentação do PowerPoint</vt:lpstr>
      <vt:lpstr>  O que é família para o Cadastro Único?  </vt:lpstr>
      <vt:lpstr>  O que é família para o BPC?  </vt:lpstr>
      <vt:lpstr>Como calcular a renda mensal familiar per capita?</vt:lpstr>
      <vt:lpstr>  Quais rendimentos entram ou não no cálculo da renda?  </vt:lpstr>
      <vt:lpstr>Quantitativo de beneficiários e inclusão no Cadastro Único </vt:lpstr>
      <vt:lpstr>Concessão de BPC para estrangeiros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Helena Kittel Werlang</dc:creator>
  <cp:lastModifiedBy>Uhelder de Freitas da Silva</cp:lastModifiedBy>
  <cp:revision>844</cp:revision>
  <cp:lastPrinted>2018-11-07T16:19:49Z</cp:lastPrinted>
  <dcterms:created xsi:type="dcterms:W3CDTF">2012-09-03T12:47:29Z</dcterms:created>
  <dcterms:modified xsi:type="dcterms:W3CDTF">2018-11-08T17:56:16Z</dcterms:modified>
</cp:coreProperties>
</file>