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</p:sldIdLst>
  <p:sldSz cy="6858000" cx="9144000"/>
  <p:notesSz cx="9926625" cy="6797675"/>
  <p:embeddedFontLst>
    <p:embeddedFont>
      <p:font typeface="PT Sans"/>
      <p:regular r:id="rId58"/>
      <p:bold r:id="rId59"/>
      <p:italic r:id="rId60"/>
      <p:boldItalic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27C4388-F11D-4C6E-BEFC-9DCF6A941816}">
  <a:tblStyle styleId="{627C4388-F11D-4C6E-BEFC-9DCF6A94181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fill>
          <a:solidFill>
            <a:srgbClr val="CFD7E7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FD7E7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1" Type="http://schemas.openxmlformats.org/officeDocument/2006/relationships/font" Target="fonts/PTSans-boldItalic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0" Type="http://schemas.openxmlformats.org/officeDocument/2006/relationships/font" Target="fonts/PTSans-italic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font" Target="fonts/PTSans-bold.fntdata"/><Relationship Id="rId14" Type="http://schemas.openxmlformats.org/officeDocument/2006/relationships/slide" Target="slides/slide7.xml"/><Relationship Id="rId58" Type="http://schemas.openxmlformats.org/officeDocument/2006/relationships/font" Target="fonts/PTSans-regular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4302625" cy="340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5621696" y="0"/>
            <a:ext cx="4302625" cy="340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92201" y="3228705"/>
            <a:ext cx="7942238" cy="3059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6456324"/>
            <a:ext cx="4302625" cy="340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992201" y="3228705"/>
            <a:ext cx="7942238" cy="3059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x="992201" y="3228705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/>
          <p:nvPr>
            <p:ph idx="2" type="sldImg"/>
          </p:nvPr>
        </p:nvSpPr>
        <p:spPr>
          <a:xfrm>
            <a:off x="3263900" y="509588"/>
            <a:ext cx="3398700" cy="2549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idx="1" type="body"/>
          </p:nvPr>
        </p:nvSpPr>
        <p:spPr>
          <a:xfrm>
            <a:off x="992201" y="3228705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Shape 267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idx="1" type="body"/>
          </p:nvPr>
        </p:nvSpPr>
        <p:spPr>
          <a:xfrm>
            <a:off x="992201" y="3228705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Shape 276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idx="1" type="body"/>
          </p:nvPr>
        </p:nvSpPr>
        <p:spPr>
          <a:xfrm>
            <a:off x="992201" y="3228705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Shape 284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idx="1" type="body"/>
          </p:nvPr>
        </p:nvSpPr>
        <p:spPr>
          <a:xfrm>
            <a:off x="992201" y="3228705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Shape 293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idx="1" type="body"/>
          </p:nvPr>
        </p:nvSpPr>
        <p:spPr>
          <a:xfrm>
            <a:off x="992201" y="3228705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Shape 302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idx="1" type="body"/>
          </p:nvPr>
        </p:nvSpPr>
        <p:spPr>
          <a:xfrm>
            <a:off x="992201" y="3228705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Shape 311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idx="1" type="body"/>
          </p:nvPr>
        </p:nvSpPr>
        <p:spPr>
          <a:xfrm>
            <a:off x="992201" y="3228705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Shape 320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idx="1" type="body"/>
          </p:nvPr>
        </p:nvSpPr>
        <p:spPr>
          <a:xfrm>
            <a:off x="992201" y="3228705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idx="1" type="body"/>
          </p:nvPr>
        </p:nvSpPr>
        <p:spPr>
          <a:xfrm>
            <a:off x="992201" y="3228705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Shape 338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idx="1" type="body"/>
          </p:nvPr>
        </p:nvSpPr>
        <p:spPr>
          <a:xfrm>
            <a:off x="992201" y="3228705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Shape 347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idx="1" type="body"/>
          </p:nvPr>
        </p:nvSpPr>
        <p:spPr>
          <a:xfrm>
            <a:off x="992201" y="3228705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Shape 356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idx="1" type="body"/>
          </p:nvPr>
        </p:nvSpPr>
        <p:spPr>
          <a:xfrm>
            <a:off x="992201" y="3228705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Shape 364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idx="1" type="body"/>
          </p:nvPr>
        </p:nvSpPr>
        <p:spPr>
          <a:xfrm>
            <a:off x="992201" y="3228705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Shape 372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idx="1" type="body"/>
          </p:nvPr>
        </p:nvSpPr>
        <p:spPr>
          <a:xfrm>
            <a:off x="992201" y="3228705"/>
            <a:ext cx="7942238" cy="3059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Shape 381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/>
          <p:nvPr>
            <p:ph idx="1" type="body"/>
          </p:nvPr>
        </p:nvSpPr>
        <p:spPr>
          <a:xfrm>
            <a:off x="992201" y="3228705"/>
            <a:ext cx="7942238" cy="3059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Shape 387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/>
          <p:nvPr>
            <p:ph idx="1" type="body"/>
          </p:nvPr>
        </p:nvSpPr>
        <p:spPr>
          <a:xfrm>
            <a:off x="992201" y="3228705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Shape 393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idx="1" type="body"/>
          </p:nvPr>
        </p:nvSpPr>
        <p:spPr>
          <a:xfrm>
            <a:off x="992201" y="3228705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Shape 399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>
            <p:ph idx="1" type="body"/>
          </p:nvPr>
        </p:nvSpPr>
        <p:spPr>
          <a:xfrm>
            <a:off x="992201" y="3228705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Shape 405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/>
          <p:nvPr>
            <p:ph idx="1" type="body"/>
          </p:nvPr>
        </p:nvSpPr>
        <p:spPr>
          <a:xfrm>
            <a:off x="992201" y="3228705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Shape 411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/>
          <p:nvPr>
            <p:ph idx="1" type="body"/>
          </p:nvPr>
        </p:nvSpPr>
        <p:spPr>
          <a:xfrm>
            <a:off x="992201" y="3228705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Shape 417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idx="1" type="body"/>
          </p:nvPr>
        </p:nvSpPr>
        <p:spPr>
          <a:xfrm>
            <a:off x="992201" y="3228705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Shape 426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>
            <p:ph idx="1" type="body"/>
          </p:nvPr>
        </p:nvSpPr>
        <p:spPr>
          <a:xfrm>
            <a:off x="992201" y="3228705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Shape 435"/>
          <p:cNvSpPr/>
          <p:nvPr>
            <p:ph idx="2" type="sldImg"/>
          </p:nvPr>
        </p:nvSpPr>
        <p:spPr>
          <a:xfrm>
            <a:off x="3263900" y="509588"/>
            <a:ext cx="3398700" cy="2549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/>
          <p:nvPr>
            <p:ph idx="1" type="body"/>
          </p:nvPr>
        </p:nvSpPr>
        <p:spPr>
          <a:xfrm>
            <a:off x="992201" y="3228705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Shape 441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/>
          <p:nvPr>
            <p:ph idx="1" type="body"/>
          </p:nvPr>
        </p:nvSpPr>
        <p:spPr>
          <a:xfrm>
            <a:off x="992201" y="3228705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Shape 447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/>
          <p:nvPr>
            <p:ph idx="1" type="body"/>
          </p:nvPr>
        </p:nvSpPr>
        <p:spPr>
          <a:xfrm>
            <a:off x="992201" y="3228705"/>
            <a:ext cx="7942238" cy="3059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Shape 453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>
            <p:ph idx="1" type="body"/>
          </p:nvPr>
        </p:nvSpPr>
        <p:spPr>
          <a:xfrm>
            <a:off x="992201" y="3228705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Shape 459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/>
          <p:nvPr>
            <p:ph idx="1" type="body"/>
          </p:nvPr>
        </p:nvSpPr>
        <p:spPr>
          <a:xfrm>
            <a:off x="992201" y="3228705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Shape 465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/>
          <p:nvPr>
            <p:ph idx="1" type="body"/>
          </p:nvPr>
        </p:nvSpPr>
        <p:spPr>
          <a:xfrm>
            <a:off x="992201" y="3228705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Shape 474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/>
          <p:nvPr>
            <p:ph idx="1" type="body"/>
          </p:nvPr>
        </p:nvSpPr>
        <p:spPr>
          <a:xfrm>
            <a:off x="992201" y="3228705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Shape 484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992201" y="3228705"/>
            <a:ext cx="7942238" cy="3059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Explicar para os alunos que o caderno do capacita é uma fonte importante para consulta.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 txBox="1"/>
          <p:nvPr>
            <p:ph idx="12" type="sldNum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/>
          <p:nvPr>
            <p:ph idx="1" type="body"/>
          </p:nvPr>
        </p:nvSpPr>
        <p:spPr>
          <a:xfrm>
            <a:off x="992201" y="3228705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Shape 490"/>
          <p:cNvSpPr/>
          <p:nvPr>
            <p:ph idx="2" type="sldImg"/>
          </p:nvPr>
        </p:nvSpPr>
        <p:spPr>
          <a:xfrm>
            <a:off x="3263900" y="509588"/>
            <a:ext cx="3398700" cy="2549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/>
          <p:nvPr>
            <p:ph idx="1" type="body"/>
          </p:nvPr>
        </p:nvSpPr>
        <p:spPr>
          <a:xfrm>
            <a:off x="992201" y="3228705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Shape 496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/>
          <p:nvPr>
            <p:ph idx="1" type="body"/>
          </p:nvPr>
        </p:nvSpPr>
        <p:spPr>
          <a:xfrm>
            <a:off x="992201" y="3228705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/>
          <p:nvPr>
            <p:ph idx="1" type="body"/>
          </p:nvPr>
        </p:nvSpPr>
        <p:spPr>
          <a:xfrm>
            <a:off x="992201" y="3228705"/>
            <a:ext cx="7942238" cy="3059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Shape 508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/>
          <p:nvPr>
            <p:ph idx="1" type="body"/>
          </p:nvPr>
        </p:nvSpPr>
        <p:spPr>
          <a:xfrm>
            <a:off x="992201" y="3228705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Shape 514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/>
          <p:nvPr>
            <p:ph idx="1" type="body"/>
          </p:nvPr>
        </p:nvSpPr>
        <p:spPr>
          <a:xfrm>
            <a:off x="992201" y="3228705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Shape 522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/>
          <p:nvPr>
            <p:ph idx="1" type="body"/>
          </p:nvPr>
        </p:nvSpPr>
        <p:spPr>
          <a:xfrm>
            <a:off x="992201" y="3228705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Shape 529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/>
          <p:nvPr>
            <p:ph idx="1" type="body"/>
          </p:nvPr>
        </p:nvSpPr>
        <p:spPr>
          <a:xfrm>
            <a:off x="992201" y="3228705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Shape 537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/>
          <p:nvPr>
            <p:ph idx="1" type="body"/>
          </p:nvPr>
        </p:nvSpPr>
        <p:spPr>
          <a:xfrm>
            <a:off x="992201" y="3228705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Shape 546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/>
          <p:nvPr>
            <p:ph idx="1" type="body"/>
          </p:nvPr>
        </p:nvSpPr>
        <p:spPr>
          <a:xfrm>
            <a:off x="992201" y="3228705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Shape 554"/>
          <p:cNvSpPr/>
          <p:nvPr>
            <p:ph idx="2" type="sldImg"/>
          </p:nvPr>
        </p:nvSpPr>
        <p:spPr>
          <a:xfrm>
            <a:off x="3263900" y="509588"/>
            <a:ext cx="3398700" cy="2549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992201" y="3228705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/>
          <p:nvPr>
            <p:ph idx="1" type="body"/>
          </p:nvPr>
        </p:nvSpPr>
        <p:spPr>
          <a:xfrm>
            <a:off x="992201" y="3228705"/>
            <a:ext cx="7942238" cy="3059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Shape 562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992201" y="3228705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992201" y="3228705"/>
            <a:ext cx="7942238" cy="3059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Shape 238"/>
          <p:cNvSpPr txBox="1"/>
          <p:nvPr>
            <p:ph idx="12" type="sldNum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992201" y="3228705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x="992201" y="3228705"/>
            <a:ext cx="7942238" cy="3059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de título" showMasterSp="0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 flipH="1" rot="10800000">
            <a:off x="5410200" y="3810000"/>
            <a:ext cx="3733800" cy="904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30"/>
          <p:cNvSpPr/>
          <p:nvPr/>
        </p:nvSpPr>
        <p:spPr>
          <a:xfrm flipH="1" rot="10800000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4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31"/>
          <p:cNvSpPr/>
          <p:nvPr/>
        </p:nvSpPr>
        <p:spPr>
          <a:xfrm flipH="1" rot="10800000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431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32"/>
          <p:cNvSpPr/>
          <p:nvPr/>
        </p:nvSpPr>
        <p:spPr>
          <a:xfrm flipH="1" rot="10800000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33"/>
          <p:cNvSpPr/>
          <p:nvPr/>
        </p:nvSpPr>
        <p:spPr>
          <a:xfrm flipH="1" rot="10800000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431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5410200" y="3962400"/>
            <a:ext cx="3063875" cy="2698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7377113" y="4060825"/>
            <a:ext cx="1600200" cy="3651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4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Shape 37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8"/>
          <p:cNvSpPr/>
          <p:nvPr/>
        </p:nvSpPr>
        <p:spPr>
          <a:xfrm flipH="1" rot="10800000">
            <a:off x="6413500" y="3643313"/>
            <a:ext cx="2730500" cy="247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MDS\SENARC\Logos 2016\Base de logo.jpg" id="40" name="Shape 40"/>
          <p:cNvPicPr preferRelativeResize="0"/>
          <p:nvPr/>
        </p:nvPicPr>
        <p:blipFill rotWithShape="1">
          <a:blip r:embed="rId2">
            <a:alphaModFix/>
          </a:blip>
          <a:srcRect b="0" l="21602" r="0" t="0"/>
          <a:stretch/>
        </p:blipFill>
        <p:spPr>
          <a:xfrm>
            <a:off x="2298700" y="5768975"/>
            <a:ext cx="4360863" cy="108902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 txBox="1"/>
          <p:nvPr>
            <p:ph type="ctrTitle"/>
          </p:nvPr>
        </p:nvSpPr>
        <p:spPr>
          <a:xfrm>
            <a:off x="457200" y="2401887"/>
            <a:ext cx="8458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457200" y="3899938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None/>
              <a:defRPr b="0" i="0" sz="18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None/>
              <a:defRPr b="0" i="0" sz="16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None/>
              <a:defRPr b="0" i="0" sz="15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None/>
              <a:defRPr b="0" i="0" sz="14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x="6705600" y="4206875"/>
            <a:ext cx="960438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5410200" y="4205288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320088" y="1588"/>
            <a:ext cx="747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texto vertical" type="vertTx">
  <p:cSld name="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" type="body"/>
          </p:nvPr>
        </p:nvSpPr>
        <p:spPr>
          <a:xfrm rot="5400000">
            <a:off x="2409825" y="296863"/>
            <a:ext cx="432435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937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b="0" i="0" sz="18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b="0" i="0" sz="16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b="0" i="0" sz="15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b="0" i="0" sz="14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0" type="dt"/>
          </p:nvPr>
        </p:nvSpPr>
        <p:spPr>
          <a:xfrm>
            <a:off x="6586538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1" type="ftr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8174038" y="1588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texto verticais" type="vertTitleAndTx">
  <p:cSld name="VERTICAL_TITLE_AND_VERTICAL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 rot="5400000">
            <a:off x="4991100" y="2933700"/>
            <a:ext cx="54864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 rot="5400000">
            <a:off x="838200" y="762000"/>
            <a:ext cx="5486400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937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b="0" i="0" sz="18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b="0" i="0" sz="16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b="0" i="0" sz="15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b="0" i="0" sz="14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0" type="dt"/>
          </p:nvPr>
        </p:nvSpPr>
        <p:spPr>
          <a:xfrm>
            <a:off x="6586538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1" type="ftr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8174038" y="1588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Conteúdo" type="obj">
  <p:cSld name="OBJEC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de Título" type="title">
  <p:cSld name="TITLE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beçalho da Seção" type="secHead">
  <p:cSld name="SECTION_HEADER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uas Partes de Conteúdo" type="twoObj">
  <p:cSld name="TWO_OBJECT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ção" type="twoTxTwoObj">
  <p:cSld name="TWO_OBJECTS_WITH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mente Título" type="titleOnly">
  <p:cSld name="TITLE_ONL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m branco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údo com Legenda" type="objTx">
  <p:cSld name="OBJECT_WITH_CAPTION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m branco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0" type="dt"/>
          </p:nvPr>
        </p:nvSpPr>
        <p:spPr>
          <a:xfrm>
            <a:off x="6586538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174038" y="1588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m com Legenda" type="picTx">
  <p:cSld name="PICTURE_WITH_CAPTION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7" name="Shape 167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Shape 17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Texto Vertical" type="vertTx">
  <p:cSld name="VERTICAL_TEX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o e Título Vertical" type="vertTitleAndTx">
  <p:cSld name="VERTICAL_TITLE_AND_VERTICAL_TEX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Shape 18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ítulo e conteúdo">
  <p:cSld name="1_Título e conteúdo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yout Personalizado">
  <p:cSld name="Layout Personalizado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1691681" y="3068960"/>
            <a:ext cx="336452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1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conteúdo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937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b="0" i="0" sz="18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b="0" i="0" sz="16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b="0" i="0" sz="15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b="0" i="0" sz="14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6586538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174038" y="1588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beçalho da Seção" type="secHead">
  <p:cSld name="SECTION_HEAD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722313" y="1981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Trebuchet MS"/>
              <a:buNone/>
              <a:defRPr b="1" i="0" sz="43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722313" y="3367088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b="0" i="0" sz="18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b="0" i="0" sz="16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b="0" i="0" sz="15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b="0" i="0" sz="14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6586538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174038" y="1588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uas Partes de Conteúdo" type="twoObj">
  <p:cSld name="TWO_OBJECT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57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b="0" i="0" sz="18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b="0" i="0" sz="16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b="0" i="0" sz="15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b="0" i="0" sz="14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x="4648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b="0" i="0" sz="18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b="0" i="0" sz="16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b="0" i="0" sz="15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b="0" i="0" sz="14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6586538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174038" y="1588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ção" type="twoTxTwoObj">
  <p:cSld name="TWO_OBJECTS_WITH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81000" y="1143000"/>
            <a:ext cx="8382000" cy="1069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81000" y="2244970"/>
            <a:ext cx="4041648" cy="457200"/>
          </a:xfrm>
          <a:prstGeom prst="rect">
            <a:avLst/>
          </a:prstGeom>
          <a:solidFill>
            <a:srgbClr val="328D96">
              <a:alpha val="24313"/>
            </a:srgbClr>
          </a:solid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14141"/>
              </a:buClr>
              <a:buSzPts val="1900"/>
              <a:buFont typeface="Arial"/>
              <a:buNone/>
              <a:defRPr b="1" i="0" sz="1900" u="none" cap="none" strike="noStrike">
                <a:solidFill>
                  <a:srgbClr val="41414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b="0" i="0" sz="18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b="0" i="0" sz="16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b="0" i="0" sz="15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b="0" i="0" sz="14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2" type="body"/>
          </p:nvPr>
        </p:nvSpPr>
        <p:spPr>
          <a:xfrm>
            <a:off x="4721225" y="2244970"/>
            <a:ext cx="4041775" cy="457200"/>
          </a:xfrm>
          <a:prstGeom prst="rect">
            <a:avLst/>
          </a:prstGeom>
          <a:solidFill>
            <a:srgbClr val="328D96">
              <a:alpha val="24313"/>
            </a:srgbClr>
          </a:solid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14141"/>
              </a:buClr>
              <a:buSzPts val="1900"/>
              <a:buFont typeface="Arial"/>
              <a:buNone/>
              <a:defRPr b="1" i="0" sz="1900" u="none" cap="none" strike="noStrike">
                <a:solidFill>
                  <a:srgbClr val="41414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b="0" i="0" sz="18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b="0" i="0" sz="16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b="0" i="0" sz="15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b="0" i="0" sz="14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3" type="body"/>
          </p:nvPr>
        </p:nvSpPr>
        <p:spPr>
          <a:xfrm>
            <a:off x="381000" y="2708519"/>
            <a:ext cx="4041648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b="0" i="0" sz="18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b="0" i="0" sz="16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b="0" i="0" sz="15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b="0" i="0" sz="14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4" type="body"/>
          </p:nvPr>
        </p:nvSpPr>
        <p:spPr>
          <a:xfrm>
            <a:off x="4718304" y="2708519"/>
            <a:ext cx="4041775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b="0" i="0" sz="18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b="0" i="0" sz="16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b="0" i="0" sz="15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b="0" i="0" sz="14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6586538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174038" y="1588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mente título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457200" y="1143000"/>
            <a:ext cx="8229600" cy="1069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x="6583363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8174038" y="1588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údo com Legenda" type="objTx">
  <p:cSld name="OBJECT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5353496" y="1101970"/>
            <a:ext cx="3383280" cy="8778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b="1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5353496" y="2010727"/>
            <a:ext cx="3383280" cy="4617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b="0" i="0" sz="18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b="0" i="0" sz="16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b="0" i="0" sz="15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b="0" i="0" sz="14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2" type="body"/>
          </p:nvPr>
        </p:nvSpPr>
        <p:spPr>
          <a:xfrm>
            <a:off x="152400" y="776287"/>
            <a:ext cx="5102352" cy="5852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b="0" i="0" sz="18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b="0" i="0" sz="16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b="0" i="0" sz="15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b="0" i="0" sz="14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6586538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8174038" y="1588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m com Legenda" type="picTx">
  <p:cSld name="PICTURE_WITH_CAPTION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 rot="-5400000">
            <a:off x="3393017" y="3156577"/>
            <a:ext cx="4681637" cy="586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  <a:defRPr b="1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2" name="Shape 92"/>
          <p:cNvSpPr/>
          <p:nvPr>
            <p:ph idx="2" type="pic"/>
          </p:nvPr>
        </p:nvSpPr>
        <p:spPr>
          <a:xfrm>
            <a:off x="403671" y="1143000"/>
            <a:ext cx="4572000" cy="4572000"/>
          </a:xfrm>
          <a:prstGeom prst="rect">
            <a:avLst/>
          </a:prstGeom>
          <a:solidFill>
            <a:srgbClr val="EAEAEA"/>
          </a:solidFill>
          <a:ln cap="flat" cmpd="sng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l" dir="4800000" dist="31750">
              <a:srgbClr val="000000">
                <a:alpha val="24313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b="0" i="0" sz="18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b="0" i="0" sz="16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b="0" i="0" sz="15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b="0" i="0" sz="14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088443" y="3274308"/>
            <a:ext cx="2590800" cy="2516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45700" wrap="square" tIns="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b="0" i="0" sz="18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b="0" i="0" sz="16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b="0" i="0" sz="15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b="0" i="0" sz="14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0" type="dt"/>
          </p:nvPr>
        </p:nvSpPr>
        <p:spPr>
          <a:xfrm>
            <a:off x="6586538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8174038" y="1588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4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13"/>
          <p:cNvSpPr/>
          <p:nvPr/>
        </p:nvSpPr>
        <p:spPr>
          <a:xfrm flipH="1" rot="10800000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/>
          <p:nvPr/>
        </p:nvSpPr>
        <p:spPr>
          <a:xfrm flipH="1" rot="10800000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4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5407025" y="496888"/>
            <a:ext cx="3063875" cy="2857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7373938" y="588963"/>
            <a:ext cx="1600200" cy="3651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2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937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b="0" i="0" sz="18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b="0" i="0" sz="16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b="0" i="0" sz="15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b="0" i="0" sz="14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6586538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174038" y="1588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.png"/><Relationship Id="rId4" Type="http://schemas.openxmlformats.org/officeDocument/2006/relationships/hyperlink" Target="http://www.mds.gov.br/" TargetMode="External"/><Relationship Id="rId5" Type="http://schemas.openxmlformats.org/officeDocument/2006/relationships/hyperlink" Target="http://www.mds.gov.br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arbara.cavalcante\Desktop\Slide 2017.png" id="191" name="Shape 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050" y="-88075"/>
            <a:ext cx="9257750" cy="694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x="539750" y="260350"/>
            <a:ext cx="820896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139715" y="260361"/>
            <a:ext cx="8609100" cy="28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pt-BR" sz="48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Os Desafios da Oferta dos Serviços Socioassistenciais de Proteção Social Especial de Média Complexidade à População em Situação de Rua</a:t>
            </a:r>
            <a:endParaRPr b="0" i="0" sz="48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4284788" y="3068960"/>
            <a:ext cx="18473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934B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604921" y="4358747"/>
            <a:ext cx="79437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Encontro Nacional sobre os Direitos Socioassistencias da População em Situação de Rua 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Brasília, 04 de julho de 2018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arbara.cavalcante\Desktop\Slide 2017.png" id="262" name="Shape 2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/>
          <p:nvPr/>
        </p:nvSpPr>
        <p:spPr>
          <a:xfrm>
            <a:off x="605435" y="-106638"/>
            <a:ext cx="7776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pt-BR" sz="32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Recursos Humanos</a:t>
            </a:r>
            <a:endParaRPr b="1" i="0" sz="32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4" name="Shape 264"/>
          <p:cNvGraphicFramePr/>
          <p:nvPr/>
        </p:nvGraphicFramePr>
        <p:xfrm>
          <a:off x="356573" y="486289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{627C4388-F11D-4C6E-BEFC-9DCF6A941816}</a:tableStyleId>
              </a:tblPr>
              <a:tblGrid>
                <a:gridCol w="2251000"/>
                <a:gridCol w="2996600"/>
                <a:gridCol w="3183250"/>
              </a:tblGrid>
              <a:tr h="936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pt-BR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Abordagem Social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E1A07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pt-BR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CENTRO 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pt-BR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POP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E1A07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pt-BR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CREAS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E1A079"/>
                    </a:solidFill>
                  </a:tcPr>
                </a:tc>
              </a:tr>
              <a:tr h="1041275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/>
                        <a:t>no mínimo 3 profissionais, sendo, pelo menos, 1 desses de nível superior</a:t>
                      </a:r>
                      <a:endParaRPr b="1"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pt-BR" sz="2000"/>
                        <a:t>01 Coordenador (a) 02 Assistentes Sociais 02 Psicólogos (as) 01 Técnico de nível superior, 04 Profissionais de nível superior ou médio para a realização da Abordagem e/ou para o oficinas socioeducativas, dentre outras atividades. 02 Auxiliares Administrativos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pt-BR" sz="2000"/>
                        <a:t>PP1, PP2 e médio - 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pt-BR" sz="2000"/>
                        <a:t>1 Coordenador 1 Assistente Social 1 Psicólogo 1 Advogado 2 Profissionais de nível superior ou médio (abordagem dos usuários) 1 Auxiliar administrativo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</a:tr>
              <a:tr h="701050"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Georgia"/>
                        <a:buNone/>
                      </a:pPr>
                      <a:r>
                        <a:rPr b="1" lang="pt-BR" sz="2000"/>
                        <a:t>Grande, DF e metrópoles - 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Georgia"/>
                        <a:buNone/>
                      </a:pPr>
                      <a:r>
                        <a:rPr b="1" lang="pt-BR" sz="2000"/>
                        <a:t>1 Coordenador 2 Assistentes Sociais 2 Psicólogos 1 Advogado 4 Profissionais de nível superior ou médio (abordagem dos usuários) 2 Auxiliares Administrativos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arbara.cavalcante\Desktop\Slide 2017.png" id="269" name="Shape 2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 txBox="1"/>
          <p:nvPr/>
        </p:nvSpPr>
        <p:spPr>
          <a:xfrm>
            <a:off x="539750" y="260350"/>
            <a:ext cx="8208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170925" y="460133"/>
            <a:ext cx="86091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4284788" y="3068960"/>
            <a:ext cx="1848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934B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341150" y="617975"/>
            <a:ext cx="8072100" cy="12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72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TRABALHO SOCIAL</a:t>
            </a:r>
            <a:endParaRPr b="1" i="0" sz="72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60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com as pessoas em situação de rua</a:t>
            </a:r>
            <a:endParaRPr b="1" i="0" sz="60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arbara.cavalcante\Desktop\Slide 2017.png" id="278" name="Shape 2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/>
          <p:nvPr/>
        </p:nvSpPr>
        <p:spPr>
          <a:xfrm>
            <a:off x="170925" y="460133"/>
            <a:ext cx="86091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4284788" y="3068960"/>
            <a:ext cx="1848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934B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439425" y="228825"/>
            <a:ext cx="8072100" cy="12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A população em situação de rua: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Sofre discriminação e preconceito da sociedade – vistos como drogados/bêbados, criminosos, loucos, incômodos, sujos, enfeiam e degradam a cidade, não trabalham, não querem compromisso com nada, só estão na rua porque querem, incapazes de se prover, coitados, mendigos…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 geralmente tratada com uma política repressiva, discriminatória - isolamento social, violência generalizada (inclusive institucional), práticas higienistas (também em decorrência dos megaeventos);</a:t>
            </a:r>
            <a:endParaRPr/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Muitas vezes é alvo de trabalho assistencialista, não sendo reconhecida como sujeitos de direitos; 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 dificuldade de acesso às políticas públicas, ao sistema de justiça e sistema de defesa de direitos, tendo seus direitos negados;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serviços disponíveis são insuficientes para atender à demanda;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serviços ofertados, muitas vezes, têm baixa qualidade; 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arbara.cavalcante\Desktop\Slide 2017.png" id="286" name="Shape 2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 txBox="1"/>
          <p:nvPr/>
        </p:nvSpPr>
        <p:spPr>
          <a:xfrm>
            <a:off x="35663" y="309350"/>
            <a:ext cx="90822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Para o trabalho social com pessoas em situação de rua:</a:t>
            </a:r>
            <a:endParaRPr b="1" i="0" sz="30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170925" y="460133"/>
            <a:ext cx="86091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Shape 289"/>
          <p:cNvSpPr/>
          <p:nvPr/>
        </p:nvSpPr>
        <p:spPr>
          <a:xfrm>
            <a:off x="4284788" y="3068960"/>
            <a:ext cx="1848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934B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Shape 290"/>
          <p:cNvSpPr/>
          <p:nvPr/>
        </p:nvSpPr>
        <p:spPr>
          <a:xfrm>
            <a:off x="439425" y="524900"/>
            <a:ext cx="8072100" cy="12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Compreender o fenômeno da rua como expressão da questão social das sociedades capitalistas – desigualdades sociais, econômicas, políticas, culturais; É multidimensional.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Compreender a perspectiva macro das situações de vulnerabilidade social, de risco social, de violação de direitos e de violência;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Fugir da culpabilização e vitimização das pessoas em situação de rua;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Reconhecer a rua como espaço de violação de direitos e de exposição a situações de risco pessoal e social;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 também espaço de sociabilidade e de afetividade;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Conhecer os territórios de atuação e suas dinâmicas próprias, inclusive as suas potencialidades. 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arbara.cavalcante\Desktop\Slide 2017.png" id="295" name="Shape 2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 txBox="1"/>
          <p:nvPr/>
        </p:nvSpPr>
        <p:spPr>
          <a:xfrm>
            <a:off x="539750" y="260350"/>
            <a:ext cx="8208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Shape 297"/>
          <p:cNvSpPr/>
          <p:nvPr/>
        </p:nvSpPr>
        <p:spPr>
          <a:xfrm>
            <a:off x="170925" y="460133"/>
            <a:ext cx="86091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4284788" y="3068960"/>
            <a:ext cx="1848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934B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Shape 299"/>
          <p:cNvSpPr/>
          <p:nvPr/>
        </p:nvSpPr>
        <p:spPr>
          <a:xfrm>
            <a:off x="295100" y="0"/>
            <a:ext cx="8698200" cy="4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TRABALHO SOCIAL</a:t>
            </a:r>
            <a:r>
              <a:rPr b="1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pt-BR" sz="24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com as pessoas em situação de rua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Conhecer o/a usuário/a sujeito do trabalho social através das normativas, dados do CadÚnico e da vigilância socioassistencial, de estudos e pesquisas, dentre outras fontes: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Maioria: homens, adultos, negros, com baixa escolaridade (principalmente emancipadora), com renda até R$ 85 reais, que possuem variadas formas de conseguir dinheiro, já tiveram carteira assinada e se concentram na região Sudeste.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Mas, existe uma parcela de mulheres, LGBT, crianças, adolescentes, idoso, pessoas com deficiência, indígenas, imigrantes, das outras Regiões do país…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Então temos sempre que considerar a HETEROGENEIDADE e as ESPECIFICIDADES DA DIVERSIDADE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Também considerar a INTERSECCIONALIDADE entre essa diversidade</a:t>
            </a:r>
            <a:endParaRPr/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 muito: tempo na rua, natureza e extensão das relações, experiências, atividades, necessidades e riscos</a:t>
            </a:r>
            <a:endParaRPr/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 necessário compreender a subcultura da rua: linguagem, regras, leis, modo de vestir...</a:t>
            </a:r>
            <a:endParaRPr/>
          </a:p>
          <a:p>
            <a: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arbara.cavalcante\Desktop\Slide 2017.png" id="304" name="Shape 3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/>
          <p:nvPr/>
        </p:nvSpPr>
        <p:spPr>
          <a:xfrm>
            <a:off x="539750" y="260350"/>
            <a:ext cx="8208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Shape 306"/>
          <p:cNvSpPr/>
          <p:nvPr/>
        </p:nvSpPr>
        <p:spPr>
          <a:xfrm>
            <a:off x="170925" y="460133"/>
            <a:ext cx="86091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Shape 307"/>
          <p:cNvSpPr/>
          <p:nvPr/>
        </p:nvSpPr>
        <p:spPr>
          <a:xfrm>
            <a:off x="4284788" y="3068960"/>
            <a:ext cx="1848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934B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Shape 308"/>
          <p:cNvSpPr/>
          <p:nvPr/>
        </p:nvSpPr>
        <p:spPr>
          <a:xfrm>
            <a:off x="222900" y="318550"/>
            <a:ext cx="8698200" cy="4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TRABALHO SOCIAL</a:t>
            </a:r>
            <a:r>
              <a:rPr b="1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pt-BR" sz="24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com as pessoas em situação de rua</a:t>
            </a:r>
            <a:endParaRPr b="1" i="0" sz="24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motivos para irem para a rua estão, em sua maioria, relacionados com questões sociais: 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1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Adultos (Pesquisa Nacional e CadÚnico): problemas familiares, desemprego, alcoolismo/drogas, perda de moradia, trabalho na rua, ameaça/violência e tratamento de saúde 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1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Crianças e adolescentes (CG 21/2017-ONU): desigualdades baseadas na condição econômica, raça, gênero, violência, maus tratos, negligência, abandono,drogas, saúde mental, dentre outros.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arbara.cavalcante\Desktop\Slide 2017.png" id="313" name="Shape 3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 txBox="1"/>
          <p:nvPr/>
        </p:nvSpPr>
        <p:spPr>
          <a:xfrm>
            <a:off x="539750" y="260350"/>
            <a:ext cx="8208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Shape 315"/>
          <p:cNvSpPr/>
          <p:nvPr/>
        </p:nvSpPr>
        <p:spPr>
          <a:xfrm>
            <a:off x="170925" y="460133"/>
            <a:ext cx="86091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Shape 316"/>
          <p:cNvSpPr/>
          <p:nvPr/>
        </p:nvSpPr>
        <p:spPr>
          <a:xfrm>
            <a:off x="4284788" y="3068960"/>
            <a:ext cx="1848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934B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Shape 317"/>
          <p:cNvSpPr/>
          <p:nvPr/>
        </p:nvSpPr>
        <p:spPr>
          <a:xfrm>
            <a:off x="64425" y="95250"/>
            <a:ext cx="8822100" cy="4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TRABALHO SOCIAL</a:t>
            </a:r>
            <a:r>
              <a:rPr b="1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pt-BR" sz="24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com as pessoas em situação de rua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Criança e adolescente - </a:t>
            </a:r>
            <a:r>
              <a:rPr b="1" i="0" lang="pt-BR" sz="18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Processo de vulnerabilização anterior</a:t>
            </a: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A fragilização dos vínculos familiares e comunitários vai acarretando na proximidade com a rua, que gradualmente vai aumentando os laços de vinculação com a rua - </a:t>
            </a: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 de “flerte” com a rua.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acordo com o CadÚnico, 46% das pessoas em situação de rua está até 1 ano na rua, ou seja, “pouco” tempo. 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Portanto, a PSE de Média Complexidade deve atuar para fazer a </a:t>
            </a:r>
            <a:r>
              <a:rPr b="1" i="0" lang="pt-BR" sz="18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identificação precoce </a:t>
            </a: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destas situações e dos aspectos relacionados, de modo a viabilizar ações para a </a:t>
            </a:r>
            <a:r>
              <a:rPr b="1" i="0" lang="pt-BR" sz="18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retomada do convívio familiar, </a:t>
            </a:r>
            <a:r>
              <a:rPr b="1" i="0" lang="pt-BR" sz="1800" u="none" cap="none" strike="noStrike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1" lang="pt-BR" sz="1800">
                <a:latin typeface="Calibri"/>
                <a:ea typeface="Calibri"/>
                <a:cs typeface="Calibri"/>
                <a:sym typeface="Calibri"/>
              </a:rPr>
              <a:t>e possível e desejável, </a:t>
            </a:r>
            <a:r>
              <a:rPr b="1" i="0" lang="pt-BR" sz="18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e vinculação aos outros serviços de acompanhamento</a:t>
            </a: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além de </a:t>
            </a:r>
            <a:r>
              <a:rPr b="1" i="0" lang="pt-BR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medidas que possam agir preventivamente</a:t>
            </a:r>
            <a:r>
              <a:rPr b="1" lang="pt-B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nos </a:t>
            </a:r>
            <a:r>
              <a:rPr b="1" i="0" lang="pt-BR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territórios e nas dinâmicas que contribuem para a situação de rua e violação de direitos, tendo em vista sua proteção e a prevenção de agravamentos; </a:t>
            </a:r>
            <a:endParaRPr b="1" i="0" sz="18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Já 42% dessa população está há mais de 2 anos na rua e 65,38% está há pelo menos 2 anos na mesma cidade, o que demonstra a falha do estado em proporcionar as condições necessárias para a saída da rua.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arbara.cavalcante\Desktop\Slide 2017.png" id="322" name="Shape 3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Shape 323"/>
          <p:cNvSpPr txBox="1"/>
          <p:nvPr/>
        </p:nvSpPr>
        <p:spPr>
          <a:xfrm>
            <a:off x="539750" y="260350"/>
            <a:ext cx="8208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Shape 324"/>
          <p:cNvSpPr/>
          <p:nvPr/>
        </p:nvSpPr>
        <p:spPr>
          <a:xfrm>
            <a:off x="170925" y="460133"/>
            <a:ext cx="86091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4284788" y="3068960"/>
            <a:ext cx="1848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934B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Shape 326"/>
          <p:cNvSpPr/>
          <p:nvPr/>
        </p:nvSpPr>
        <p:spPr>
          <a:xfrm>
            <a:off x="222900" y="260350"/>
            <a:ext cx="8698200" cy="4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TRABALHO SOCIAL</a:t>
            </a:r>
            <a:r>
              <a:rPr b="1" i="0" lang="pt-BR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com as pessoas em situação de rua</a:t>
            </a:r>
            <a:endParaRPr b="1" i="0" sz="30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Nesse contexto, a Proteção Social Especial de MÉDIA COMPLEXIDADE tem grande responsabilidade em PREVENIR A SITUAÇÃO DE RUA: no FORTALECIMENTO DOS VÍNCULOS FAMILIARES E COMUNITÁRIOS e DA FUNÇÃO PROTETIVA DAS FAMÍLIAS PARA O ENFRENTAMENTO DAS VULNERABILIDADES, RISCOS e VIOLAÇÕES DE DIREITOS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arbara.cavalcante\Desktop\Slide 2017.png" id="331" name="Shape 3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Shape 332"/>
          <p:cNvSpPr txBox="1"/>
          <p:nvPr/>
        </p:nvSpPr>
        <p:spPr>
          <a:xfrm>
            <a:off x="539750" y="260350"/>
            <a:ext cx="8208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Shape 333"/>
          <p:cNvSpPr/>
          <p:nvPr/>
        </p:nvSpPr>
        <p:spPr>
          <a:xfrm>
            <a:off x="170925" y="460133"/>
            <a:ext cx="86091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Shape 334"/>
          <p:cNvSpPr/>
          <p:nvPr/>
        </p:nvSpPr>
        <p:spPr>
          <a:xfrm>
            <a:off x="4284788" y="3068960"/>
            <a:ext cx="1848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934B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Shape 335"/>
          <p:cNvSpPr/>
          <p:nvPr/>
        </p:nvSpPr>
        <p:spPr>
          <a:xfrm>
            <a:off x="126375" y="98100"/>
            <a:ext cx="8698200" cy="4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24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TRABALHO SOCIAL</a:t>
            </a:r>
            <a:r>
              <a:rPr b="1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pt-BR" sz="24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com as pessoas em situação de rua</a:t>
            </a:r>
            <a:endParaRPr b="1" i="0" sz="24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maioria </a:t>
            </a:r>
            <a:r>
              <a:rPr b="1" lang="pt-BR" sz="1800">
                <a:solidFill>
                  <a:schemeClr val="dk1"/>
                </a:solidFill>
              </a:rPr>
              <a:t>dessas pessoas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não vive com a família na rua (CadÚnico - 93%)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42,54% nunca e 20,27% quase nunca tem contato com parente que vive fora da rua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Pode ser que não queiram mais contato com família? Pode!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 pode ser queiram e seja difícil por diversos motivos, portanto a PSE de Média Complexidade tem que atuar para mediar esse contato e fortalecer o vínculo familiar quando for a vontade da pessoa em situação de rua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arbara.cavalcante\Desktop\Slide 2017.png" id="340" name="Shape 3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Shape 341"/>
          <p:cNvSpPr txBox="1"/>
          <p:nvPr/>
        </p:nvSpPr>
        <p:spPr>
          <a:xfrm>
            <a:off x="539750" y="260350"/>
            <a:ext cx="8208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Shape 342"/>
          <p:cNvSpPr/>
          <p:nvPr/>
        </p:nvSpPr>
        <p:spPr>
          <a:xfrm>
            <a:off x="170925" y="460133"/>
            <a:ext cx="86091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4284788" y="3068960"/>
            <a:ext cx="1848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934B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Shape 344"/>
          <p:cNvSpPr/>
          <p:nvPr/>
        </p:nvSpPr>
        <p:spPr>
          <a:xfrm>
            <a:off x="503634" y="-3"/>
            <a:ext cx="79437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desenvolvimento do Trabalho Social os </a:t>
            </a:r>
            <a:r>
              <a:rPr b="1" i="0" lang="pt-BR" sz="30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trabalhadores do SUAS</a:t>
            </a:r>
            <a:r>
              <a:rPr b="1" i="0" lang="pt-BR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devem ter aportes éticos, políticos, teóricos e técnicos que priorizem a conquista e a defesa dos direitos da população e a emancipação sociopolítica e econômica das camadas sociais excluídas e à margem de condições dignas de vida e de justiça social.</a:t>
            </a:r>
            <a:endParaRPr b="1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5100" lIns="67500" spcFirstLastPara="1" rIns="67500" wrap="square" tIns="35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Times New Roman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Times New Roman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Times New Roman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Times New Roman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Times New Roman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Times New Roman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99075" y="0"/>
            <a:ext cx="8806500" cy="67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pt-BR" sz="32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Sistema Único de Assistência Social - SUAS</a:t>
            </a:r>
            <a:endParaRPr b="1" sz="32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b="1" lang="pt-BR" sz="1800">
                <a:latin typeface="Calibri"/>
                <a:ea typeface="Calibri"/>
                <a:cs typeface="Calibri"/>
                <a:sym typeface="Calibri"/>
              </a:rPr>
              <a:t>Sistema Público não contributivo, descentralizado e participativo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b="1" lang="pt-BR" sz="1800">
                <a:latin typeface="Calibri"/>
                <a:ea typeface="Calibri"/>
                <a:cs typeface="Calibri"/>
                <a:sym typeface="Calibri"/>
              </a:rPr>
              <a:t>União, Estados, Distrito Federal e Municípios</a:t>
            </a:r>
            <a:r>
              <a:rPr b="1" lang="pt-BR" sz="1800">
                <a:latin typeface="Calibri"/>
                <a:ea typeface="Calibri"/>
                <a:cs typeface="Calibri"/>
                <a:sym typeface="Calibri"/>
              </a:rPr>
              <a:t> são responsáveis pela </a:t>
            </a:r>
            <a:r>
              <a:rPr b="1" lang="pt-BR" sz="1800">
                <a:latin typeface="Calibri"/>
                <a:ea typeface="Calibri"/>
                <a:cs typeface="Calibri"/>
                <a:sym typeface="Calibri"/>
              </a:rPr>
              <a:t>gestão compartilhada</a:t>
            </a:r>
            <a:r>
              <a:rPr b="1" lang="pt-BR" sz="1800">
                <a:latin typeface="Calibri"/>
                <a:ea typeface="Calibri"/>
                <a:cs typeface="Calibri"/>
                <a:sym typeface="Calibri"/>
              </a:rPr>
              <a:t>, o </a:t>
            </a:r>
            <a:r>
              <a:rPr b="1" lang="pt-BR" sz="1800">
                <a:latin typeface="Calibri"/>
                <a:ea typeface="Calibri"/>
                <a:cs typeface="Calibri"/>
                <a:sym typeface="Calibri"/>
              </a:rPr>
              <a:t>cofinanciamento </a:t>
            </a:r>
            <a:r>
              <a:rPr b="1" lang="pt-BR" sz="1800">
                <a:latin typeface="Calibri"/>
                <a:ea typeface="Calibri"/>
                <a:cs typeface="Calibri"/>
                <a:sym typeface="Calibri"/>
              </a:rPr>
              <a:t>e a </a:t>
            </a:r>
            <a:r>
              <a:rPr b="1" lang="pt-BR" sz="1800">
                <a:latin typeface="Calibri"/>
                <a:ea typeface="Calibri"/>
                <a:cs typeface="Calibri"/>
                <a:sym typeface="Calibri"/>
              </a:rPr>
              <a:t>cooperação técnica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b="1" lang="pt-BR" sz="1800">
                <a:latin typeface="Calibri"/>
                <a:ea typeface="Calibri"/>
                <a:cs typeface="Calibri"/>
                <a:sym typeface="Calibri"/>
              </a:rPr>
              <a:t>Cada ente tem suas </a:t>
            </a:r>
            <a:r>
              <a:rPr b="1" lang="pt-BR" sz="1800">
                <a:latin typeface="Calibri"/>
                <a:ea typeface="Calibri"/>
                <a:cs typeface="Calibri"/>
                <a:sym typeface="Calibri"/>
              </a:rPr>
              <a:t>responsabilidades definidas na Norma Operacional Básica do Sistema Único de Assistência Social - NOB/SUAS, Resolução CNAS nº 33/2012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b="1" lang="pt-BR" sz="1800">
                <a:latin typeface="Calibri"/>
                <a:ea typeface="Calibri"/>
                <a:cs typeface="Calibri"/>
                <a:sym typeface="Calibri"/>
              </a:rPr>
              <a:t>Integração da Rede pública e privada na oferta dos serviços, programas, projetos e benefícios socioassistenciais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Nessas ofertas devem ser garantidas as Seguranças de Acolhida, de Sobrevivência e de Convivência Familiar, Comunitária e Social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b="1" lang="pt-BR" sz="1800">
                <a:latin typeface="Calibri"/>
                <a:ea typeface="Calibri"/>
                <a:cs typeface="Calibri"/>
                <a:sym typeface="Calibri"/>
              </a:rPr>
              <a:t>Implementar a gestão do trabalho, a educação permanente, a vigilância socioassistencial e a gestão integrada de serviços e benefícios 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arbara.cavalcante\Desktop\Slide 2017.png" id="349" name="Shape 3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Shape 350"/>
          <p:cNvSpPr txBox="1"/>
          <p:nvPr/>
        </p:nvSpPr>
        <p:spPr>
          <a:xfrm>
            <a:off x="539750" y="260350"/>
            <a:ext cx="8208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Shape 351"/>
          <p:cNvSpPr/>
          <p:nvPr/>
        </p:nvSpPr>
        <p:spPr>
          <a:xfrm>
            <a:off x="170925" y="460133"/>
            <a:ext cx="86091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Shape 352"/>
          <p:cNvSpPr/>
          <p:nvPr/>
        </p:nvSpPr>
        <p:spPr>
          <a:xfrm>
            <a:off x="4284788" y="3068960"/>
            <a:ext cx="1848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934B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Shape 353"/>
          <p:cNvSpPr/>
          <p:nvPr/>
        </p:nvSpPr>
        <p:spPr>
          <a:xfrm>
            <a:off x="190700" y="260350"/>
            <a:ext cx="83730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 outros, são </a:t>
            </a:r>
            <a:r>
              <a:rPr b="1" i="0" lang="pt-BR" sz="24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princípios éticos para o trabalho social</a:t>
            </a:r>
            <a:r>
              <a:rPr b="1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Defesa incondicional da liberdade, da dignidade da pessoa humana, da privacidade, da cidadania, da integridade física, moral e psicológica e dos direitos socioassistenciais.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 Defesa do protagonismo e da autonomia dos usuários e a recusa de práticas de caráter clientelista, vexatório ou com intuito de benesse ou ajuda.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 Oferta de serviços, programas, projetos e benefícios públicos gratuitos com qualidade e continuidade, que garantam a oportunidade de convívio para o fortalecimento de laços familiares e sociais.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 Respeito à pluralidade e diversidade cultural, socioeconômica, política e religiosa.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Combate às discriminações etárias, étnicas, de classe social, de gênero, por orientação sexual</a:t>
            </a: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por identidade de gênero, </a:t>
            </a: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deficiência, dentre outras.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pt-B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Garantia de acesso à informação, resguardando a proteção à privacidade dos usuários, observando o sigilo profissional, preservando sua intimidade e história de vida.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457200" y="2249488"/>
            <a:ext cx="8229600" cy="4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9400" lvl="0" marL="566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C:\Users\barbara.cavalcante\Desktop\Slide 2017.png" id="360" name="Shape 3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/>
          <p:nvPr/>
        </p:nvSpPr>
        <p:spPr>
          <a:xfrm>
            <a:off x="323401" y="376715"/>
            <a:ext cx="8363400" cy="86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Questões fundamentais para o trabalho social com a população em situação de rua:</a:t>
            </a:r>
            <a:endParaRPr b="1" i="0" sz="1800" u="none" cap="none" strike="noStrike">
              <a:solidFill>
                <a:srgbClr val="934B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934B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934B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1" i="0" lang="pt-B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 realmente garantir autonomia? 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-"/>
            </a:pPr>
            <a:r>
              <a:rPr b="1" i="0" lang="pt-B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Tem a dimensão do acesso à renda mínima - Programa Bolsa Famílias e outros programas estaduais e municipais - mas sabemos que não é o suficiente para sobreviver com dignidade, aí entra o trabalho das outras políticas: </a:t>
            </a:r>
            <a:r>
              <a:rPr b="1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Educação, Trabalho, Moradia, Cultura, Saúde...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-"/>
            </a:pPr>
            <a:r>
              <a:rPr b="1" i="0" lang="pt-B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Tem a dimensão da informação, da defesa de direitos, do empoderamento, da reflexão crítica da sociedade - mas que também a Assistência Social não é responsável sozinha, tem a Educação, a Cultura, a Saúde...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934B2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7" name="Shape 367"/>
          <p:cNvSpPr txBox="1"/>
          <p:nvPr>
            <p:ph idx="1" type="body"/>
          </p:nvPr>
        </p:nvSpPr>
        <p:spPr>
          <a:xfrm>
            <a:off x="457200" y="2249488"/>
            <a:ext cx="8229600" cy="4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9400" lvl="0" marL="566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C:\Users\barbara.cavalcante\Desktop\Slide 2017.png" id="368" name="Shape 3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Shape 369"/>
          <p:cNvSpPr/>
          <p:nvPr/>
        </p:nvSpPr>
        <p:spPr>
          <a:xfrm>
            <a:off x="272576" y="95040"/>
            <a:ext cx="8363400" cy="86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Questões fundamentais para o trabalho social com a população em situação de rua:</a:t>
            </a:r>
            <a:endParaRPr b="1" i="0" sz="24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934B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934B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 muito importante que os técnicos dos Serviços Socioassistenciais tenham conhecimento</a:t>
            </a: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 os direitos fundamentais da Constituição Federal e os direitos humanos em âmbito internacional</a:t>
            </a: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conhecendo todos os atores que operam para a garantia desses direitos, tanto para fazer as </a:t>
            </a: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articulações intersetoriais necessárias e </a:t>
            </a: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realizar os </a:t>
            </a: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encaminhamentos com maior resolutividade, quanto para</a:t>
            </a: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informar para a população desses direitos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exemplo: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Não precisa de comprovante de residência para atendimento na Saúde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Defensoria Pública pode ampliar os espaços legais 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Ninguém pode ser ameaçado de prisão ou ser preso ilegalmente, e no caso de abuso de poder, qualquer pessoa poderá requerer o pedido de habeas corpus para o juíz de Direito, gratuitamente, sem necessidade de um advogado como mediador  -  isso eu aprendi na Cartilha “Direitos do Morador de Rua” (MNPR/MG, entidades parceiras, MP e Universidades)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arbara.cavalcante\Desktop\Slide 2017.png" id="374" name="Shape 3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Shape 375"/>
          <p:cNvSpPr txBox="1"/>
          <p:nvPr/>
        </p:nvSpPr>
        <p:spPr>
          <a:xfrm>
            <a:off x="539750" y="260350"/>
            <a:ext cx="8208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Shape 376"/>
          <p:cNvSpPr/>
          <p:nvPr/>
        </p:nvSpPr>
        <p:spPr>
          <a:xfrm>
            <a:off x="170925" y="460133"/>
            <a:ext cx="86091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Shape 377"/>
          <p:cNvSpPr/>
          <p:nvPr/>
        </p:nvSpPr>
        <p:spPr>
          <a:xfrm>
            <a:off x="4284788" y="3068960"/>
            <a:ext cx="1848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934B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Shape 378"/>
          <p:cNvSpPr/>
          <p:nvPr/>
        </p:nvSpPr>
        <p:spPr>
          <a:xfrm>
            <a:off x="497738" y="1553725"/>
            <a:ext cx="79437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SERVIÇO ESPECIALIZADO EM ABORDAGEM SOCIAL</a:t>
            </a:r>
            <a:endParaRPr b="1" i="0" sz="44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arbara.cavalcante\Desktop\Slide 2017.png" id="383" name="Shape 3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Shape 384"/>
          <p:cNvSpPr txBox="1"/>
          <p:nvPr/>
        </p:nvSpPr>
        <p:spPr>
          <a:xfrm>
            <a:off x="110700" y="-256478"/>
            <a:ext cx="8932125" cy="47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934B2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ABORDAGEM SOCIAL para a população em situação de rua: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Trabalho Social ofertado de forma continuada e programada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Identificação nos territórios da incidência de situação de rua, trabalho infantil, exploração sexual de crianças e adolescentes (piores formas de trabalho infantil), consumo de drogas, dentre outras  </a:t>
            </a:r>
            <a:endParaRPr b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Busca ativa através de abordagens 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APROXIMAÇÃO, ESCUTA QUALIFICADA  e CONSTRUÇÃO GRADATIVA DE VÍNCULO DE CONFIANÇA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0" lang="pt-BR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Criança e adolescente </a:t>
            </a: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comunicação da situação ao Conselho Tutelar, e/ou autoridade judiciária, dentre outros órgãos do Sistema de Garantia de Direitos e tentar localizar a família ou responsável legal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Atenção personalizada - entender a história de vida, as relações sociais e afetivas, as necessidades, as possibilidades, as habilidades, os sofrimentos, os limites, as fraquezas, os desejos, os sonhos pessoais e profissionais, o que gosta de fazer - tudo vai contribuir para uma intervenção assertiva e para a (re)construção de projetos de vida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arbara.cavalcante\Desktop\Slide 2017.png" id="389" name="Shape 3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Shape 390"/>
          <p:cNvSpPr txBox="1"/>
          <p:nvPr/>
        </p:nvSpPr>
        <p:spPr>
          <a:xfrm>
            <a:off x="115486" y="-283347"/>
            <a:ext cx="8727430" cy="47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934B2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ABORDAGEM SOCIAL para a população em situação de rua: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 a dimensão da atenção às</a:t>
            </a: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necessidades mais imediatas, buscando promover o acesso à rede de serviços socioassistenciais, à documentação, ao CadÚnico e às demais políticas públicas, ao sistema de justiça e de defesa de direitos, muita vezes fazendo a </a:t>
            </a:r>
            <a:r>
              <a:rPr b="1" i="0" lang="pt-BR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mediação</a:t>
            </a:r>
            <a:endParaRPr/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a dimensão do processo até a </a:t>
            </a: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VINCULAÇÃO A UM SERVIÇO DE ACOMPANHAMENTO INDIVIDUAL/FAMILIAR: CREAS, CENTRO POP, CENTRO DIA</a:t>
            </a:r>
            <a:endParaRPr/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Crianças e adolescentes:</a:t>
            </a:r>
            <a:r>
              <a:rPr b="1" i="0" lang="pt-BR" sz="1800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impo</a:t>
            </a: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1" i="0" lang="pt-BR" sz="1800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tante papel </a:t>
            </a: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vinculação com a escola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METODOLOGIAS e processos de trabalho que considerem as especificidades dos sujeitos, dos territórios e das situações, valorizando a cultura local – crianças e adolescentes, jovens, adultos, idosos – trabalho infantil, exploração sexual, consumo de drogas...</a:t>
            </a:r>
            <a:endParaRPr/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pt-BR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Crianças e adolescentes:</a:t>
            </a: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atividades pedagógicas variadas e atrativas no atendimento, em conjunto com as demais políticas sociais</a:t>
            </a:r>
            <a:endParaRPr/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Informação, comunicação e defesa de direitos para empoderamento dos/as usuários/as e garantia de direitos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arbara.cavalcante\Desktop\Slide 2017.png" id="395" name="Shape 3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Shape 396"/>
          <p:cNvSpPr txBox="1"/>
          <p:nvPr/>
        </p:nvSpPr>
        <p:spPr>
          <a:xfrm>
            <a:off x="253175" y="0"/>
            <a:ext cx="8674200" cy="47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934B2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ABORDAGEM SOCIAL para a população em situação de rua:</a:t>
            </a:r>
            <a:endParaRPr b="1" i="0" sz="24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OFERTA QUALIFICADA </a:t>
            </a: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REQUER: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Espaço físico institucional para a organização do trabalho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Projeto ético-político do serviço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Planejamento do trabalho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Diagnóstico socioterritorial 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Conhecimento das especificidades do território, dos/as usuários/as e das </a:t>
            </a: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diversas </a:t>
            </a: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situações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 humanos - trabalho multiprofissional em equipe - alinhamentos, </a:t>
            </a: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euniões, estudo de casos</a:t>
            </a: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 materiais - transporte, material socioeducativo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Registro do trabalho - direito do/a usuário/a, evita a revitimização, produz dados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Articulação com as equipes do CREAS e do Centro Pop - alinhamentos, reuniões, estudo de casos, fluxos de atendimento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arbara.cavalcante\Desktop\Slide 2017.png" id="401" name="Shape 4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Shape 402"/>
          <p:cNvSpPr txBox="1"/>
          <p:nvPr/>
        </p:nvSpPr>
        <p:spPr>
          <a:xfrm>
            <a:off x="269999" y="75600"/>
            <a:ext cx="8517161" cy="47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934B2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ABORDAGEM SOCIAL para a população em situação de rua:</a:t>
            </a:r>
            <a:endParaRPr b="1" sz="24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REQUER: 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Comunicação em linguagem acessível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Acompanhamento dos encaminhamentos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Capacitações e educação permanente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Monitoramento e avaliação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Mapeamento da rede de serviços locais 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Articulação intersetorial institucionalizada com outras políticas públicas, sistema de justiça e de defesa de direitos, movimento social 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Consulta e parceria com as lideranças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Realização de abordagens em parceria com outras políticas públicas, sistema de justiça e de defesa de direitos, movimento social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 importante assegurar técnicos com o perfil para trabalhar com pessoas em situação de rua e com trajetória de rua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arbara.cavalcante\Desktop\Slide 2017.png" id="407" name="Shape 4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Shape 408"/>
          <p:cNvSpPr txBox="1"/>
          <p:nvPr/>
        </p:nvSpPr>
        <p:spPr>
          <a:xfrm>
            <a:off x="472311" y="-89210"/>
            <a:ext cx="8208900" cy="47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934B2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ALGUNS DESAFIOS PARA A OFERTA DA ABORDAGEM SOCIAL para a população em situação de rua:</a:t>
            </a:r>
            <a:endParaRPr b="1" i="0" sz="24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lang="pt-BR" sz="1800">
                <a:latin typeface="Calibri"/>
                <a:ea typeface="Calibri"/>
                <a:cs typeface="Calibri"/>
                <a:sym typeface="Calibri"/>
              </a:rPr>
              <a:t>A d</a:t>
            </a:r>
            <a:r>
              <a:rPr b="1" i="0" lang="pt-B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efinição das áreas de atuação com base em denúncias da população</a:t>
            </a:r>
            <a:r>
              <a:rPr b="1" lang="pt-BR" sz="1800"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número alto no CensoSUAS)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lang="pt-BR" sz="1800">
                <a:latin typeface="Calibri"/>
                <a:ea typeface="Calibri"/>
                <a:cs typeface="Calibri"/>
                <a:sym typeface="Calibri"/>
              </a:rPr>
              <a:t>A r</a:t>
            </a:r>
            <a:r>
              <a:rPr b="1" i="0" lang="pt-B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ealização de diagnósticos socioterritoriais</a:t>
            </a:r>
            <a:r>
              <a:rPr b="1" lang="pt-BR" sz="1800">
                <a:latin typeface="Calibri"/>
                <a:ea typeface="Calibri"/>
                <a:cs typeface="Calibri"/>
                <a:sym typeface="Calibri"/>
              </a:rPr>
              <a:t> (número baixo no CensoSUAS)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Atendimento dessas denúncias para retiradas das pessoas, sendo muitas vezes compulsoriamente, se configurando então em violação do direito à cidade e da liberdade/autonomia;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Abordagens sem frequência regular </a:t>
            </a: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(CensoSUAS)</a:t>
            </a: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Abordagens com frequência de 1 a 2 dias da semana - avaliar se é suficiente </a:t>
            </a: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(CensoSUAS) 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Realização do registro dos atendimentos</a:t>
            </a: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(número baixo no CensoSUAS)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Abordagens no horário noturno e final de semana</a:t>
            </a: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(número baixo no CensoSUAS)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arbara.cavalcante\Desktop\Slide 2017.png" id="413" name="Shape 4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Shape 414"/>
          <p:cNvSpPr txBox="1"/>
          <p:nvPr/>
        </p:nvSpPr>
        <p:spPr>
          <a:xfrm>
            <a:off x="166455" y="-294219"/>
            <a:ext cx="8820614" cy="47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934B2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ALGUNS DESAFIOS PARA A OFERTA DA ABORDAGEM SOCIAL para a população em situação de rua:</a:t>
            </a:r>
            <a:endParaRPr b="1" i="0" sz="24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Encaminhamentos sem acompanhamento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Serviço que não vai pra rua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Garantir metodologia diferenciada para crianças e adolescentes, dentre outras metodolodias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Unidades de Centro Pop e CREAS sem equipe exclusiva de Abordagem Social, o que sobrecarrega as equipes 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Dificuldade de articulação intersetorial com outras políticas públicas, sistema de justiça e de defesa de direitos, movimento social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Realização de abordagens em parceria com outras políticas públicas, sistema de justiça e de defesa de direitos, movimento social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Abordagens em parceria com a segurança pública - pode não permitir ou fragilizar o vínculo da equipe com a pessoa em situação de rua</a:t>
            </a:r>
            <a:endParaRPr/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Orientamos essa parceria para a proteção da equipe e dos usuários/as quando o território for muito violento, tiver tráfico de drogas...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5100" lIns="67500" spcFirstLastPara="1" rIns="67500" wrap="square" tIns="35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Times New Roman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Times New Roman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Times New Roman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Times New Roman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Times New Roman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Times New Roman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200697" y="101495"/>
            <a:ext cx="8742600" cy="6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pt-BR" sz="32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Sistema Único de Assistência Social - SUAS</a:t>
            </a:r>
            <a:endParaRPr b="0" i="0" sz="32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Parâmetros nacionais são pactuados e deliberados por instâncias próprias do Sistema: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➢"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Negociação e pactuação entre </a:t>
            </a:r>
            <a:r>
              <a:rPr b="1" lang="pt-B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gestores</a:t>
            </a: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quanto aos aspectos operacionais do SUAS são: </a:t>
            </a:r>
            <a:r>
              <a:rPr b="1" lang="pt-B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Comissão Intergestores Tripartite - CIT</a:t>
            </a: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âmbito nacional - MDS, FONSEAS e CONGEMAS e </a:t>
            </a:r>
            <a:r>
              <a:rPr b="1" lang="pt-B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Comissão Intergestores Bipartite - CIB</a:t>
            </a: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âmbito estadual - Secretaria Estadual e COEGEMAS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800"/>
              <a:buFont typeface="Calibri"/>
              <a:buChar char="➢"/>
            </a:pPr>
            <a:r>
              <a:rPr b="1" lang="pt-BR" sz="1800">
                <a:solidFill>
                  <a:srgbClr val="85200C"/>
                </a:solidFill>
                <a:latin typeface="Calibri"/>
                <a:ea typeface="Calibri"/>
                <a:cs typeface="Calibri"/>
                <a:sym typeface="Calibri"/>
              </a:rPr>
              <a:t>Deliberação: Conferências e Conselhos Nacional, Estaduais e Municipais - importante a participação dos usuários</a:t>
            </a:r>
            <a:endParaRPr b="1" sz="1800" u="sng">
              <a:solidFill>
                <a:srgbClr val="8520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Representação e organização política -  Fórum Nacional dos Usuários do SUAS (FNSUAS), Fórum Nacional de Trabalhadoras e Trabalhadores do SUAS (FNTSUAS), ReuneSUAS, Fórum Nacional dos Conselhos Estaduais de Assistência Social (FONACEAS)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 no planejamento e execução das ações devem ser consideradas as diversidades culturais, étnicas, religiosas, socioeconômicas, políticas e territoriais, bem como as especificidades, iniquidades e desigualdades regionais e municipais.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arbara.cavalcante\Desktop\Slide 2017.png" id="419" name="Shape 4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Shape 420"/>
          <p:cNvSpPr txBox="1"/>
          <p:nvPr/>
        </p:nvSpPr>
        <p:spPr>
          <a:xfrm>
            <a:off x="539750" y="260350"/>
            <a:ext cx="8208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Shape 421"/>
          <p:cNvSpPr/>
          <p:nvPr/>
        </p:nvSpPr>
        <p:spPr>
          <a:xfrm>
            <a:off x="170925" y="460133"/>
            <a:ext cx="86091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Shape 422"/>
          <p:cNvSpPr/>
          <p:nvPr/>
        </p:nvSpPr>
        <p:spPr>
          <a:xfrm>
            <a:off x="4284788" y="3068960"/>
            <a:ext cx="1848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934B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Shape 423"/>
          <p:cNvSpPr/>
          <p:nvPr/>
        </p:nvSpPr>
        <p:spPr>
          <a:xfrm>
            <a:off x="313325" y="260350"/>
            <a:ext cx="8312525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CENTRO DE REFERÊNCIA ESPECIALIZADO PARA POPULAÇÃO EM SITUAÇÃO DE RUA </a:t>
            </a:r>
            <a:r>
              <a:rPr b="1" i="0" lang="pt-BR" sz="44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CENTRO POP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SERVIÇO ESPECIALIZADO PARA AS PESSOAS EM SITUAÇÃO DE RUA - SEPOP</a:t>
            </a:r>
            <a:endParaRPr b="1" i="0" sz="36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arbara.cavalcante\Desktop\Slide 2017.png" id="428" name="Shape 4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9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Shape 429"/>
          <p:cNvSpPr txBox="1"/>
          <p:nvPr/>
        </p:nvSpPr>
        <p:spPr>
          <a:xfrm>
            <a:off x="539750" y="260350"/>
            <a:ext cx="8208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Shape 430"/>
          <p:cNvSpPr/>
          <p:nvPr/>
        </p:nvSpPr>
        <p:spPr>
          <a:xfrm>
            <a:off x="139550" y="93858"/>
            <a:ext cx="86091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Shape 431"/>
          <p:cNvSpPr/>
          <p:nvPr/>
        </p:nvSpPr>
        <p:spPr>
          <a:xfrm>
            <a:off x="4284788" y="3068960"/>
            <a:ext cx="1848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934B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Shape 432"/>
          <p:cNvSpPr/>
          <p:nvPr/>
        </p:nvSpPr>
        <p:spPr>
          <a:xfrm>
            <a:off x="405338" y="-298671"/>
            <a:ext cx="8136496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32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CENTRO POP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Unidade pública e estatal da PSE de Média Complexidade, lócus de referência para o trabalho social especializado com pessoas em situação de rua no âmbito do SUAS.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Espaço de referência para o convívio grupal e social e para o estímulo à organização, mobilização e participação social.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Espaços diferenciados: Banheiros com chuveiros para a higiene pessoal, lavanderia com espaço para secagem de roupas e guarda de pertences.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Endereço institucional: referência para os usuários, inclusive, para fins de inserção no Cadastro Único para Programas Sociais do Governo Federal.</a:t>
            </a:r>
            <a:endParaRPr/>
          </a:p>
          <a:p>
            <a:pPr indent="-21590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 promover o acesso a espaços de guarda de pertences, de higiene pessoal, de alimentação e provisão de documentação civil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Sua Implantação deve ser em locais de fácil acesso e maior concentração e trânsito das pessoas em situação de rua, que geralmente são em locais centrais.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arbara.cavalcante\Desktop\Slide 2017.png" id="437" name="Shape 4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Shape 438"/>
          <p:cNvSpPr txBox="1"/>
          <p:nvPr/>
        </p:nvSpPr>
        <p:spPr>
          <a:xfrm>
            <a:off x="220150" y="327550"/>
            <a:ext cx="8353200" cy="47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t-BR" sz="2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Serviço Especializado para Pessoas em Situação de Rua</a:t>
            </a:r>
            <a:endParaRPr b="1" sz="28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t-BR" sz="2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20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Desenvolve trabalho social continuado de atendimento e acompanhamento familiar e individual, dentro de um Centro de Referência para os/as usuários/as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ACOLHIDA, ESCUTA QUALIFICADA  e CONSTRUÇÃO GRADATIVA DE VÍNCULO DE CONFIANÇA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Estudo social da vida dos/as usuários/as registrado em prontuário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Construção do Plano Individual e/ou Familiar de Acompanhamento em conjunto com os/as usuários/as com pactuações e metas, que são monitoradas e avaliadas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Fortalecimento dos vínculos familiares</a:t>
            </a: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comunitários e sociais - identifica e mobiliza a família extensa</a:t>
            </a: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as redes sociais de apoio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Informação, comunicação e defesa de direitos para empoderamento dos/as usuários/as e gara</a:t>
            </a: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ntia de direitos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arbara.cavalcante\Desktop\Slide 2017.png" id="443" name="Shape 4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Shape 444"/>
          <p:cNvSpPr txBox="1"/>
          <p:nvPr/>
        </p:nvSpPr>
        <p:spPr>
          <a:xfrm>
            <a:off x="186875" y="82198"/>
            <a:ext cx="8779800" cy="47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28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Serviço Especializado para Pessoas em Situação de Rua </a:t>
            </a:r>
            <a:endParaRPr b="1" i="0" sz="28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Assembléias com os/as usuários/as 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atividades devem partir de demandas coletivas e da capacidade de organização, com o apoio da equipe técnica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Pactuação de regras de convivência do Centro Pop com os/as usuários/as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Atividades coletivas que fortaleçam a autoestima e identidade, o desenvolvimento de sociabilidades - Oficinas, grupos, reuniões, acesso a projetos culturais, artísticos, esportivos, dentre outras 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Ações específicas, como palestras e campanhas em datas comemorativas e de luta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Atividades para o desenvolvimento de sociabilidades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Mobilização da comunidade e fortalecimento do convívio e de redes sociais de apoio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Encaminhamentos para a rede de serviços - devem ser acompanhados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arbara.cavalcante\Desktop\Slide 2017.png" id="449" name="Shape 4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Shape 450"/>
          <p:cNvSpPr txBox="1"/>
          <p:nvPr/>
        </p:nvSpPr>
        <p:spPr>
          <a:xfrm>
            <a:off x="83099" y="231175"/>
            <a:ext cx="8779800" cy="47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28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Serviço Especializado para Pessoas em Situação de Rua </a:t>
            </a:r>
            <a:endParaRPr b="1" i="0" sz="28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Articulação da rede de serviços socioassistenciais, a documentação, com o CadÚnico, com outros serviços de políticas públicas setoriais, com os demais órgãos do sistema de garantia de direitos e com a rede de serviços locais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Estímulo</a:t>
            </a: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cuidar da manutenção do espaço, garantindo um local agradável, de convivência mais harmônica, em que eles se reconheçam e se sintam corresponsáveis</a:t>
            </a:r>
            <a:endParaRPr/>
          </a:p>
          <a:p>
            <a: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SEPOP/CENTRO POP para a população em situação de rua</a:t>
            </a:r>
            <a:endParaRPr/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Também requer projeto, planejamento, diagnóstico, recursos humanos qualificados e trabalhando em rede, recursos materiais, registro... </a:t>
            </a:r>
            <a:endParaRPr/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 muito importante a articulação com os demais serviços socioassistenciais de PSB e PSE de Média e Alta complexidade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arbara.cavalcante\Desktop\Slide 2017.png" id="455" name="Shape 4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Shape 456"/>
          <p:cNvSpPr txBox="1"/>
          <p:nvPr/>
        </p:nvSpPr>
        <p:spPr>
          <a:xfrm>
            <a:off x="291090" y="345688"/>
            <a:ext cx="8571345" cy="89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DESAFIOS PARA A OFERTA DO SEPOP, NO CENTRO POP:</a:t>
            </a:r>
            <a:endParaRPr b="1" i="0" sz="28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•"/>
            </a:pPr>
            <a:r>
              <a:rPr b="1" i="0" lang="pt-B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Dificuldade para implantar unidades em alguns locais por causa da recusa das comunidades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pt-B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Fechamento de unidades e cancelamento do cofinanciamento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pt-B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Dificuldade de acesso das pessoas em situação de rua: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b="1" i="0" lang="pt-B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excesso de burocracia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b="1" i="0" lang="pt-B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necessidade de encaminhamento de outras políticas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b="1" i="0" lang="pt-B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checagem de ficha criminal (chamam a polícia)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pt-B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Recusa do atendimento: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b="1" i="0" lang="pt-B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tiver consumido álcool e outras drogas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b="1" i="0" lang="pt-B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for de outro município, estipulando um tempo de permanência no município, ex: 6 meses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b="1" i="0" lang="pt-B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 for de outro município só fornece passagem pra outro município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pt-B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Guarda de pertences insuficiente</a:t>
            </a:r>
            <a:endParaRPr b="1" i="0" sz="14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1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1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9050" lvl="1" marL="698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arbara.cavalcante\Desktop\Slide 2017.png" id="461" name="Shape 4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Shape 462"/>
          <p:cNvSpPr txBox="1"/>
          <p:nvPr/>
        </p:nvSpPr>
        <p:spPr>
          <a:xfrm>
            <a:off x="138578" y="145141"/>
            <a:ext cx="8671693" cy="89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DESAFIOS PARA A OFERTA DO SEPOP, NO CENTRO POP:</a:t>
            </a:r>
            <a:endParaRPr b="1" i="0" sz="28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1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pt-B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Funcionamento em horário comercial</a:t>
            </a:r>
            <a:endParaRPr sz="1800"/>
          </a:p>
          <a:p>
            <a:pPr indent="-311150" lvl="1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Horários e regras arbitrárias;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1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Potencializar a Defesa de Direitos e o incentivo a mobilização, protagonismo e participação social - Efetivar a formação cidadã 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1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Policiais dentro da unidade;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1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Revista vexatória para a entrada;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1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Formar parceria com a comunidade para o desenvolvimento do trabalho social e fortalecimento dos vínculos comunitários;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1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Pouco acesso à política de Segurança Alimentar/poucas fichas para almoço - </a:t>
            </a:r>
            <a:r>
              <a:rPr b="1" lang="pt-BR" sz="1800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Alimentação dentro do Centro Pop?</a:t>
            </a:r>
            <a:endParaRPr b="1" sz="1800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1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pt-B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Especificidade dos municípios que possuem entrocamentos, fronteiras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1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pt-B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Especificidade das metrópoles – muita demanda, cofinanciamento insuficiente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1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0" lang="pt-B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Trabalho com pessoas egressas do sistema prisional</a:t>
            </a:r>
            <a:endParaRPr sz="1800"/>
          </a:p>
          <a:p>
            <a:pPr indent="-311150" lvl="1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0" lang="pt-B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Trabalho com pessoas com questões de saúde mental, que fazem uso de drogas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1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1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1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9050" lvl="1" marL="698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arbara.cavalcante\Desktop\Slide 2017.png" id="467" name="Shape 4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Shape 468"/>
          <p:cNvSpPr txBox="1"/>
          <p:nvPr/>
        </p:nvSpPr>
        <p:spPr>
          <a:xfrm>
            <a:off x="539750" y="260350"/>
            <a:ext cx="8208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Shape 469"/>
          <p:cNvSpPr/>
          <p:nvPr/>
        </p:nvSpPr>
        <p:spPr>
          <a:xfrm>
            <a:off x="170925" y="460133"/>
            <a:ext cx="86091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Shape 470"/>
          <p:cNvSpPr/>
          <p:nvPr/>
        </p:nvSpPr>
        <p:spPr>
          <a:xfrm>
            <a:off x="4284788" y="3068960"/>
            <a:ext cx="1848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934B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290540" y="260350"/>
            <a:ext cx="8173295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36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CENTRO DE REFERÊNCIA ESPECIALIZADO DE ASSISTÊNCIA SOCIAL - </a:t>
            </a:r>
            <a:r>
              <a:rPr b="1" i="0" lang="pt-BR" sz="48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CREAS</a:t>
            </a:r>
            <a:endParaRPr b="1" i="0" sz="48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SERVIÇO DE PROTEÇÃO E ATENDIMENTO ESPECIALIZADO A FAMÍLIAS E INDIVÍDUOS - </a:t>
            </a:r>
            <a:r>
              <a:rPr b="1" i="0" lang="pt-BR" sz="4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PAEFI</a:t>
            </a:r>
            <a:r>
              <a:rPr b="1" i="0" lang="pt-BR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36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arbara.cavalcante\Desktop\Slide 2017.png" id="476" name="Shape 4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Shape 477"/>
          <p:cNvSpPr txBox="1"/>
          <p:nvPr/>
        </p:nvSpPr>
        <p:spPr>
          <a:xfrm>
            <a:off x="539750" y="260350"/>
            <a:ext cx="8208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170925" y="177100"/>
            <a:ext cx="86091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pt-BR" sz="48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CREAS</a:t>
            </a:r>
            <a:endParaRPr b="1" i="0" sz="48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8"/>
              <a:buFont typeface="Arial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Unidade pública e estatal da PSE de Média Complexidade, de abrangência municipal ou regional, lócus de referência da oferta de trabalho social especializado no SUAS a famílias e indivíduos em situação de risco pessoal e social e de violação de direitos.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4597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8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8"/>
              <a:buFont typeface="Arial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Oferta e/ou referencia serviços especializados de caráter continuado, conforme dispõe a Tipificação Nacional de Serviços Socioassistenciais;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Shape 479"/>
          <p:cNvSpPr/>
          <p:nvPr/>
        </p:nvSpPr>
        <p:spPr>
          <a:xfrm>
            <a:off x="4284788" y="3068960"/>
            <a:ext cx="1848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934B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405359" y="1452322"/>
            <a:ext cx="79437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Shape 481"/>
          <p:cNvSpPr txBox="1"/>
          <p:nvPr/>
        </p:nvSpPr>
        <p:spPr>
          <a:xfrm>
            <a:off x="272738" y="3323360"/>
            <a:ext cx="8208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NÃO cabe ao CREAS: </a:t>
            </a:r>
            <a:endParaRPr b="1" i="0" sz="14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Ocupar lacunas provenientes da ausência de atendimentos que devem ser ofertados na rede pelas outras políticas públicas e/ou órgãos de defesa de direitos;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 seu papel institucional confundido com o de outras políticas ou órgãos e, por conseguinte, as funções de sua equipe com as de equipes interprofissionais de outros atores da rede;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Assumir a atribuição de investigação para a responsabilização dos/as autores/as de violência, tendo em vista que seu papel institucional é definido pelo escopo de competências do SUAS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arbara.cavalcante\Desktop\Slide 2017.png" id="486" name="Shape 4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Shape 487"/>
          <p:cNvSpPr txBox="1"/>
          <p:nvPr/>
        </p:nvSpPr>
        <p:spPr>
          <a:xfrm>
            <a:off x="375325" y="52350"/>
            <a:ext cx="8208900" cy="47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20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SERVIÇO DE PROTEÇÃO E ATENDIMENTO ESPECIALIZADO A FAMÍLIAS E INDIVÍDUOS - PAEFI para a população em situação de rua</a:t>
            </a:r>
            <a:endParaRPr b="1" i="0" sz="20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Situações: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Abandono;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Negligência;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Violência: física; psicológica; sexual, abuso sexual e exploração sexual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Tráfico de pessoas;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 de abusivo de álcool e outras drogas;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Situação de rua;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Trabalho infantil;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Discriminação em decorrência de gênero, orientação sexual, identidade de gênero, raça/etnia, entre outras;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pt-BR" sz="180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INDEPENDENTE DE TER CENTRO POP NO MUNICÍPIO, A POPULAÇÃO EM SITUAÇÃO DE RUA PODE SER ATENDIDA NO CREAS pela situação de rua e/ou outra situação de violação de direitos e violência</a:t>
            </a:r>
            <a:endParaRPr b="1" sz="1800">
              <a:solidFill>
                <a:srgbClr val="0C34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arbara.cavalcante\Desktop\Slide 2017.png" id="213" name="Shape 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596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>
            <p:ph type="title"/>
          </p:nvPr>
        </p:nvSpPr>
        <p:spPr>
          <a:xfrm>
            <a:off x="1494235" y="1322785"/>
            <a:ext cx="61722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1" i="0" lang="pt-BR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b="1" i="0" lang="pt-BR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b="1" i="0" lang="pt-BR" sz="243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b="1" i="0" lang="pt-BR" sz="243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b="0" i="0" sz="243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1830407" y="341491"/>
            <a:ext cx="6452213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PROTEÇÃO SOCIAL BÁSICA</a:t>
            </a: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447656" y="1322785"/>
            <a:ext cx="8215496" cy="5424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4313" lvl="0" marL="214313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pt-B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Abarca um conjunto de serviços, programas, projetos, benefícios da assistência social destinados à famílias que vivem em situação de vulnerabilidade social, decorrente da pobreza, de privações e/ou fragilizações de vínculos familiares ou de pertencimento social, da falta de acesso à política públicas;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4313" lvl="0" marL="214313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pt-B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Visa prevenir situações de risco, violação de direitos e rompimento e/ou fragilização dos vínculos familiares e comunitários; </a:t>
            </a:r>
            <a:endParaRPr/>
          </a:p>
          <a:p>
            <a:pPr indent="-112713" lvl="0" marL="214313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4313" lvl="0" marL="214313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pt-B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Trabalho Social com Famílias;</a:t>
            </a:r>
            <a:endParaRPr/>
          </a:p>
          <a:p>
            <a:pPr indent="-112713" lvl="0" marL="214313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4313" lvl="0" marL="214313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pt-B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Responsável pelo desenvolvimento da Atenção Integral às Famílias através do fortalecimento da função protetiva das Famílias, do fortalecimento de vínculos familiares e comunitários, da promoção do acesso a direitos, do desenvolvimento de potencialidades e aquisições;</a:t>
            </a:r>
            <a:endParaRPr/>
          </a:p>
          <a:p>
            <a:pPr indent="-112713" lvl="0" marL="214313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4313" lvl="0" marL="214313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pt-B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Referência territorializada, que valorize as heterogeneidades, as particularidades de cada grupo familiar, a diversidade de culturas;</a:t>
            </a:r>
            <a:endParaRPr/>
          </a:p>
          <a:p>
            <a:pPr indent="-112713" lvl="0" marL="214313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4313" lvl="0" marL="214313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pt-B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equipe do CRAS deve prestar informação e orientação para a população de sua área de abrangência, bem como se articular com a rede de proteção social local no que se refere aos direitos de cidadania;</a:t>
            </a:r>
            <a:endParaRPr/>
          </a:p>
          <a:p>
            <a:pPr indent="-147638" lvl="0" marL="214313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arbara.cavalcante\Desktop\Slide 2017.png" id="492" name="Shape 4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Shape 493"/>
          <p:cNvSpPr txBox="1"/>
          <p:nvPr/>
        </p:nvSpPr>
        <p:spPr>
          <a:xfrm>
            <a:off x="364325" y="140400"/>
            <a:ext cx="8208900" cy="47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20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SERVIÇO DE PROTEÇÃO E ATENDIMENTO ESPECIALIZADO A FAMÍLIAS E INDIVÍDUOS - PAEFI para a população em situação de rua</a:t>
            </a:r>
            <a:endParaRPr b="1" i="0" sz="20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Desenvolve trabalho social continuado de atendimento e acompanhamento familiar e individual, dentro de um Centro de Referência para os/as usuários/as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ACOLHIDA, ESCUTA QUALIFICADA  e CONSTRUÇÃO GRADATIVA DE VÍNCULO DE CONFIANÇA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Estudo social da vida dos/as usuários/as registrado em prontuário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Construção do Plano Individual e/ou Familiar de Acompanhamento em conjunto com os/as usuários/as com pactuações e metas, que são monitoradas e avaliadas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Fortalecimento dos vínculos familiares</a:t>
            </a: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comunitários e sociais - identifica e mobiliza a família extensa</a:t>
            </a: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as redes sociais de apoio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Informação, comunicação e defesa de direitos para empoderamento dos/as usuários/as e gara</a:t>
            </a: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ntia de direitos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arbara.cavalcante\Desktop\Slide 2017.png" id="498" name="Shape 4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Shape 499"/>
          <p:cNvSpPr txBox="1"/>
          <p:nvPr/>
        </p:nvSpPr>
        <p:spPr>
          <a:xfrm>
            <a:off x="55050" y="79500"/>
            <a:ext cx="8839500" cy="47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20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SERVIÇO DE PROTEÇÃO E ATENDIMENTO ESPECIALIZADO A FAMÍLIAS E INDIVÍDUOS - PAEFI para a população em situação de rua</a:t>
            </a:r>
            <a:endParaRPr b="1" i="0" sz="20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934B2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Atividades diversas em grupos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Oficinas programadas sobre diversos assuntos para a reflexão das situações de risco e violação de direitos, 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Ações específicas, como palestras e campanhas em datas comemorativas e de luta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Mobilização da comunidade e fortalecimento d</a:t>
            </a: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convivência comunitária</a:t>
            </a: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d</a:t>
            </a: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redes sociais de apoio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Advogado - orientação jurídico-social</a:t>
            </a: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pode fazer</a:t>
            </a: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oficinas sobre os direitos, associativismo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Encaminhamentos para a rede de serviços - devem ser acompanhados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Articulação da rede de serviços socioassistenciais, com o CadÚnico, com documentação, com outros serviços de políticas públicas setoriais, com os demais órgãos do sistema de garantia de direitos e com a rede de serviços locais;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Elaboração de relatórios para o órgão gestor da assistência social e para os órgãos do sistema de garantia de direitos 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arbara.cavalcante\Desktop\Slide 2017.png" id="504" name="Shape 5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Shape 505"/>
          <p:cNvSpPr txBox="1"/>
          <p:nvPr/>
        </p:nvSpPr>
        <p:spPr>
          <a:xfrm>
            <a:off x="156116" y="251209"/>
            <a:ext cx="8619893" cy="47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20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SERVIÇO DE PROTEÇÃO E ATENDIMENTO ESPECIALIZADO A FAMÍLIAS E INDIVÍDUOS - PAEFI para a população em situação de rua</a:t>
            </a:r>
            <a:endParaRPr b="1" i="0" sz="20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934B2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dito anteriormente, o PAEFI deve trabalhar com as famílias para evitar a vinculação com a rua e a necessidade de ACOLHIMENTO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q</a:t>
            </a: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uando a pessoa já está na rua, deve ser garantido a ela todos os direitos socioassistenciais 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relação mulheres e adolescentes em situação de rua e/ou usuárias de álcool e/ou crack/outras drogas e seus filhos recém-nascidos, o equipe do CREAS e do Acolhimento deve atuar para garantir </a:t>
            </a: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direito à</a:t>
            </a: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convivência familiar e comunitária, preconizada pelo ECA e outras normativas, dando suporte à mãe e mobilizando a família extensa caso seja necessário, considerando  a excepcionalidade da separação de mãe e filho pela medida de acolhimento e da adoção (NOTA TÉCNICA CONJUNTA MDS e MS N° 001/2016, de 10 de maio de 2016)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arbara.cavalcante\Desktop\Slide 2017.png" id="510" name="Shape 5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Shape 511"/>
          <p:cNvSpPr txBox="1"/>
          <p:nvPr/>
        </p:nvSpPr>
        <p:spPr>
          <a:xfrm>
            <a:off x="119250" y="-215625"/>
            <a:ext cx="8819400" cy="76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934B2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24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PAEFI para a população em situação de rua</a:t>
            </a:r>
            <a:endParaRPr b="1" i="0" sz="24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Também requer projeto, planejamento, diagnóstico, recursos humanos qualificados e trabalhando em rede, recursos materiais, registro... 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 muito importante a referência e contrarreferência com o PAIF/CRAS e a articulação efetiva com os demais serviços socioassistenciais de PSB e PSE de Média e Alta complexidade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ALGUNS DESAFIOS PARA A OFERTA DO PAEFI, NO CREAS, PARA POPULAÇÃO EM SITUAÇÃO DE RUA:</a:t>
            </a:r>
            <a:endParaRPr b="1" i="0" sz="20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0" lang="pt-B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Entendimento</a:t>
            </a:r>
            <a:r>
              <a:rPr b="1" lang="pt-BR" sz="1800">
                <a:latin typeface="Calibri"/>
                <a:ea typeface="Calibri"/>
                <a:cs typeface="Calibri"/>
                <a:sym typeface="Calibri"/>
              </a:rPr>
              <a:t> equivocado</a:t>
            </a:r>
            <a:r>
              <a:rPr b="1" i="0" lang="pt-B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o PAEFI só trabalho com famílias e violência intrafamiliar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pt-B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Falta dos espaços específicos e </a:t>
            </a:r>
            <a:r>
              <a:rPr b="1" lang="pt-BR" sz="1800">
                <a:latin typeface="Calibri"/>
                <a:ea typeface="Calibri"/>
                <a:cs typeface="Calibri"/>
                <a:sym typeface="Calibri"/>
              </a:rPr>
              <a:t>dos materiais, como kits de higiene, </a:t>
            </a:r>
            <a:r>
              <a:rPr b="1" i="0" lang="pt-B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essenciais para </a:t>
            </a:r>
            <a:r>
              <a:rPr b="1" lang="pt-BR" sz="1800"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b="1" i="0" lang="pt-B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atendimento desta população</a:t>
            </a:r>
            <a:r>
              <a:rPr b="1" lang="pt-BR" sz="18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pt-B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 o Centro Pop possui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Equipe sobrecarregada por muitos serviços que são ofertados no CREAS e demandas do Sistema de Justiça e de Defesa de Direitos (Nota Técnica nº 2/2016/SNAS/MDS</a:t>
            </a: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4450" lvl="1" marL="698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7" name="Shape 517"/>
          <p:cNvSpPr txBox="1"/>
          <p:nvPr>
            <p:ph idx="1" type="body"/>
          </p:nvPr>
        </p:nvSpPr>
        <p:spPr>
          <a:xfrm>
            <a:off x="457200" y="2249488"/>
            <a:ext cx="8229600" cy="4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9400" lvl="0" marL="566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C:\Users\barbara.cavalcante\Desktop\Slide 2017.png" id="518" name="Shape 5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Shape 519"/>
          <p:cNvSpPr/>
          <p:nvPr/>
        </p:nvSpPr>
        <p:spPr>
          <a:xfrm>
            <a:off x="323400" y="95038"/>
            <a:ext cx="8363400" cy="86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PROTEÇÃO INTEGRAL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pt-BR" sz="1800">
                <a:solidFill>
                  <a:schemeClr val="dk1"/>
                </a:solidFill>
              </a:rPr>
              <a:t>P</a:t>
            </a:r>
            <a:r>
              <a:rPr b="1" lang="pt-BR" sz="1800">
                <a:solidFill>
                  <a:schemeClr val="dk1"/>
                </a:solidFill>
              </a:rPr>
              <a:t>rincípio da intersetorialidade: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Proteção Social Especial tem grande incompletude institucional diante da complexidade das situações de risco e violação de direitos e do papel de cada</a:t>
            </a:r>
            <a:r>
              <a:rPr b="1" lang="pt-BR" sz="1800">
                <a:solidFill>
                  <a:schemeClr val="dk1"/>
                </a:solidFill>
              </a:rPr>
              <a:t>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órgão do Estado e da Sociedade envolvidos na proteção dos indivíduos e famílias. 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Muitas vezes a gestão do atendimento é compartilhada com Poder Judiciário, Ministério Público, Defensoria Pública, Sistema de Garantia e Defesa de Direitos, outras Políticas Públicas, outros órgãos do Executivo, Legislativo, Conselhos de Direitos, Movimentos Sociais.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arbara.cavalcante\Desktop\Slide 2017.png" id="524" name="Shape 5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Shape 525"/>
          <p:cNvSpPr txBox="1"/>
          <p:nvPr/>
        </p:nvSpPr>
        <p:spPr>
          <a:xfrm>
            <a:off x="472281" y="0"/>
            <a:ext cx="8208900" cy="89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6850" lvl="1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1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1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1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9050" lvl="1" marL="698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6" name="Shape 5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5" y="3575"/>
            <a:ext cx="9143976" cy="6857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2" name="Shape 532"/>
          <p:cNvSpPr txBox="1"/>
          <p:nvPr>
            <p:ph idx="1" type="body"/>
          </p:nvPr>
        </p:nvSpPr>
        <p:spPr>
          <a:xfrm>
            <a:off x="457200" y="2249488"/>
            <a:ext cx="8229600" cy="4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9400" lvl="0" marL="566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C:\Users\barbara.cavalcante\Desktop\Slide 2017.png" id="533" name="Shape 5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Shape 534"/>
          <p:cNvSpPr/>
          <p:nvPr/>
        </p:nvSpPr>
        <p:spPr>
          <a:xfrm>
            <a:off x="273175" y="95050"/>
            <a:ext cx="8597700" cy="86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ALGUNS</a:t>
            </a:r>
            <a:r>
              <a:rPr b="1" i="0" lang="pt-BR" sz="2400" u="none" cap="none" strike="noStrike">
                <a:solidFill>
                  <a:srgbClr val="934B2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i="0" lang="pt-BR" sz="24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DESAFIOS PARA A ARTICULAÇÃO INTERSETORIAL</a:t>
            </a:r>
            <a:endParaRPr b="1" i="0" sz="1800" u="none" cap="none" strike="noStrike">
              <a:solidFill>
                <a:srgbClr val="934B2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grande gargalo é a institucionalização da articulação intersetorial com fluxos e protocolos, ficando à mercê de cada gestão e da personificação dessa articulação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dados do CadÚnico nos mostram que mesmo tendo feito o cadastramento, a pessoa foi pouco atendida pela rede socioassistencial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c</a:t>
            </a: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ompartilhamento de espaços com outras políticas públicas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</a:t>
            </a: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arceria para o trabalho em conjunto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país tem muitas leis, muitas áreas de atuação, então é difícil a apropriação de tanta informação, o que gera um desconhecimento </a:t>
            </a: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 a</a:t>
            </a: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atuação de cada ator da rede - dificulta o trabalho de defesa de direitos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Integração do SUAS com outros Sistemas, tais como SUS, SISAN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Atuação integrada do SUS e SUAS em relação à SAÚDE MENTAL: dificuldade dos profissionais do SUAS em lidar com pessoas com transtornos mentais/crise/surto; e com pessoas que consomem álcool e outras drogas - elaboração integrada do Projeto Terapêutico Singular do SUS e do Plano Individual de Atendimento do SUAS 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arbara.cavalcante\Desktop\Slide 2017.png" id="539" name="Shape 5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Shape 540"/>
          <p:cNvSpPr txBox="1"/>
          <p:nvPr/>
        </p:nvSpPr>
        <p:spPr>
          <a:xfrm>
            <a:off x="539750" y="260350"/>
            <a:ext cx="8208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Shape 541"/>
          <p:cNvSpPr/>
          <p:nvPr/>
        </p:nvSpPr>
        <p:spPr>
          <a:xfrm>
            <a:off x="170925" y="460133"/>
            <a:ext cx="86091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Shape 542"/>
          <p:cNvSpPr/>
          <p:nvPr/>
        </p:nvSpPr>
        <p:spPr>
          <a:xfrm>
            <a:off x="4284788" y="3068960"/>
            <a:ext cx="1848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934B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Shape 543"/>
          <p:cNvSpPr/>
          <p:nvPr/>
        </p:nvSpPr>
        <p:spPr>
          <a:xfrm>
            <a:off x="604912" y="1184285"/>
            <a:ext cx="79437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48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ALGUMAS ESTRATÉGIAS PARA ENFRENTAR OS DESAFIOS</a:t>
            </a:r>
            <a:endParaRPr b="1" i="0" sz="48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9" name="Shape 549"/>
          <p:cNvSpPr txBox="1"/>
          <p:nvPr>
            <p:ph idx="1" type="body"/>
          </p:nvPr>
        </p:nvSpPr>
        <p:spPr>
          <a:xfrm>
            <a:off x="457200" y="2249488"/>
            <a:ext cx="8229600" cy="4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9400" lvl="0" marL="566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C:\Users\barbara.cavalcante\Desktop\Slide 2017.png" id="550" name="Shape 5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Shape 551"/>
          <p:cNvSpPr/>
          <p:nvPr/>
        </p:nvSpPr>
        <p:spPr>
          <a:xfrm>
            <a:off x="176125" y="-368000"/>
            <a:ext cx="8718300" cy="86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ALGUMAS ESTRATÉGIAS PARA ENFRENTAR OS DESAFIOS</a:t>
            </a:r>
            <a:endParaRPr b="1" i="0" sz="18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(nível federal, estadual e municipal)</a:t>
            </a:r>
            <a:endParaRPr b="1" sz="18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Realização de c</a:t>
            </a:r>
            <a:r>
              <a:rPr b="1" i="0" lang="pt-B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apacitações e educação perm</a:t>
            </a:r>
            <a:r>
              <a:rPr b="1"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anente</a:t>
            </a:r>
            <a:r>
              <a:rPr b="1" i="0" lang="pt-B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cursos - sobre tudo! - gestão, planejamento, di</a:t>
            </a:r>
            <a:r>
              <a:rPr b="1"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agnóstico, ofertas dos serviços, programas e benefícios, específicos sobre a população em situação de rua...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b="1"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Já ta garantido o curso a distância em parceria com MDH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Construção de o</a:t>
            </a:r>
            <a:r>
              <a:rPr b="1" i="0" lang="pt-B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rientações metodológicas dos serviços -  </a:t>
            </a:r>
            <a:r>
              <a:rPr b="1"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o</a:t>
            </a:r>
            <a:r>
              <a:rPr b="1" i="0" lang="pt-B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MDS </a:t>
            </a:r>
            <a:r>
              <a:rPr b="1"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 devendo, mas alguns estados e municípios já possuem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Construção de o</a:t>
            </a:r>
            <a:r>
              <a:rPr b="1" i="0" lang="pt-B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rientaç</a:t>
            </a:r>
            <a:r>
              <a:rPr b="1"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ão</a:t>
            </a:r>
            <a:r>
              <a:rPr b="1" i="0" lang="pt-B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vigilância socioassistencial sobre o diagnóstico socioterritorial </a:t>
            </a:r>
            <a:endParaRPr/>
          </a:p>
          <a:p>
            <a:pPr indent="-285750" lvl="1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Aprimoramento da </a:t>
            </a:r>
            <a:r>
              <a:rPr b="1" i="0" lang="pt-B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Informação, Registro, Monitoramento e Avaliação dos serviços:  CadSUAS, Censo SUAS, RMA, Prontuário SUAS, ID CREAS, ID Centro Pop, </a:t>
            </a:r>
            <a:r>
              <a:rPr b="1"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Sistema da Abordagem Social, Sistema do Acolhimento, </a:t>
            </a:r>
            <a:r>
              <a:rPr b="1" i="0" lang="pt-B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monitoramento e apoio técnico do MDS aos estados e dos estados aos municípios</a:t>
            </a:r>
            <a:endParaRPr/>
          </a:p>
          <a:p>
            <a:pPr indent="-285750" lvl="1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fortalecimento do </a:t>
            </a:r>
            <a:r>
              <a:rPr b="1" i="0" lang="pt-B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Controle Social e </a:t>
            </a:r>
            <a:r>
              <a:rPr b="1"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1" i="0" lang="pt-B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articipação dos usuários nas instâncias deliberativas do SUAS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Cofinanciamento federal e estadual - discussão do alargamento de critérios de elegibilidade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7" name="Shape 557"/>
          <p:cNvSpPr txBox="1"/>
          <p:nvPr>
            <p:ph idx="1" type="body"/>
          </p:nvPr>
        </p:nvSpPr>
        <p:spPr>
          <a:xfrm>
            <a:off x="457200" y="2249488"/>
            <a:ext cx="8229600" cy="4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9400" lvl="0" marL="566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C:\Users\barbara.cavalcante\Desktop\Slide 2017.png" id="558" name="Shape 5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Shape 559"/>
          <p:cNvSpPr/>
          <p:nvPr/>
        </p:nvSpPr>
        <p:spPr>
          <a:xfrm>
            <a:off x="209150" y="-368000"/>
            <a:ext cx="8767800" cy="86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ALGUMAS ESTRATÉGIAS PARA ENFRENTAR OS DESAFIOS</a:t>
            </a:r>
            <a:endParaRPr b="1" i="0" sz="18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(nível federal, estadual e municipal)</a:t>
            </a:r>
            <a:endParaRPr b="1" sz="18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b="1"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Câmara Técnica da CIT sobre o Acolhimento para população em situação de rua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b="1"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Câmara Técnica da CIT para discutir Proteção Social Especial 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b="1"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Discutir os modelos compartilhados que estão sendo executados pelos municípios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Eventos, atividades e ações em parceria com a sociedade civil, movimento social, comunidade, instituições de ensino e pesquisa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pt-B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Campanhas contra o preconceito da soc</a:t>
            </a:r>
            <a:r>
              <a:rPr b="1"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iedade </a:t>
            </a:r>
            <a:r>
              <a:rPr b="1" i="0" lang="pt-B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relação a população em situação de rua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pt-B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Campanhas contra a violência institucional do estado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pt-B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Institucionalizar a articulação intersetorial com fluxos e protocolos </a:t>
            </a:r>
            <a:r>
              <a:rPr b="1"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adesões à PNPR, políticas estaduais e municipais, CIAMP locais 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pt-B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Compartilhamento de experiências de atendimento entre os municípios, de políticas estaduais, de diagnóstico socioterritorial, de monitoramento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arbara.cavalcante\Desktop\Slide 2017.png" id="221" name="Shape 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/>
        </p:nvSpPr>
        <p:spPr>
          <a:xfrm>
            <a:off x="539750" y="260350"/>
            <a:ext cx="8208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139550" y="106651"/>
            <a:ext cx="86091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PROTEÇÃO SOCIAL ESPECIAL </a:t>
            </a:r>
            <a:endParaRPr b="1" i="0" sz="36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4284788" y="3068960"/>
            <a:ext cx="1848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934B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472250" y="792656"/>
            <a:ext cx="7943700" cy="24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b="1" i="0" lang="pt-B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Oferta um conjunto de serviços, programas e projetos de caráter especializado, destinado a famílias e indivíduos em situação de risco pessoal e/ou social, de violação de direitos e de violência.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b="1" i="0" lang="pt-B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Objetiva a </a:t>
            </a:r>
            <a:r>
              <a:rPr b="1" i="0" lang="pt-BR" sz="16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prevenção de agravamentos</a:t>
            </a:r>
            <a:r>
              <a:rPr b="1" i="0" lang="pt-B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o </a:t>
            </a:r>
            <a:r>
              <a:rPr b="1" i="0" lang="pt-BR" sz="16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enfrentamento dessas situações</a:t>
            </a:r>
            <a:endParaRPr b="1" i="0" sz="16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b="1" i="0" lang="pt-B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Trabalho social voltado para a (re)construção de vínculos familiares</a:t>
            </a:r>
            <a:r>
              <a:rPr b="1"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pt-B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comunitários</a:t>
            </a:r>
            <a:r>
              <a:rPr b="1"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sociais,</a:t>
            </a:r>
            <a:r>
              <a:rPr b="1" i="0" lang="pt-B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defesa de direitos e </a:t>
            </a:r>
            <a:r>
              <a:rPr b="1" i="0" lang="pt-BR" sz="1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fortalecimento das potencialidades e aquisições</a:t>
            </a:r>
            <a:r>
              <a:rPr b="1" i="0" lang="pt-B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b="1" i="0" lang="pt-B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organiza em MÉDIA e ALTA COMPLEXIDADE de acordo com os níveis de agravamento e a natureza das situações de violência, e também quanto às especificidades do atendimento ofertado.</a:t>
            </a:r>
            <a:endParaRPr/>
          </a:p>
          <a:p>
            <a:pPr indent="-2286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b="1" i="0" lang="pt-BR" sz="1600" u="none" cap="none" strike="noStrike">
                <a:solidFill>
                  <a:srgbClr val="860000"/>
                </a:solidFill>
                <a:latin typeface="Calibri"/>
                <a:ea typeface="Calibri"/>
                <a:cs typeface="Calibri"/>
                <a:sym typeface="Calibri"/>
              </a:rPr>
              <a:t>ALTA COMPLEXIDADE: </a:t>
            </a:r>
            <a:r>
              <a:rPr b="1" i="0" lang="pt-B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 composta por um conjunto de serviços de acolhimento, ofertados em diferentes modalidades e equipamentos, devendo assegurar proteção integral a indivíduos e/ ou famílias afastados temporariamente do núcleo familiar e/ou comunitários de origem e atuar no resgate dos vínculos familiares e comunitários, ou para a construção de projetos de vida a partir novas referências.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arbara.cavalcante\Desktop\Slide 2017.png" id="564" name="Shape 5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Shape 565"/>
          <p:cNvSpPr txBox="1"/>
          <p:nvPr>
            <p:ph idx="1" type="body"/>
          </p:nvPr>
        </p:nvSpPr>
        <p:spPr>
          <a:xfrm>
            <a:off x="107504" y="548680"/>
            <a:ext cx="8424936" cy="7056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26511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2" marL="26511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2" marL="26511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pt-BR" sz="72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OBRIGADA!!!</a:t>
            </a:r>
            <a:endParaRPr b="1" i="0" sz="72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26511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2" marL="26511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2" marL="26511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2" marL="26511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2" marL="26511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pt-BR" sz="36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Ministério do Desenvolvimento Social</a:t>
            </a:r>
            <a:endParaRPr b="1" i="0" sz="36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26511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sng" cap="none" strike="noStrike">
              <a:solidFill>
                <a:schemeClr val="hlink"/>
              </a:solidFill>
              <a:latin typeface="Georgia"/>
              <a:ea typeface="Georgia"/>
              <a:cs typeface="Georgia"/>
              <a:sym typeface="Georgia"/>
              <a:hlinkClick r:id="rId4"/>
            </a:endParaRPr>
          </a:p>
          <a:p>
            <a:pPr indent="0" lvl="2" marL="26511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pt-BR" sz="4400" u="sng" cap="none" strike="noStrik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5"/>
              </a:rPr>
              <a:t>www.mds.gov.br</a:t>
            </a:r>
            <a:endParaRPr b="1" i="0" sz="4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2" marL="26511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2" marL="265113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2" marL="265113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2" marL="265113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arbara.cavalcante\Desktop\Slide 2017.png" id="230" name="Shape 2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/>
        </p:nvSpPr>
        <p:spPr>
          <a:xfrm>
            <a:off x="539750" y="260350"/>
            <a:ext cx="8208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170925" y="460133"/>
            <a:ext cx="86091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4284788" y="3068960"/>
            <a:ext cx="1848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934B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139526" y="-253781"/>
            <a:ext cx="8660124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28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PROTEÇÃO SOCIAL ESPECIAL DE MÉDIA COMPLEXIDADE</a:t>
            </a:r>
            <a:endParaRPr b="1" i="0" sz="28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Abarca um conjunto de serviços e um programa que objetivam reduzir os agravos, reparar danos, ressignificar as violações sofridas, intervir na relações sociais e afetivas, romper padrões violadores e contribuir com o fortalecimento da autonomia dos sujeitos. 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Atua no processo de compreensão, por parte dos sujeitos que demandam proteção, de que as situações vivenciadas, apesar de incidir diretamente sobre a vida de cada indivíduo, estão imbricadas nos contextos sócio-históricos e, dessa forma, exigem </a:t>
            </a:r>
            <a:r>
              <a:rPr b="1" i="0" lang="pt-BR" sz="1800" u="none" cap="none" strike="noStrike">
                <a:solidFill>
                  <a:srgbClr val="660000"/>
                </a:solidFill>
                <a:latin typeface="Calibri"/>
                <a:ea typeface="Calibri"/>
                <a:cs typeface="Calibri"/>
                <a:sym typeface="Calibri"/>
              </a:rPr>
              <a:t>enfrentamento coletivo e superação de valores culturais impostos.</a:t>
            </a:r>
            <a:endParaRPr>
              <a:solidFill>
                <a:srgbClr val="660000"/>
              </a:solidFill>
            </a:endParaRPr>
          </a:p>
          <a:p>
            <a:pPr indent="0" lvl="0" marL="1143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Deve, portanto, proporcionar uma </a:t>
            </a:r>
            <a:r>
              <a:rPr b="1" i="0" lang="pt-BR" sz="1800" u="none" cap="none" strike="noStrike">
                <a:solidFill>
                  <a:srgbClr val="660000"/>
                </a:solidFill>
                <a:latin typeface="Calibri"/>
                <a:ea typeface="Calibri"/>
                <a:cs typeface="Calibri"/>
                <a:sym typeface="Calibri"/>
              </a:rPr>
              <a:t>reflexão crítica da realidade</a:t>
            </a: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o </a:t>
            </a:r>
            <a:r>
              <a:rPr b="1" i="0" lang="pt-BR" sz="18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empoderamento</a:t>
            </a: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dos/as usuários/as para conhecerem seus direitos e reivindicá-los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arbara.cavalcante\Desktop\Slide 2017.png" id="240" name="Shape 2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4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/>
        </p:nvSpPr>
        <p:spPr>
          <a:xfrm>
            <a:off x="1473994" y="5156598"/>
            <a:ext cx="336827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1925" lvl="0" marL="25717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1925" lvl="0" marL="257175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307365" y="-240207"/>
            <a:ext cx="8543539" cy="14003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Serviços Socioassistenciais Proteção Social Especial de Média Complexidade</a:t>
            </a:r>
            <a:endParaRPr b="0" i="0" sz="14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3" name="Shape 243"/>
          <p:cNvGraphicFramePr/>
          <p:nvPr/>
        </p:nvGraphicFramePr>
        <p:xfrm>
          <a:off x="456459" y="128103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{627C4388-F11D-4C6E-BEFC-9DCF6A941816}</a:tableStyleId>
              </a:tblPr>
              <a:tblGrid>
                <a:gridCol w="3253150"/>
                <a:gridCol w="3253150"/>
                <a:gridCol w="1739050"/>
              </a:tblGrid>
              <a:tr h="290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Serviços Socioassistenciais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75" marB="34275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Usuários/as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75" marB="34275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Unidades de Oferta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75" marB="34275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454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dk1"/>
                          </a:solidFill>
                        </a:rPr>
                        <a:t>Serviço de Proteção e Atendimento Especializado a Famílias e Indivíduos – PAEFI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4275" marB="34275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dk1"/>
                          </a:solidFill>
                        </a:rPr>
                        <a:t>Famílias e Indivíduos</a:t>
                      </a:r>
                      <a:endParaRPr b="1" sz="1400" u="none" cap="none" strike="noStrike"/>
                    </a:p>
                  </a:txBody>
                  <a:tcPr marT="34275" marB="34275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pt-BR" sz="1400" u="none" cap="none" strike="noStrike"/>
                        <a:t>CREAS</a:t>
                      </a:r>
                      <a:endParaRPr b="1" i="0" sz="1400" u="none" cap="none" strike="noStrike"/>
                    </a:p>
                  </a:txBody>
                  <a:tcPr marT="34275" marB="34275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4D4"/>
                    </a:solidFill>
                  </a:tcPr>
                </a:tc>
              </a:tr>
              <a:tr h="662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chemeClr val="dk1"/>
                          </a:solidFill>
                        </a:rPr>
                        <a:t>Serviço de Proteção Social a Adolescentes em Cumprimento de Medidas Socioeducativas de Liberdade Assistida (LA) e de Prestação de Serviços à Comunidade (PSC)</a:t>
                      </a:r>
                      <a:endParaRPr sz="1400" u="none" cap="none" strike="noStrike"/>
                    </a:p>
                  </a:txBody>
                  <a:tcPr marT="34275" marB="34275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chemeClr val="dk1"/>
                          </a:solidFill>
                        </a:rPr>
                        <a:t>Adolescentes ou jovens (de 12 a 21 anos) </a:t>
                      </a:r>
                      <a:endParaRPr sz="1400" u="none" cap="none" strike="noStrike"/>
                    </a:p>
                  </a:txBody>
                  <a:tcPr marT="34275" marB="34275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i="0" lang="pt-BR" sz="1400" u="none" cap="none" strike="noStrike"/>
                        <a:t>CREAS</a:t>
                      </a:r>
                      <a:endParaRPr sz="1400" u="none" cap="none" strike="noStrike"/>
                    </a:p>
                  </a:txBody>
                  <a:tcPr marT="34275" marB="34275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4D4"/>
                    </a:solidFill>
                  </a:tcPr>
                </a:tc>
              </a:tr>
              <a:tr h="217150"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chemeClr val="dk1"/>
                          </a:solidFill>
                        </a:rPr>
                        <a:t>Serviço de Proteção Social Especial para Pessoas com Deficiência, Idosas e suas Famílias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4275" marB="34275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4D4"/>
                    </a:solidFill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chemeClr val="dk1"/>
                          </a:solidFill>
                        </a:rPr>
                        <a:t>Pessoas com Deficiência e Idosas, seus cuidadores e familiares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4275" marB="34275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400" u="none" cap="none" strike="noStrike"/>
                        <a:t>Domicílio do usuário/a</a:t>
                      </a:r>
                      <a:endParaRPr sz="1400" u="none" cap="none" strike="noStrike"/>
                    </a:p>
                  </a:txBody>
                  <a:tcPr marT="34275" marB="34275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4D4"/>
                    </a:solidFill>
                  </a:tcPr>
                </a:tc>
              </a:tr>
              <a:tr h="252600"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400" u="none" cap="none" strike="noStrike"/>
                        <a:t>Centro Dia</a:t>
                      </a:r>
                      <a:endParaRPr sz="1400" u="none" cap="none" strike="noStrike"/>
                    </a:p>
                  </a:txBody>
                  <a:tcPr marT="34275" marB="34275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4D4"/>
                    </a:solidFill>
                  </a:tcPr>
                </a:tc>
              </a:tr>
              <a:tr h="217150"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400" u="none" cap="none" strike="noStrike"/>
                        <a:t>CREAS </a:t>
                      </a:r>
                      <a:endParaRPr sz="1400" u="none" cap="none" strike="noStrike"/>
                    </a:p>
                  </a:txBody>
                  <a:tcPr marT="34275" marB="34275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4D4"/>
                    </a:solidFill>
                  </a:tcPr>
                </a:tc>
              </a:tr>
              <a:tr h="365725"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400" u="none" cap="none" strike="noStrike"/>
                        <a:t>Unidade referenciada ao CREAS</a:t>
                      </a:r>
                      <a:endParaRPr sz="1400" u="none" cap="none" strike="noStrike"/>
                    </a:p>
                  </a:txBody>
                  <a:tcPr marT="34275" marB="34275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4D4"/>
                    </a:solidFill>
                  </a:tcPr>
                </a:tc>
              </a:tr>
              <a:tr h="365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dk1"/>
                          </a:solidFill>
                        </a:rPr>
                        <a:t>Serviço Especializado para Pessoas  em Situação de Rua</a:t>
                      </a:r>
                      <a:endParaRPr b="1" sz="1400" u="none" cap="none" strike="noStrike"/>
                    </a:p>
                  </a:txBody>
                  <a:tcPr marT="34275" marB="34275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dk1"/>
                          </a:solidFill>
                        </a:rPr>
                        <a:t>Pessoas em situação de rua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4275" marB="34275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pt-BR" sz="1400" u="none" cap="none" strike="noStrike"/>
                        <a:t>Centro POP</a:t>
                      </a:r>
                      <a:endParaRPr b="1" i="0" sz="1400" u="none" cap="none" strike="noStrike"/>
                    </a:p>
                  </a:txBody>
                  <a:tcPr marT="34275" marB="34275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4D4"/>
                    </a:solidFill>
                  </a:tcPr>
                </a:tc>
              </a:tr>
              <a:tr h="217150"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dk1"/>
                          </a:solidFill>
                        </a:rPr>
                        <a:t>Serviço Especializado em Abordagem Social </a:t>
                      </a:r>
                      <a:endParaRPr b="1" sz="1400" u="none" cap="none" strike="noStrike"/>
                    </a:p>
                  </a:txBody>
                  <a:tcPr marT="34275" marB="34275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4D4"/>
                    </a:solidFill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dk1"/>
                          </a:solidFill>
                        </a:rPr>
                        <a:t>Famílias e Indivíduos</a:t>
                      </a:r>
                      <a:endParaRPr b="1" sz="1400" u="none" cap="none" strike="noStrike"/>
                    </a:p>
                  </a:txBody>
                  <a:tcPr marT="34275" marB="34275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pt-BR" sz="1400" u="none" cap="none" strike="noStrike"/>
                        <a:t>CREAS</a:t>
                      </a:r>
                      <a:endParaRPr b="1" sz="1400" u="none" cap="none" strike="noStrike"/>
                    </a:p>
                  </a:txBody>
                  <a:tcPr marT="34275" marB="34275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4D4"/>
                    </a:solidFill>
                  </a:tcPr>
                </a:tc>
              </a:tr>
              <a:tr h="279475"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pt-BR" sz="1400" u="none" cap="none" strike="noStrike"/>
                        <a:t>Centro Pop</a:t>
                      </a:r>
                      <a:endParaRPr b="1" sz="1400" u="none" cap="none" strike="noStrike"/>
                    </a:p>
                  </a:txBody>
                  <a:tcPr marT="34275" marB="34275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4D4"/>
                    </a:solidFill>
                  </a:tcPr>
                </a:tc>
              </a:tr>
              <a:tr h="405750"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pt-BR" sz="1400" u="none" cap="none" strike="noStrike"/>
                        <a:t>Unidade referenciada ao CREAS ou ao Centro Pop</a:t>
                      </a:r>
                      <a:endParaRPr b="1" sz="1400" u="none" cap="none" strike="noStrike"/>
                    </a:p>
                  </a:txBody>
                  <a:tcPr marT="34275" marB="34275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4D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arbara.cavalcante\Desktop\Slide 2017.png" id="248" name="Shape 2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/>
          <p:nvPr/>
        </p:nvSpPr>
        <p:spPr>
          <a:xfrm>
            <a:off x="4775" y="248225"/>
            <a:ext cx="85875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Rede Socioassistencial de Proteção Social Especial de Média Complexidade (CENSO SUAS)</a:t>
            </a:r>
            <a:endParaRPr b="0" i="0" sz="14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50" name="Shape 250"/>
          <p:cNvGraphicFramePr/>
          <p:nvPr/>
        </p:nvGraphicFramePr>
        <p:xfrm>
          <a:off x="904867" y="168347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{627C4388-F11D-4C6E-BEFC-9DCF6A941816}</a:tableStyleId>
              </a:tblPr>
              <a:tblGrid>
                <a:gridCol w="1797575"/>
                <a:gridCol w="1906675"/>
                <a:gridCol w="3639550"/>
              </a:tblGrid>
              <a:tr h="852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pt-BR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CENTRO 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pt-BR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POP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E1A07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pt-BR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CREAS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1A07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pt-BR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ABORDAGEM SOCIAL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E1A079"/>
                    </a:solidFill>
                  </a:tcPr>
                </a:tc>
              </a:tr>
              <a:tr h="1052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eorgia"/>
                        <a:buNone/>
                      </a:pPr>
                      <a:r>
                        <a:rPr i="0" lang="pt-BR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pt-BR" sz="2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eorgia"/>
                        <a:buNone/>
                      </a:pPr>
                      <a:r>
                        <a:rPr b="1" i="0" lang="pt-BR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eorgia"/>
                        <a:buNone/>
                      </a:pPr>
                      <a:r>
                        <a:rPr b="1" i="0" lang="pt-BR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2.577 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1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pt-BR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CENTRO POP: 158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pt-BR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Referenciados ao Centro Pop: 44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pt-BR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CREAS: 1577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pt-BR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Referenciados ao CREAS: 143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pt-BR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= 1922 unidades possuem SEAS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arbara.cavalcante\Desktop\Slide 2017.png" id="255" name="Shape 2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/>
          <p:nvPr/>
        </p:nvSpPr>
        <p:spPr>
          <a:xfrm>
            <a:off x="605435" y="284712"/>
            <a:ext cx="7776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Cofinanciamento federal de PSE de Média Complexidade (Abril/2018)</a:t>
            </a:r>
            <a:endParaRPr b="1" i="0" sz="32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7" name="Shape 257"/>
          <p:cNvGraphicFramePr/>
          <p:nvPr/>
        </p:nvGraphicFramePr>
        <p:xfrm>
          <a:off x="990923" y="1862039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{627C4388-F11D-4C6E-BEFC-9DCF6A941816}</a:tableStyleId>
              </a:tblPr>
              <a:tblGrid>
                <a:gridCol w="420150"/>
                <a:gridCol w="2194600"/>
                <a:gridCol w="2362100"/>
                <a:gridCol w="2029050"/>
              </a:tblGrid>
              <a:tr h="936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cap="none" strike="noStrike"/>
                        <a:t> 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934B2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pt-BR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Abordagem Social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E1A07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pt-BR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CENTRO 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pt-BR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POP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E1A07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pt-BR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CREAS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E1A079"/>
                    </a:solidFill>
                  </a:tcPr>
                </a:tc>
              </a:tr>
              <a:tr h="1041275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934B2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pt-BR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R$ 5.000 por equipe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pt-BR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R$ 13.000,00 para 100 pessoas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pt-BR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R$ 23.000,00 para 200 pessoas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pt-BR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R$ 6.500,00 a R$ 13.000,00 dependendo do porte e outros critérios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</a:tr>
              <a:tr h="70105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1" lang="pt-BR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503 equipes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Georgia"/>
                        <a:buNone/>
                      </a:pPr>
                      <a:r>
                        <a:rPr b="1" lang="pt-BR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230 unidades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pt-BR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2510 unidades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Georgia"/>
                        <a:buNone/>
                      </a:pPr>
                      <a:r>
                        <a:rPr b="1" lang="pt-BR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(sendo 274 regionais)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Urbano">
  <a:themeElements>
    <a:clrScheme name="Urbano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