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0" r:id="rId1"/>
  </p:sldMasterIdLst>
  <p:notesMasterIdLst>
    <p:notesMasterId r:id="rId30"/>
  </p:notesMasterIdLst>
  <p:handoutMasterIdLst>
    <p:handoutMasterId r:id="rId31"/>
  </p:handoutMasterIdLst>
  <p:sldIdLst>
    <p:sldId id="261" r:id="rId2"/>
    <p:sldId id="358" r:id="rId3"/>
    <p:sldId id="359" r:id="rId4"/>
    <p:sldId id="360" r:id="rId5"/>
    <p:sldId id="393" r:id="rId6"/>
    <p:sldId id="388" r:id="rId7"/>
    <p:sldId id="387" r:id="rId8"/>
    <p:sldId id="381" r:id="rId9"/>
    <p:sldId id="365" r:id="rId10"/>
    <p:sldId id="366" r:id="rId11"/>
    <p:sldId id="369" r:id="rId12"/>
    <p:sldId id="368" r:id="rId13"/>
    <p:sldId id="370" r:id="rId14"/>
    <p:sldId id="371" r:id="rId15"/>
    <p:sldId id="372" r:id="rId16"/>
    <p:sldId id="373" r:id="rId17"/>
    <p:sldId id="374" r:id="rId18"/>
    <p:sldId id="391" r:id="rId19"/>
    <p:sldId id="375" r:id="rId20"/>
    <p:sldId id="376" r:id="rId21"/>
    <p:sldId id="377" r:id="rId22"/>
    <p:sldId id="378" r:id="rId23"/>
    <p:sldId id="390" r:id="rId24"/>
    <p:sldId id="384" r:id="rId25"/>
    <p:sldId id="392" r:id="rId26"/>
    <p:sldId id="380" r:id="rId27"/>
    <p:sldId id="389" r:id="rId28"/>
    <p:sldId id="382" r:id="rId2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3399"/>
    <a:srgbClr val="FFC165"/>
    <a:srgbClr val="FF9933"/>
    <a:srgbClr val="FFFF66"/>
    <a:srgbClr val="0033CC"/>
    <a:srgbClr val="00FFCC"/>
    <a:srgbClr val="ED5DB3"/>
    <a:srgbClr val="0000CC"/>
    <a:srgbClr val="D618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2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38DCE561-E375-4222-A3BA-D9196CC93F01}" type="datetimeFigureOut">
              <a:rPr lang="pt-BR" smtClean="0"/>
              <a:t>28/01/2020</a:t>
            </a:fld>
            <a:endParaRPr lang="pt-BR"/>
          </a:p>
        </p:txBody>
      </p:sp>
      <p:sp>
        <p:nvSpPr>
          <p:cNvPr id="4" name="Espaço Reservado para Rodapé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4EFE926B-0072-45D6-A020-1127DA8883C3}" type="slidenum">
              <a:rPr lang="pt-BR" smtClean="0"/>
              <a:t>‹nº›</a:t>
            </a:fld>
            <a:endParaRPr lang="pt-BR"/>
          </a:p>
        </p:txBody>
      </p:sp>
    </p:spTree>
    <p:extLst>
      <p:ext uri="{BB962C8B-B14F-4D97-AF65-F5344CB8AC3E}">
        <p14:creationId xmlns:p14="http://schemas.microsoft.com/office/powerpoint/2010/main" val="131407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44D9805-2C9F-40C9-A352-CCF185D770F7}" type="datetimeFigureOut">
              <a:rPr lang="pt-BR" smtClean="0"/>
              <a:t>28/01/2020</a:t>
            </a:fld>
            <a:endParaRPr lang="pt-BR"/>
          </a:p>
        </p:txBody>
      </p:sp>
      <p:sp>
        <p:nvSpPr>
          <p:cNvPr id="4" name="Espaço Reservado para Imagem de Sli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F1B0962-EF96-4031-80D5-88CD06C1E369}" type="slidenum">
              <a:rPr lang="pt-BR" smtClean="0"/>
              <a:t>‹nº›</a:t>
            </a:fld>
            <a:endParaRPr lang="pt-BR"/>
          </a:p>
        </p:txBody>
      </p:sp>
    </p:spTree>
    <p:extLst>
      <p:ext uri="{BB962C8B-B14F-4D97-AF65-F5344CB8AC3E}">
        <p14:creationId xmlns:p14="http://schemas.microsoft.com/office/powerpoint/2010/main" val="118170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2AF91DAD-6E21-4A10-B2B8-07C85FE329A5}" type="slidenum">
              <a:rPr lang="pt-BR" smtClean="0"/>
              <a:pPr/>
              <a:t>9</a:t>
            </a:fld>
            <a:endParaRPr lang="pt-B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t-BR"/>
              <a:t>Clique para editar o título Mestre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61694C95-E08D-42AC-9BB9-23D603444A56}" type="datetimeFigureOut">
              <a:rPr lang="pt-BR" smtClean="0"/>
              <a:t>28/01/2020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B273A89-8A00-4CA8-A551-8236A10FB754}" type="slidenum">
              <a:rPr lang="pt-BR" smtClean="0"/>
              <a:t>‹nº›</a:t>
            </a:fld>
            <a:endParaRPr lang="pt-B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9914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61694C95-E08D-42AC-9BB9-23D603444A56}" type="datetimeFigureOut">
              <a:rPr lang="pt-BR" smtClean="0"/>
              <a:t>28/01/2020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B273A89-8A00-4CA8-A551-8236A10FB754}" type="slidenum">
              <a:rPr lang="pt-BR" smtClean="0"/>
              <a:t>‹nº›</a:t>
            </a:fld>
            <a:endParaRPr lang="pt-BR"/>
          </a:p>
        </p:txBody>
      </p:sp>
    </p:spTree>
    <p:extLst>
      <p:ext uri="{BB962C8B-B14F-4D97-AF65-F5344CB8AC3E}">
        <p14:creationId xmlns:p14="http://schemas.microsoft.com/office/powerpoint/2010/main" val="2221051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61694C95-E08D-42AC-9BB9-23D603444A56}" type="datetimeFigureOut">
              <a:rPr lang="pt-BR" smtClean="0"/>
              <a:t>28/01/2020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B273A89-8A00-4CA8-A551-8236A10FB754}" type="slidenum">
              <a:rPr lang="pt-BR" smtClean="0"/>
              <a:t>‹nº›</a:t>
            </a:fld>
            <a:endParaRPr lang="pt-BR"/>
          </a:p>
        </p:txBody>
      </p:sp>
    </p:spTree>
    <p:extLst>
      <p:ext uri="{BB962C8B-B14F-4D97-AF65-F5344CB8AC3E}">
        <p14:creationId xmlns:p14="http://schemas.microsoft.com/office/powerpoint/2010/main" val="3471493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61694C95-E08D-42AC-9BB9-23D603444A56}" type="datetimeFigureOut">
              <a:rPr lang="pt-BR" smtClean="0"/>
              <a:t>28/01/2020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B273A89-8A00-4CA8-A551-8236A10FB754}" type="slidenum">
              <a:rPr lang="pt-BR" smtClean="0"/>
              <a:t>‹nº›</a:t>
            </a:fld>
            <a:endParaRPr lang="pt-BR"/>
          </a:p>
        </p:txBody>
      </p:sp>
    </p:spTree>
    <p:extLst>
      <p:ext uri="{BB962C8B-B14F-4D97-AF65-F5344CB8AC3E}">
        <p14:creationId xmlns:p14="http://schemas.microsoft.com/office/powerpoint/2010/main" val="2799390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61694C95-E08D-42AC-9BB9-23D603444A56}" type="datetimeFigureOut">
              <a:rPr lang="pt-BR" smtClean="0"/>
              <a:t>28/01/2020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B273A89-8A00-4CA8-A551-8236A10FB754}" type="slidenum">
              <a:rPr lang="pt-BR" smtClean="0"/>
              <a:t>‹nº›</a:t>
            </a:fld>
            <a:endParaRPr lang="pt-B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5943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pt-BR"/>
              <a:t>Clique para editar o título Mestre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61694C95-E08D-42AC-9BB9-23D603444A56}" type="datetimeFigureOut">
              <a:rPr lang="pt-BR" smtClean="0"/>
              <a:t>28/01/2020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B273A89-8A00-4CA8-A551-8236A10FB754}" type="slidenum">
              <a:rPr lang="pt-BR" smtClean="0"/>
              <a:t>‹nº›</a:t>
            </a:fld>
            <a:endParaRPr lang="pt-BR"/>
          </a:p>
        </p:txBody>
      </p:sp>
    </p:spTree>
    <p:extLst>
      <p:ext uri="{BB962C8B-B14F-4D97-AF65-F5344CB8AC3E}">
        <p14:creationId xmlns:p14="http://schemas.microsoft.com/office/powerpoint/2010/main" val="3997356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822960" y="2582335"/>
            <a:ext cx="3703320" cy="32867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4663440" y="2582334"/>
            <a:ext cx="3703320" cy="328676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61694C95-E08D-42AC-9BB9-23D603444A56}" type="datetimeFigureOut">
              <a:rPr lang="pt-BR" smtClean="0"/>
              <a:t>28/01/2020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4B273A89-8A00-4CA8-A551-8236A10FB754}" type="slidenum">
              <a:rPr lang="pt-BR" smtClean="0"/>
              <a:t>‹nº›</a:t>
            </a:fld>
            <a:endParaRPr lang="pt-BR"/>
          </a:p>
        </p:txBody>
      </p:sp>
    </p:spTree>
    <p:extLst>
      <p:ext uri="{BB962C8B-B14F-4D97-AF65-F5344CB8AC3E}">
        <p14:creationId xmlns:p14="http://schemas.microsoft.com/office/powerpoint/2010/main" val="318939194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61694C95-E08D-42AC-9BB9-23D603444A56}" type="datetimeFigureOut">
              <a:rPr lang="pt-BR" smtClean="0"/>
              <a:t>28/01/2020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B273A89-8A00-4CA8-A551-8236A10FB754}" type="slidenum">
              <a:rPr lang="pt-BR" smtClean="0"/>
              <a:t>‹nº›</a:t>
            </a:fld>
            <a:endParaRPr lang="pt-BR"/>
          </a:p>
        </p:txBody>
      </p:sp>
    </p:spTree>
    <p:extLst>
      <p:ext uri="{BB962C8B-B14F-4D97-AF65-F5344CB8AC3E}">
        <p14:creationId xmlns:p14="http://schemas.microsoft.com/office/powerpoint/2010/main" val="2005519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1694C95-E08D-42AC-9BB9-23D603444A56}" type="datetimeFigureOut">
              <a:rPr lang="pt-BR" smtClean="0"/>
              <a:t>28/01/2020</a:t>
            </a:fld>
            <a:endParaRPr lang="pt-B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t-BR"/>
          </a:p>
        </p:txBody>
      </p:sp>
      <p:sp>
        <p:nvSpPr>
          <p:cNvPr id="9" name="Slide Number Placeholder 8"/>
          <p:cNvSpPr>
            <a:spLocks noGrp="1"/>
          </p:cNvSpPr>
          <p:nvPr>
            <p:ph type="sldNum" sz="quarter" idx="12"/>
          </p:nvPr>
        </p:nvSpPr>
        <p:spPr/>
        <p:txBody>
          <a:bodyPr/>
          <a:lstStyle/>
          <a:p>
            <a:fld id="{4B273A89-8A00-4CA8-A551-8236A10FB754}" type="slidenum">
              <a:rPr lang="pt-BR" smtClean="0"/>
              <a:t>‹nº›</a:t>
            </a:fld>
            <a:endParaRPr lang="pt-BR"/>
          </a:p>
        </p:txBody>
      </p:sp>
    </p:spTree>
    <p:extLst>
      <p:ext uri="{BB962C8B-B14F-4D97-AF65-F5344CB8AC3E}">
        <p14:creationId xmlns:p14="http://schemas.microsoft.com/office/powerpoint/2010/main" val="1836880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pt-BR"/>
              <a:t>Clique para editar o título Mestre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61694C95-E08D-42AC-9BB9-23D603444A56}" type="datetimeFigureOut">
              <a:rPr lang="pt-BR" smtClean="0"/>
              <a:t>28/01/2020</a:t>
            </a:fld>
            <a:endParaRPr lang="pt-B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pt-B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B273A89-8A00-4CA8-A551-8236A10FB754}" type="slidenum">
              <a:rPr lang="pt-BR" smtClean="0"/>
              <a:t>‹nº›</a:t>
            </a:fld>
            <a:endParaRPr lang="pt-BR"/>
          </a:p>
        </p:txBody>
      </p:sp>
    </p:spTree>
    <p:extLst>
      <p:ext uri="{BB962C8B-B14F-4D97-AF65-F5344CB8AC3E}">
        <p14:creationId xmlns:p14="http://schemas.microsoft.com/office/powerpoint/2010/main" val="246317158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61694C95-E08D-42AC-9BB9-23D603444A56}" type="datetimeFigureOut">
              <a:rPr lang="pt-BR" smtClean="0"/>
              <a:t>28/01/2020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B273A89-8A00-4CA8-A551-8236A10FB754}" type="slidenum">
              <a:rPr lang="pt-BR" smtClean="0"/>
              <a:t>‹nº›</a:t>
            </a:fld>
            <a:endParaRPr lang="pt-BR"/>
          </a:p>
        </p:txBody>
      </p:sp>
    </p:spTree>
    <p:extLst>
      <p:ext uri="{BB962C8B-B14F-4D97-AF65-F5344CB8AC3E}">
        <p14:creationId xmlns:p14="http://schemas.microsoft.com/office/powerpoint/2010/main" val="1078424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pt-BR"/>
              <a:t>Clique para editar o título Mestre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61694C95-E08D-42AC-9BB9-23D603444A56}" type="datetimeFigureOut">
              <a:rPr lang="pt-BR" smtClean="0"/>
              <a:t>28/01/2020</a:t>
            </a:fld>
            <a:endParaRPr lang="pt-B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t-B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B273A89-8A00-4CA8-A551-8236A10FB754}" type="slidenum">
              <a:rPr lang="pt-BR" smtClean="0"/>
              <a:t>‹nº›</a:t>
            </a:fld>
            <a:endParaRPr lang="pt-B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2401758"/>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mds.gov.b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pessoacomdeficiencia.gov.br/app/sites/default/files/arquivos/%5bfield_generico_imagens-filefield-description%5d_24.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hyperlink" Target="http://www.mds.gov.br/"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tângulo 8"/>
          <p:cNvSpPr/>
          <p:nvPr/>
        </p:nvSpPr>
        <p:spPr>
          <a:xfrm>
            <a:off x="0" y="6597352"/>
            <a:ext cx="9144000" cy="26064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8" name="Título 1"/>
          <p:cNvSpPr>
            <a:spLocks noGrp="1"/>
          </p:cNvSpPr>
          <p:nvPr>
            <p:ph type="ctrTitle"/>
          </p:nvPr>
        </p:nvSpPr>
        <p:spPr>
          <a:xfrm>
            <a:off x="683568" y="2060848"/>
            <a:ext cx="7374012" cy="2592288"/>
          </a:xfrm>
          <a:solidFill>
            <a:schemeClr val="accent3">
              <a:lumMod val="40000"/>
              <a:lumOff val="60000"/>
            </a:schemeClr>
          </a:solidFill>
        </p:spPr>
        <p:txBody>
          <a:bodyPr>
            <a:normAutofit fontScale="90000"/>
          </a:bodyPr>
          <a:lstStyle/>
          <a:p>
            <a:pPr algn="ctr"/>
            <a:br>
              <a:rPr lang="pt-BR" b="1" dirty="0"/>
            </a:br>
            <a:br>
              <a:rPr lang="pt-BR" b="1" dirty="0"/>
            </a:br>
            <a:br>
              <a:rPr lang="pt-BR" b="1" dirty="0"/>
            </a:br>
            <a:br>
              <a:rPr lang="pt-BR"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br>
              <a:rPr lang="pt-BR" sz="3600" b="1" dirty="0"/>
            </a:br>
            <a:r>
              <a:rPr lang="pt-BR" sz="3600" b="1" dirty="0"/>
              <a:t>Serviço de Proteção Social Especial para Pessoas com Deficiência, Pessoas Idosas e suas famílias</a:t>
            </a:r>
            <a:br>
              <a:rPr lang="pt-BR" sz="3600" b="1" dirty="0"/>
            </a:br>
            <a:r>
              <a:rPr lang="pt-BR" sz="3600" b="1" dirty="0"/>
              <a:t>UNIDADE CENTRO DIA ADULTO</a:t>
            </a:r>
            <a:br>
              <a:rPr lang="pt-BR" sz="3600" b="1" dirty="0"/>
            </a:br>
            <a:r>
              <a:rPr lang="pt-BR" sz="3600" b="1" dirty="0"/>
              <a:t> </a:t>
            </a:r>
            <a:endParaRPr lang="pt-BR" sz="3100" dirty="0">
              <a:effectLst>
                <a:outerShdw blurRad="38100" dist="38100" dir="2700000" algn="tl">
                  <a:srgbClr val="000000">
                    <a:alpha val="43137"/>
                  </a:srgbClr>
                </a:outerShdw>
              </a:effectLst>
            </a:endParaRPr>
          </a:p>
        </p:txBody>
      </p:sp>
      <p:sp>
        <p:nvSpPr>
          <p:cNvPr id="10" name="Retângulo 9"/>
          <p:cNvSpPr/>
          <p:nvPr/>
        </p:nvSpPr>
        <p:spPr>
          <a:xfrm>
            <a:off x="-1" y="6353151"/>
            <a:ext cx="9144000" cy="253593"/>
          </a:xfrm>
          <a:prstGeom prst="rect">
            <a:avLst/>
          </a:prstGeom>
          <a:solidFill>
            <a:srgbClr val="FF8E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5" name="Picture 4"/>
          <p:cNvPicPr>
            <a:picLocks noChangeAspect="1" noChangeArrowheads="1"/>
          </p:cNvPicPr>
          <p:nvPr/>
        </p:nvPicPr>
        <p:blipFill>
          <a:blip r:embed="rId2"/>
          <a:srcRect/>
          <a:stretch>
            <a:fillRect/>
          </a:stretch>
        </p:blipFill>
        <p:spPr bwMode="auto">
          <a:xfrm>
            <a:off x="8627028" y="6348219"/>
            <a:ext cx="528890" cy="515896"/>
          </a:xfrm>
          <a:prstGeom prst="rect">
            <a:avLst/>
          </a:prstGeom>
          <a:noFill/>
          <a:ln w="9525">
            <a:noFill/>
            <a:miter lim="800000"/>
            <a:headEnd/>
            <a:tailEnd/>
          </a:ln>
          <a:effectLst/>
        </p:spPr>
      </p:pic>
      <p:sp>
        <p:nvSpPr>
          <p:cNvPr id="2" name="CaixaDeTexto 1"/>
          <p:cNvSpPr txBox="1"/>
          <p:nvPr/>
        </p:nvSpPr>
        <p:spPr>
          <a:xfrm>
            <a:off x="323528" y="332656"/>
            <a:ext cx="5616624" cy="1015663"/>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t-BR" sz="2000" b="1" dirty="0">
                <a:solidFill>
                  <a:schemeClr val="tx1"/>
                </a:solidFill>
                <a:effectLst>
                  <a:outerShdw blurRad="38100" dist="38100" dir="2700000" algn="tl">
                    <a:srgbClr val="000000">
                      <a:alpha val="43137"/>
                    </a:srgbClr>
                  </a:outerShdw>
                </a:effectLst>
              </a:rPr>
              <a:t>Ministério da Cidadania</a:t>
            </a:r>
          </a:p>
          <a:p>
            <a:r>
              <a:rPr lang="pt-BR" sz="2000" b="1" dirty="0">
                <a:solidFill>
                  <a:schemeClr val="tx1"/>
                </a:solidFill>
                <a:effectLst>
                  <a:outerShdw blurRad="38100" dist="38100" dir="2700000" algn="tl">
                    <a:srgbClr val="000000">
                      <a:alpha val="43137"/>
                    </a:srgbClr>
                  </a:outerShdw>
                </a:effectLst>
              </a:rPr>
              <a:t>Secretaria Nacional de Assistência Social - SNAS</a:t>
            </a:r>
          </a:p>
          <a:p>
            <a:r>
              <a:rPr lang="pt-BR" sz="2000" b="1" dirty="0">
                <a:solidFill>
                  <a:schemeClr val="tx1"/>
                </a:solidFill>
                <a:effectLst>
                  <a:outerShdw blurRad="38100" dist="38100" dir="2700000" algn="tl">
                    <a:srgbClr val="000000">
                      <a:alpha val="43137"/>
                    </a:srgbClr>
                  </a:outerShdw>
                </a:effectLst>
              </a:rPr>
              <a:t>Departamento de Proteção Social Especial - DPSE</a:t>
            </a:r>
          </a:p>
        </p:txBody>
      </p:sp>
    </p:spTree>
    <p:extLst>
      <p:ext uri="{BB962C8B-B14F-4D97-AF65-F5344CB8AC3E}">
        <p14:creationId xmlns:p14="http://schemas.microsoft.com/office/powerpoint/2010/main" val="592688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9" name="CaixaDeTexto 8"/>
          <p:cNvSpPr txBox="1"/>
          <p:nvPr/>
        </p:nvSpPr>
        <p:spPr>
          <a:xfrm>
            <a:off x="1555399" y="174263"/>
            <a:ext cx="7401353" cy="6509474"/>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lgn="just">
              <a:lnSpc>
                <a:spcPct val="150000"/>
              </a:lnSpc>
              <a:buFont typeface="Wingdings" panose="05000000000000000000" pitchFamily="2" charset="2"/>
              <a:buChar char="q"/>
            </a:pPr>
            <a:r>
              <a:rPr lang="pt-BR" dirty="0"/>
              <a:t>Oferta apoio ao acesso do usuário ao serviço por meio de </a:t>
            </a:r>
            <a:r>
              <a:rPr lang="pt-BR" b="1" dirty="0"/>
              <a:t>transporte acessível ou serviço de deslocamento</a:t>
            </a:r>
            <a:endParaRPr lang="pt-BR" dirty="0"/>
          </a:p>
          <a:p>
            <a:pPr marL="285750" indent="-285750" algn="just">
              <a:lnSpc>
                <a:spcPct val="150000"/>
              </a:lnSpc>
              <a:buFont typeface="Wingdings" panose="05000000000000000000" pitchFamily="2" charset="2"/>
              <a:buChar char="q"/>
            </a:pPr>
            <a:r>
              <a:rPr lang="pt-BR" b="1" dirty="0"/>
              <a:t>Constitui Grupos de usuários </a:t>
            </a:r>
            <a:r>
              <a:rPr lang="pt-BR" dirty="0"/>
              <a:t>com homens e mulheres, jovens e adultos com distintas deficiências (física, intelectual auditiva, visual, autismo, múltipla deficiência),  homens e mulheres e em situações de vulnerabilidade e risco por violação de direitos diversificadas.</a:t>
            </a:r>
          </a:p>
          <a:p>
            <a:pPr marL="285750" indent="-285750" algn="just">
              <a:lnSpc>
                <a:spcPct val="150000"/>
              </a:lnSpc>
              <a:buFont typeface="Wingdings" panose="05000000000000000000" pitchFamily="2" charset="2"/>
              <a:buChar char="q"/>
            </a:pPr>
            <a:r>
              <a:rPr lang="pt-BR" dirty="0"/>
              <a:t>Utiliza </a:t>
            </a:r>
            <a:r>
              <a:rPr lang="pt-BR" b="1" dirty="0"/>
              <a:t>metodologias acessíveis </a:t>
            </a:r>
            <a:r>
              <a:rPr lang="pt-BR" dirty="0"/>
              <a:t>na locomoção, comunicação, visão e compreensão dos usuários;</a:t>
            </a:r>
          </a:p>
          <a:p>
            <a:pPr marL="285750" indent="-285750" algn="just">
              <a:lnSpc>
                <a:spcPct val="150000"/>
              </a:lnSpc>
              <a:buFont typeface="Wingdings" panose="05000000000000000000" pitchFamily="2" charset="2"/>
              <a:buChar char="q"/>
            </a:pPr>
            <a:r>
              <a:rPr lang="pt-BR" b="1" dirty="0"/>
              <a:t>Capacita os trabalhadores </a:t>
            </a:r>
            <a:r>
              <a:rPr lang="pt-BR" dirty="0"/>
              <a:t> em</a:t>
            </a:r>
            <a:r>
              <a:rPr lang="pt-BR" b="1" dirty="0"/>
              <a:t> </a:t>
            </a:r>
            <a:r>
              <a:rPr lang="pt-BR" dirty="0"/>
              <a:t>educação permanente; forma grupos de estudos; participa de eventos e </a:t>
            </a:r>
            <a:r>
              <a:rPr lang="pt-BR" b="1" dirty="0"/>
              <a:t>conta com orientação de profissionais especialistas</a:t>
            </a:r>
            <a:r>
              <a:rPr lang="pt-BR" dirty="0"/>
              <a:t>;</a:t>
            </a:r>
          </a:p>
          <a:p>
            <a:pPr marL="285750" indent="-285750" algn="just">
              <a:lnSpc>
                <a:spcPct val="150000"/>
              </a:lnSpc>
              <a:buFont typeface="Wingdings" panose="05000000000000000000" pitchFamily="2" charset="2"/>
              <a:buChar char="q"/>
            </a:pPr>
            <a:r>
              <a:rPr lang="pt-BR" sz="1600" b="1" dirty="0"/>
              <a:t>Funciona em imóvel amplo e com total acessibilidade.</a:t>
            </a:r>
          </a:p>
          <a:p>
            <a:pPr marL="285750" indent="-285750" algn="just">
              <a:lnSpc>
                <a:spcPct val="150000"/>
              </a:lnSpc>
              <a:buFont typeface="Wingdings" panose="05000000000000000000" pitchFamily="2" charset="2"/>
              <a:buChar char="q"/>
            </a:pPr>
            <a:r>
              <a:rPr lang="pt-BR" sz="1600" b="1" dirty="0"/>
              <a:t>Conta com um </a:t>
            </a:r>
            <a:r>
              <a:rPr lang="pt-BR" sz="1600" b="1" u="sng" dirty="0"/>
              <a:t>Plano de Trabalho da Unidade – </a:t>
            </a:r>
            <a:r>
              <a:rPr lang="pt-BR" sz="1600" dirty="0"/>
              <a:t>construído com a participação da coordenação do </a:t>
            </a:r>
            <a:r>
              <a:rPr lang="pt-BR" sz="1600" dirty="0" err="1"/>
              <a:t>Centro-dia</a:t>
            </a:r>
            <a:r>
              <a:rPr lang="pt-BR" sz="1600" dirty="0"/>
              <a:t>, CREAS, Entidade Parceira (se houver) e demais envolvidos que  define  rotinas de recebimento das demandas, avaliação dos usuários, articulação com a rede e outros procedimentos.</a:t>
            </a:r>
          </a:p>
        </p:txBody>
      </p:sp>
      <p:sp>
        <p:nvSpPr>
          <p:cNvPr id="2" name="CaixaDeTexto 1"/>
          <p:cNvSpPr txBox="1"/>
          <p:nvPr/>
        </p:nvSpPr>
        <p:spPr>
          <a:xfrm>
            <a:off x="0" y="260648"/>
            <a:ext cx="1475656"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COMO FUNCIONA O  </a:t>
            </a:r>
          </a:p>
          <a:p>
            <a:pPr algn="ctr"/>
            <a:r>
              <a:rPr lang="pt-BR" sz="2000" b="1" dirty="0"/>
              <a:t>CENTRO-DIA</a:t>
            </a:r>
            <a:endParaRPr lang="pt-BR" sz="2000" dirty="0"/>
          </a:p>
        </p:txBody>
      </p:sp>
    </p:spTree>
    <p:extLst>
      <p:ext uri="{BB962C8B-B14F-4D97-AF65-F5344CB8AC3E}">
        <p14:creationId xmlns:p14="http://schemas.microsoft.com/office/powerpoint/2010/main" val="4071502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ço Reservado para Número de Slide 10"/>
          <p:cNvSpPr>
            <a:spLocks noGrp="1"/>
          </p:cNvSpPr>
          <p:nvPr>
            <p:ph type="sldNum" sz="quarter" idx="12"/>
          </p:nvPr>
        </p:nvSpPr>
        <p:spPr/>
        <p:txBody>
          <a:bodyPr/>
          <a:lstStyle/>
          <a:p>
            <a:r>
              <a:rPr lang="pt-BR" dirty="0"/>
              <a:t>.</a:t>
            </a:r>
            <a:fld id="{79E32BAE-FBF3-4D44-B3B6-0E42FD17B86D}" type="slidenum">
              <a:rPr lang="pt-BR" smtClean="0"/>
              <a:pPr/>
              <a:t>11</a:t>
            </a:fld>
            <a:endParaRPr lang="pt-BR" dirty="0"/>
          </a:p>
        </p:txBody>
      </p:sp>
      <p:sp>
        <p:nvSpPr>
          <p:cNvPr id="2" name="CaixaDeTexto 1"/>
          <p:cNvSpPr txBox="1"/>
          <p:nvPr/>
        </p:nvSpPr>
        <p:spPr>
          <a:xfrm>
            <a:off x="146307" y="692696"/>
            <a:ext cx="3561597" cy="5909310"/>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nSpc>
                <a:spcPct val="150000"/>
              </a:lnSpc>
            </a:pPr>
            <a:r>
              <a:rPr lang="pt-BR" b="1" dirty="0"/>
              <a:t>A SITUAÇÃO DE DEPENDÊNCIA</a:t>
            </a:r>
          </a:p>
          <a:p>
            <a:pPr>
              <a:lnSpc>
                <a:spcPct val="150000"/>
              </a:lnSpc>
            </a:pPr>
            <a:r>
              <a:rPr lang="pt-BR" dirty="0"/>
              <a:t>se caracteriza como </a:t>
            </a:r>
            <a:r>
              <a:rPr lang="pt-BR" b="1" dirty="0"/>
              <a:t>um estado de caráter permanente</a:t>
            </a:r>
            <a:r>
              <a:rPr lang="pt-BR" dirty="0"/>
              <a:t> em que se encontram as pessoas com deficiência que, por razões derivadas da deficiência  e ligadas à falta o à perda de autonomia física, mental, intelectual ou sensorial, </a:t>
            </a:r>
            <a:r>
              <a:rPr lang="pt-BR" b="1" i="1" u="sng" dirty="0"/>
              <a:t>NECESSITAM</a:t>
            </a:r>
            <a:r>
              <a:rPr lang="pt-BR" b="1" u="sng" dirty="0"/>
              <a:t> </a:t>
            </a:r>
            <a:r>
              <a:rPr lang="pt-BR" b="1" i="1" u="sng" dirty="0"/>
              <a:t>DE APOIOS</a:t>
            </a:r>
            <a:r>
              <a:rPr lang="pt-BR" i="1" u="sng" dirty="0"/>
              <a:t> </a:t>
            </a:r>
            <a:r>
              <a:rPr lang="pt-BR" u="sng" dirty="0"/>
              <a:t>importantes</a:t>
            </a:r>
            <a:r>
              <a:rPr lang="pt-BR" dirty="0"/>
              <a:t> ou da </a:t>
            </a:r>
            <a:r>
              <a:rPr lang="pt-BR" b="1" u="sng" dirty="0"/>
              <a:t>atenção de outra ou de outras pessoas</a:t>
            </a:r>
            <a:r>
              <a:rPr lang="pt-BR" u="sng" dirty="0"/>
              <a:t> </a:t>
            </a:r>
            <a:r>
              <a:rPr lang="pt-BR" dirty="0"/>
              <a:t>para </a:t>
            </a:r>
            <a:r>
              <a:rPr lang="pt-BR" b="1" i="1" u="sng" dirty="0"/>
              <a:t>realizar atividades básicas da vida diária</a:t>
            </a:r>
            <a:r>
              <a:rPr lang="pt-BR" b="1" i="1" dirty="0"/>
              <a:t> </a:t>
            </a:r>
            <a:r>
              <a:rPr lang="pt-BR" dirty="0"/>
              <a:t>ou, </a:t>
            </a:r>
            <a:r>
              <a:rPr lang="pt-BR" b="1" u="sng" dirty="0"/>
              <a:t>instrumentais de autonomia e participação</a:t>
            </a:r>
            <a:r>
              <a:rPr lang="pt-BR" dirty="0"/>
              <a:t>.</a:t>
            </a:r>
          </a:p>
        </p:txBody>
      </p:sp>
      <p:sp>
        <p:nvSpPr>
          <p:cNvPr id="3" name="CaixaDeTexto 2"/>
          <p:cNvSpPr txBox="1"/>
          <p:nvPr/>
        </p:nvSpPr>
        <p:spPr>
          <a:xfrm>
            <a:off x="3995936" y="844184"/>
            <a:ext cx="5040560" cy="5632311"/>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nSpc>
                <a:spcPct val="150000"/>
              </a:lnSpc>
            </a:pPr>
            <a:r>
              <a:rPr lang="pt-BR" sz="1600" b="1" i="1" u="sng" dirty="0"/>
              <a:t>Dependência moderada</a:t>
            </a:r>
            <a:r>
              <a:rPr lang="pt-BR" sz="1600" b="1" i="1" dirty="0"/>
              <a:t>: </a:t>
            </a:r>
            <a:r>
              <a:rPr lang="pt-BR" sz="1600" i="1" u="sng" dirty="0"/>
              <a:t>necessidade de ajuda </a:t>
            </a:r>
            <a:r>
              <a:rPr lang="pt-BR" sz="1600" dirty="0"/>
              <a:t>para realizar várias atividades básicas da vida diária, pelo menos uma vez ao dia ou tem necessidades de pouco apoio para sua autonomia pessoal</a:t>
            </a:r>
            <a:r>
              <a:rPr lang="pt-BR" sz="1600" b="1" i="1" dirty="0"/>
              <a:t>.</a:t>
            </a:r>
            <a:r>
              <a:rPr lang="es-ES_tradnl" sz="1600" b="1" i="1" dirty="0"/>
              <a:t>	</a:t>
            </a:r>
          </a:p>
          <a:p>
            <a:pPr>
              <a:lnSpc>
                <a:spcPct val="150000"/>
              </a:lnSpc>
            </a:pPr>
            <a:r>
              <a:rPr lang="pt-BR" sz="1600" b="1" i="1" u="sng" dirty="0"/>
              <a:t>Dependência severa</a:t>
            </a:r>
            <a:r>
              <a:rPr lang="pt-BR" sz="1600" b="1" i="1" dirty="0"/>
              <a:t>: </a:t>
            </a:r>
            <a:r>
              <a:rPr lang="pt-BR" sz="1600" i="1" u="sng" dirty="0"/>
              <a:t>necessidade de ajuda </a:t>
            </a:r>
            <a:r>
              <a:rPr lang="pt-BR" sz="1600" dirty="0"/>
              <a:t>para realizar várias atividades básicas da vida diária duas ou três vezes ao dia, mas ainda não requer o apoio permanente de um cuidador ou não tem necessidades de apoio extenso para sua autonomia pessoal.</a:t>
            </a:r>
            <a:r>
              <a:rPr lang="es-ES_tradnl" sz="1600" b="1" i="1" dirty="0"/>
              <a:t>	</a:t>
            </a:r>
            <a:r>
              <a:rPr lang="es-ES_tradnl" sz="1600" i="1" dirty="0"/>
              <a:t>	</a:t>
            </a:r>
            <a:endParaRPr lang="es-ES_tradnl" sz="1600" b="1" i="1" u="sng" dirty="0"/>
          </a:p>
          <a:p>
            <a:pPr>
              <a:lnSpc>
                <a:spcPct val="150000"/>
              </a:lnSpc>
            </a:pPr>
            <a:r>
              <a:rPr lang="pt-BR" sz="1600" b="1" i="1" u="sng" dirty="0"/>
              <a:t>Grande dependência</a:t>
            </a:r>
            <a:r>
              <a:rPr lang="pt-BR" sz="1600" b="1" i="1" dirty="0"/>
              <a:t>: </a:t>
            </a:r>
            <a:r>
              <a:rPr lang="pt-BR" sz="1600" i="1" u="sng" dirty="0"/>
              <a:t>necessidade de ajuda </a:t>
            </a:r>
            <a:r>
              <a:rPr lang="pt-BR" sz="1600" dirty="0"/>
              <a:t>para realizar várias atividades básicas da vida diária várias vezes ao dia e, por sua perda total de autonomia física, mental, intelectual ou sensorial, necessita do apoio indispensável e contínuo de outra pessoa ou tem necessidades de apoio generalizado para sua autonomia pessoal</a:t>
            </a:r>
            <a:r>
              <a:rPr lang="pt-BR" sz="1500" dirty="0"/>
              <a:t>.</a:t>
            </a:r>
          </a:p>
        </p:txBody>
      </p:sp>
      <p:sp>
        <p:nvSpPr>
          <p:cNvPr id="12" name="Seta para a direita 11"/>
          <p:cNvSpPr/>
          <p:nvPr/>
        </p:nvSpPr>
        <p:spPr>
          <a:xfrm flipV="1">
            <a:off x="3707904" y="3296135"/>
            <a:ext cx="235521" cy="364205"/>
          </a:xfrm>
          <a:prstGeom prst="rightArrow">
            <a:avLst>
              <a:gd name="adj1" fmla="val 50000"/>
              <a:gd name="adj2" fmla="val 382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 name="CaixaDeTexto 4"/>
          <p:cNvSpPr txBox="1"/>
          <p:nvPr/>
        </p:nvSpPr>
        <p:spPr>
          <a:xfrm>
            <a:off x="65078" y="116632"/>
            <a:ext cx="8827402"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t-BR" sz="2000" b="1" dirty="0"/>
              <a:t>COMO AVALIAR A SITUAÇÃO DE DEPENDÊNCIA PARA ACESSO AO CENTRO-DIA</a:t>
            </a:r>
          </a:p>
        </p:txBody>
      </p:sp>
    </p:spTree>
    <p:extLst>
      <p:ext uri="{BB962C8B-B14F-4D97-AF65-F5344CB8AC3E}">
        <p14:creationId xmlns:p14="http://schemas.microsoft.com/office/powerpoint/2010/main" val="1021099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9" name="CaixaDeTexto 8"/>
          <p:cNvSpPr txBox="1"/>
          <p:nvPr/>
        </p:nvSpPr>
        <p:spPr>
          <a:xfrm>
            <a:off x="2195736" y="358929"/>
            <a:ext cx="6773006" cy="6140142"/>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nSpc>
                <a:spcPct val="150000"/>
              </a:lnSpc>
            </a:pPr>
            <a:r>
              <a:rPr lang="pt-BR" sz="1500" b="1" dirty="0"/>
              <a:t>Não Existe ainda no Brasil, uma Escala Específica para Avalição de Dependência das Pessoas com Deficiências. </a:t>
            </a:r>
          </a:p>
          <a:p>
            <a:pPr>
              <a:lnSpc>
                <a:spcPct val="150000"/>
              </a:lnSpc>
            </a:pPr>
            <a:r>
              <a:rPr lang="pt-BR" sz="1500" dirty="0"/>
              <a:t>O Centro-dia deve valer-se de instrumentos de coleta de informação que destaquem:</a:t>
            </a:r>
          </a:p>
          <a:p>
            <a:pPr marL="342900" indent="-342900">
              <a:lnSpc>
                <a:spcPct val="150000"/>
              </a:lnSpc>
              <a:buAutoNum type="alphaLcParenR"/>
            </a:pPr>
            <a:r>
              <a:rPr lang="pt-BR" sz="1500" dirty="0"/>
              <a:t>O perfil das deficiências/Idade e impedimentos apresentadas;</a:t>
            </a:r>
          </a:p>
          <a:p>
            <a:pPr marL="342900" indent="-342900">
              <a:lnSpc>
                <a:spcPct val="150000"/>
              </a:lnSpc>
              <a:buAutoNum type="alphaLcParenR"/>
            </a:pPr>
            <a:r>
              <a:rPr lang="pt-BR" sz="1500" dirty="0"/>
              <a:t>O</a:t>
            </a:r>
            <a:r>
              <a:rPr lang="pt-BR" sz="1500" b="1" dirty="0"/>
              <a:t> </a:t>
            </a:r>
            <a:r>
              <a:rPr lang="pt-BR" sz="1500" b="1" u="sng" dirty="0"/>
              <a:t>perfil dos apoios necessários </a:t>
            </a:r>
            <a:r>
              <a:rPr lang="pt-BR" sz="1500" dirty="0"/>
              <a:t>para a convivência com autonomia nos distintos ambientes (domicílio, escola, trabalho, vida em sociedade) considerando as atividades </a:t>
            </a:r>
            <a:r>
              <a:rPr lang="pt-BR" sz="1500" b="1" dirty="0"/>
              <a:t>básicas</a:t>
            </a:r>
            <a:r>
              <a:rPr lang="pt-BR" sz="1500" dirty="0"/>
              <a:t> de vida diária e </a:t>
            </a:r>
            <a:r>
              <a:rPr lang="pt-BR" sz="1500" b="1" dirty="0"/>
              <a:t>instrumentais de participação social;</a:t>
            </a:r>
          </a:p>
          <a:p>
            <a:pPr marL="342900" indent="-342900">
              <a:lnSpc>
                <a:spcPct val="150000"/>
              </a:lnSpc>
              <a:buAutoNum type="alphaLcParenR"/>
            </a:pPr>
            <a:r>
              <a:rPr lang="pt-BR" sz="1500" dirty="0"/>
              <a:t>A </a:t>
            </a:r>
            <a:r>
              <a:rPr lang="pt-BR" sz="1500" b="1" dirty="0"/>
              <a:t>frequência temporal da necessidade </a:t>
            </a:r>
            <a:r>
              <a:rPr lang="pt-BR" sz="1500" dirty="0"/>
              <a:t>de apoio  de terceiros para </a:t>
            </a:r>
            <a:r>
              <a:rPr lang="pt-BR" sz="1500" b="1" dirty="0"/>
              <a:t>atividades básicas </a:t>
            </a:r>
            <a:r>
              <a:rPr lang="pt-BR" sz="1500" dirty="0"/>
              <a:t>(em horas, dias, semanas, mês) e as as áreas requeridas.</a:t>
            </a:r>
          </a:p>
          <a:p>
            <a:pPr>
              <a:lnSpc>
                <a:spcPct val="150000"/>
              </a:lnSpc>
            </a:pPr>
            <a:endParaRPr lang="pt-BR" sz="1500" dirty="0"/>
          </a:p>
          <a:p>
            <a:pPr algn="just">
              <a:lnSpc>
                <a:spcPct val="150000"/>
              </a:lnSpc>
            </a:pPr>
            <a:r>
              <a:rPr lang="pt-BR" sz="1400" b="1" i="1" dirty="0"/>
              <a:t>Obs.: </a:t>
            </a:r>
            <a:r>
              <a:rPr lang="pt-BR" sz="1400" i="1" dirty="0"/>
              <a:t>As </a:t>
            </a:r>
            <a:r>
              <a:rPr lang="pt-BR" sz="1400" b="1" i="1" u="sng" dirty="0"/>
              <a:t>NECESSIDADES DE AJUDA </a:t>
            </a:r>
            <a:r>
              <a:rPr lang="pt-BR" sz="1400" i="1" dirty="0"/>
              <a:t>nas situações de dependência devem considerar duas dimensões nas atividades: </a:t>
            </a:r>
            <a:r>
              <a:rPr lang="pt-BR" sz="1400" b="1" u="sng" dirty="0"/>
              <a:t>Básica </a:t>
            </a:r>
            <a:r>
              <a:rPr lang="pt-BR" sz="1400" dirty="0"/>
              <a:t>– tarefas para autonomia na vida diária, nos autocuidados, arrumar-se, vestir-se, comer, fazer higiene pessoal, locomover-se e outras;  </a:t>
            </a:r>
            <a:r>
              <a:rPr lang="pt-BR" sz="1400" b="1" u="sng" dirty="0"/>
              <a:t>Instrumental </a:t>
            </a:r>
            <a:r>
              <a:rPr lang="pt-BR" sz="1400" dirty="0"/>
              <a:t>- desenvolvimento pessoal e social da pessoa com deficiência e seu </a:t>
            </a:r>
            <a:r>
              <a:rPr lang="pt-BR" sz="1400" dirty="0" err="1"/>
              <a:t>empoderamento</a:t>
            </a:r>
            <a:r>
              <a:rPr lang="pt-BR" sz="1400" dirty="0"/>
              <a:t>, como levar a vida da forma mais independente possível, favorecendo a integração e a participação do indivíduo no seu entorno e em grupos sociais; acesso à informações, documentos pessoais, à justiça, à bens e serviços; incentivo ao associativismo; participação em Conselhos de Direitos,  de Controle Social, dentre outros.</a:t>
            </a:r>
          </a:p>
        </p:txBody>
      </p:sp>
      <p:sp>
        <p:nvSpPr>
          <p:cNvPr id="2" name="CaixaDeTexto 1"/>
          <p:cNvSpPr txBox="1"/>
          <p:nvPr/>
        </p:nvSpPr>
        <p:spPr>
          <a:xfrm>
            <a:off x="42107" y="370588"/>
            <a:ext cx="2088231" cy="224676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COMO AVALIAR A SITUAÇÃO DE DEPENDÊNCIA DAS PESSOAS COM DEFICIÊNCIA/</a:t>
            </a:r>
          </a:p>
          <a:p>
            <a:pPr algn="ctr"/>
            <a:r>
              <a:rPr lang="pt-BR" sz="2000" b="1" dirty="0"/>
              <a:t>IDOSAS</a:t>
            </a:r>
          </a:p>
        </p:txBody>
      </p:sp>
    </p:spTree>
    <p:extLst>
      <p:ext uri="{BB962C8B-B14F-4D97-AF65-F5344CB8AC3E}">
        <p14:creationId xmlns:p14="http://schemas.microsoft.com/office/powerpoint/2010/main" val="2298908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9" name="CaixaDeTexto 8"/>
          <p:cNvSpPr txBox="1"/>
          <p:nvPr/>
        </p:nvSpPr>
        <p:spPr>
          <a:xfrm>
            <a:off x="1793947" y="332656"/>
            <a:ext cx="7200800" cy="5832366"/>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t-BR" b="1" dirty="0"/>
              <a:t>Na avaliação das situações de risco por violação de direitos</a:t>
            </a:r>
            <a:r>
              <a:rPr lang="pt-BR" dirty="0"/>
              <a:t> e </a:t>
            </a:r>
            <a:r>
              <a:rPr lang="pt-BR" b="1" dirty="0"/>
              <a:t>direitos violados </a:t>
            </a:r>
            <a:r>
              <a:rPr lang="pt-BR" dirty="0"/>
              <a:t>das pessoas com deficiência e suas famílias, a equipe deve valer-se de instrumentos que considerem</a:t>
            </a:r>
            <a:r>
              <a:rPr lang="pt-BR" sz="1600" dirty="0"/>
              <a:t>:</a:t>
            </a:r>
          </a:p>
          <a:p>
            <a:endParaRPr lang="pt-BR" sz="1600" dirty="0"/>
          </a:p>
          <a:p>
            <a:pPr marL="285750" indent="-285750">
              <a:buFont typeface="Wingdings" panose="05000000000000000000" pitchFamily="2" charset="2"/>
              <a:buChar char="q"/>
            </a:pPr>
            <a:r>
              <a:rPr lang="pt-BR" sz="1600" dirty="0"/>
              <a:t> </a:t>
            </a:r>
            <a:r>
              <a:rPr lang="pt-BR" dirty="0"/>
              <a:t>Ausência ou precariedade de cuidados familiares; </a:t>
            </a:r>
          </a:p>
          <a:p>
            <a:pPr marL="342900" indent="-342900">
              <a:buFont typeface="Wingdings" panose="05000000000000000000" pitchFamily="2" charset="2"/>
              <a:buChar char="q"/>
            </a:pPr>
            <a:r>
              <a:rPr lang="pt-BR" dirty="0"/>
              <a:t>Precárias condições de oferta de cuidados; cuidador familiar idoso, doente sem capacidade de cuidar, precisando de cuidados também;</a:t>
            </a:r>
          </a:p>
          <a:p>
            <a:pPr marL="342900" indent="-342900">
              <a:buFont typeface="Wingdings" panose="05000000000000000000" pitchFamily="2" charset="2"/>
              <a:buChar char="q"/>
            </a:pPr>
            <a:r>
              <a:rPr lang="pt-BR" dirty="0"/>
              <a:t>Mais de uma pessoa em situação de dependência na família, </a:t>
            </a:r>
            <a:r>
              <a:rPr lang="pt-BR" dirty="0" err="1"/>
              <a:t>etc</a:t>
            </a:r>
            <a:r>
              <a:rPr lang="pt-BR" dirty="0"/>
              <a:t>); </a:t>
            </a:r>
          </a:p>
          <a:p>
            <a:pPr marL="285750" indent="-285750">
              <a:buFont typeface="Wingdings" panose="05000000000000000000" pitchFamily="2" charset="2"/>
              <a:buChar char="q"/>
            </a:pPr>
            <a:r>
              <a:rPr lang="pt-BR" dirty="0"/>
              <a:t>Isolamento social de Cuidados e Cuidadores; </a:t>
            </a:r>
          </a:p>
          <a:p>
            <a:pPr marL="342900" indent="-342900">
              <a:lnSpc>
                <a:spcPct val="150000"/>
              </a:lnSpc>
              <a:buFont typeface="Wingdings" panose="05000000000000000000" pitchFamily="2" charset="2"/>
              <a:buChar char="q"/>
            </a:pPr>
            <a:r>
              <a:rPr lang="pt-BR" dirty="0"/>
              <a:t>A convivência da família com a extrema pobreza;</a:t>
            </a:r>
          </a:p>
          <a:p>
            <a:pPr marL="342900" indent="-342900">
              <a:lnSpc>
                <a:spcPct val="150000"/>
              </a:lnSpc>
              <a:buFont typeface="Wingdings" panose="05000000000000000000" pitchFamily="2" charset="2"/>
              <a:buChar char="q"/>
            </a:pPr>
            <a:r>
              <a:rPr lang="pt-BR" dirty="0"/>
              <a:t>Desassistência de serviços essenciais no território; </a:t>
            </a:r>
          </a:p>
          <a:p>
            <a:pPr marL="342900" indent="-342900">
              <a:buFont typeface="Wingdings" panose="05000000000000000000" pitchFamily="2" charset="2"/>
              <a:buChar char="q"/>
            </a:pPr>
            <a:r>
              <a:rPr lang="pt-BR" dirty="0"/>
              <a:t>Necessidade de tecnologias assistivas de convivência e autonomia; </a:t>
            </a:r>
          </a:p>
          <a:p>
            <a:pPr marL="342900" indent="-342900">
              <a:lnSpc>
                <a:spcPct val="150000"/>
              </a:lnSpc>
              <a:buFont typeface="Wingdings" panose="05000000000000000000" pitchFamily="2" charset="2"/>
              <a:buChar char="q"/>
            </a:pPr>
            <a:r>
              <a:rPr lang="pt-BR" dirty="0"/>
              <a:t>Existência de barreiras  no cotidiano (físicas, de comunicação, de transporte e de atitudes);</a:t>
            </a:r>
          </a:p>
          <a:p>
            <a:pPr marL="342900" indent="-342900">
              <a:lnSpc>
                <a:spcPct val="150000"/>
              </a:lnSpc>
              <a:buFont typeface="Wingdings" panose="05000000000000000000" pitchFamily="2" charset="2"/>
              <a:buChar char="q"/>
            </a:pPr>
            <a:r>
              <a:rPr lang="pt-BR" dirty="0"/>
              <a:t>Situação de negligência; maus tratos; abandono; violência física e psicológica; cárcere privado, dentre outros direitos violados;</a:t>
            </a:r>
          </a:p>
          <a:p>
            <a:pPr marL="342900" indent="-342900">
              <a:lnSpc>
                <a:spcPct val="150000"/>
              </a:lnSpc>
              <a:buFont typeface="Wingdings" panose="05000000000000000000" pitchFamily="2" charset="2"/>
              <a:buChar char="q"/>
            </a:pPr>
            <a:r>
              <a:rPr lang="pt-BR" dirty="0"/>
              <a:t>Risco de institucionalização da pessoa com deficiência e outras.</a:t>
            </a:r>
            <a:endParaRPr lang="pt-BR" dirty="0">
              <a:latin typeface="+mj-lt"/>
            </a:endParaRPr>
          </a:p>
        </p:txBody>
      </p:sp>
      <p:sp>
        <p:nvSpPr>
          <p:cNvPr id="2" name="CaixaDeTexto 1"/>
          <p:cNvSpPr txBox="1"/>
          <p:nvPr/>
        </p:nvSpPr>
        <p:spPr>
          <a:xfrm>
            <a:off x="149253" y="332656"/>
            <a:ext cx="1584176"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COMO AVALIAR SITUAÇÕES DE RISCO E DIREITOS VIOLADOS</a:t>
            </a:r>
          </a:p>
        </p:txBody>
      </p:sp>
    </p:spTree>
    <p:extLst>
      <p:ext uri="{BB962C8B-B14F-4D97-AF65-F5344CB8AC3E}">
        <p14:creationId xmlns:p14="http://schemas.microsoft.com/office/powerpoint/2010/main" val="2297430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9" name="CaixaDeTexto 8"/>
          <p:cNvSpPr txBox="1"/>
          <p:nvPr/>
        </p:nvSpPr>
        <p:spPr>
          <a:xfrm>
            <a:off x="1697546" y="349672"/>
            <a:ext cx="7250008" cy="6124754"/>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lgn="just">
              <a:buFont typeface="Wingdings" panose="05000000000000000000" pitchFamily="2" charset="2"/>
              <a:buChar char="q"/>
            </a:pPr>
            <a:r>
              <a:rPr lang="pt-BR" sz="1600" dirty="0"/>
              <a:t>Recebe e avalia a demanda valendo-se de procedimentos definidos no </a:t>
            </a:r>
            <a:r>
              <a:rPr lang="pt-BR" sz="1600" b="1" dirty="0">
                <a:solidFill>
                  <a:schemeClr val="tx1"/>
                </a:solidFill>
              </a:rPr>
              <a:t>Plano de Trabalho da Unidade;</a:t>
            </a:r>
          </a:p>
          <a:p>
            <a:pPr marL="285750" indent="-285750">
              <a:lnSpc>
                <a:spcPct val="150000"/>
              </a:lnSpc>
              <a:buFont typeface="Wingdings" panose="05000000000000000000" pitchFamily="2" charset="2"/>
              <a:buChar char="q"/>
            </a:pPr>
            <a:r>
              <a:rPr lang="pt-BR" sz="1600" dirty="0"/>
              <a:t> </a:t>
            </a:r>
            <a:r>
              <a:rPr lang="pt-BR" sz="1600" b="1" dirty="0"/>
              <a:t>Atua em rede e articula-se </a:t>
            </a:r>
            <a:r>
              <a:rPr lang="pt-BR" sz="1600" dirty="0"/>
              <a:t>com os serviços no território (tanto do SUAS, como educação, saúde, cultura, serviços comunitários, e outros),  com os Órgãos de Garantia e de Defesa de Direitos, e outros.</a:t>
            </a:r>
          </a:p>
          <a:p>
            <a:pPr marL="285750" indent="-285750">
              <a:lnSpc>
                <a:spcPct val="150000"/>
              </a:lnSpc>
              <a:buFont typeface="Wingdings" panose="05000000000000000000" pitchFamily="2" charset="2"/>
              <a:buChar char="q"/>
            </a:pPr>
            <a:r>
              <a:rPr lang="pt-BR" sz="1600" b="1" dirty="0"/>
              <a:t>Estabelece relações com os Serviço </a:t>
            </a:r>
            <a:r>
              <a:rPr lang="pt-BR" sz="1600" dirty="0"/>
              <a:t>ao Sistema Único da Saúde – SUS, educação e outros para realização de agendas de trabalho conjunto e encaminhamentos;</a:t>
            </a:r>
          </a:p>
          <a:p>
            <a:pPr marL="285750" indent="-285750">
              <a:lnSpc>
                <a:spcPct val="150000"/>
              </a:lnSpc>
              <a:buFont typeface="Wingdings" panose="05000000000000000000" pitchFamily="2" charset="2"/>
              <a:buChar char="q"/>
            </a:pPr>
            <a:r>
              <a:rPr lang="pt-BR" sz="1600" b="1" dirty="0"/>
              <a:t>Identifica os casos de atendimento imediato no Centro-dia;</a:t>
            </a:r>
          </a:p>
          <a:p>
            <a:pPr marL="285750" indent="-285750">
              <a:lnSpc>
                <a:spcPct val="150000"/>
              </a:lnSpc>
              <a:buFont typeface="Wingdings" panose="05000000000000000000" pitchFamily="2" charset="2"/>
              <a:buChar char="q"/>
            </a:pPr>
            <a:r>
              <a:rPr lang="pt-BR" sz="1600" dirty="0"/>
              <a:t>Estabelece estratégias de apoio do Serviço às situações apresentadas com perfil de </a:t>
            </a:r>
            <a:r>
              <a:rPr lang="pt-BR" sz="1600" dirty="0" err="1"/>
              <a:t>Centro-dia</a:t>
            </a:r>
            <a:r>
              <a:rPr lang="pt-BR" sz="1600" dirty="0"/>
              <a:t>, mas que não integrarão o Serviço imediatamente;</a:t>
            </a:r>
          </a:p>
          <a:p>
            <a:pPr marL="285750" indent="-285750">
              <a:lnSpc>
                <a:spcPct val="150000"/>
              </a:lnSpc>
              <a:buFont typeface="Wingdings" panose="05000000000000000000" pitchFamily="2" charset="2"/>
              <a:buChar char="q"/>
            </a:pPr>
            <a:r>
              <a:rPr lang="pt-BR" sz="1600" b="1" dirty="0"/>
              <a:t>Organiza atividades </a:t>
            </a:r>
            <a:r>
              <a:rPr lang="pt-BR" sz="1600" dirty="0"/>
              <a:t>no </a:t>
            </a:r>
            <a:r>
              <a:rPr lang="pt-BR" sz="1600" dirty="0" err="1"/>
              <a:t>Centro-dia</a:t>
            </a:r>
            <a:r>
              <a:rPr lang="pt-BR" sz="1600" dirty="0"/>
              <a:t>, na Comunidade e no domicílio;</a:t>
            </a:r>
          </a:p>
          <a:p>
            <a:pPr marL="285750" indent="-285750">
              <a:lnSpc>
                <a:spcPct val="150000"/>
              </a:lnSpc>
              <a:buFont typeface="Wingdings" panose="05000000000000000000" pitchFamily="2" charset="2"/>
              <a:buChar char="q"/>
            </a:pPr>
            <a:r>
              <a:rPr lang="pt-BR" sz="1600" b="1" dirty="0"/>
              <a:t>Realiza registros </a:t>
            </a:r>
            <a:r>
              <a:rPr lang="pt-BR" sz="1600" dirty="0"/>
              <a:t>de acordo com os instrumentos definidos para o serviço e promove a troca de informação;</a:t>
            </a:r>
          </a:p>
          <a:p>
            <a:pPr marL="285750" indent="-285750">
              <a:lnSpc>
                <a:spcPct val="150000"/>
              </a:lnSpc>
              <a:buFont typeface="Wingdings" panose="05000000000000000000" pitchFamily="2" charset="2"/>
              <a:buChar char="q"/>
            </a:pPr>
            <a:r>
              <a:rPr lang="pt-BR" sz="1600" dirty="0"/>
              <a:t>Organiza as demandas por capacitação;</a:t>
            </a:r>
          </a:p>
          <a:p>
            <a:pPr marL="285750" indent="-285750">
              <a:lnSpc>
                <a:spcPct val="150000"/>
              </a:lnSpc>
              <a:buFont typeface="Wingdings" panose="05000000000000000000" pitchFamily="2" charset="2"/>
              <a:buChar char="q"/>
            </a:pPr>
            <a:r>
              <a:rPr lang="pt-BR" sz="1600" dirty="0"/>
              <a:t>Cuida para que o  </a:t>
            </a:r>
            <a:r>
              <a:rPr lang="pt-BR" sz="1600" dirty="0" err="1"/>
              <a:t>Centro-dia</a:t>
            </a:r>
            <a:r>
              <a:rPr lang="pt-BR" sz="1600" dirty="0"/>
              <a:t> não se caracterize como um  serviço totalitário e segregado.</a:t>
            </a:r>
          </a:p>
          <a:p>
            <a:pPr marL="285750" indent="-285750">
              <a:lnSpc>
                <a:spcPct val="150000"/>
              </a:lnSpc>
              <a:buFont typeface="Wingdings" panose="05000000000000000000" pitchFamily="2" charset="2"/>
              <a:buChar char="q"/>
            </a:pPr>
            <a:r>
              <a:rPr lang="pt-BR" sz="1600" dirty="0" err="1">
                <a:latin typeface="+mj-lt"/>
              </a:rPr>
              <a:t>Centro-dia</a:t>
            </a:r>
            <a:r>
              <a:rPr lang="pt-BR" sz="1600" dirty="0">
                <a:latin typeface="+mj-lt"/>
              </a:rPr>
              <a:t> em espaços compartilhados, manter a identidade do </a:t>
            </a:r>
            <a:r>
              <a:rPr lang="pt-BR" sz="1600" b="1" dirty="0" err="1">
                <a:latin typeface="+mj-lt"/>
              </a:rPr>
              <a:t>Centro-dia</a:t>
            </a:r>
            <a:endParaRPr lang="pt-BR" sz="1600" b="1" dirty="0">
              <a:latin typeface="+mj-lt"/>
            </a:endParaRPr>
          </a:p>
        </p:txBody>
      </p:sp>
      <p:sp>
        <p:nvSpPr>
          <p:cNvPr id="2" name="CaixaDeTexto 1"/>
          <p:cNvSpPr txBox="1"/>
          <p:nvPr/>
        </p:nvSpPr>
        <p:spPr>
          <a:xfrm>
            <a:off x="35583" y="373501"/>
            <a:ext cx="1571604" cy="160043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SOBRE AS ROTINAS DE GESTÃO NO CENTRO-DIA</a:t>
            </a:r>
          </a:p>
          <a:p>
            <a:endParaRPr lang="pt-BR" dirty="0"/>
          </a:p>
        </p:txBody>
      </p:sp>
    </p:spTree>
    <p:extLst>
      <p:ext uri="{BB962C8B-B14F-4D97-AF65-F5344CB8AC3E}">
        <p14:creationId xmlns:p14="http://schemas.microsoft.com/office/powerpoint/2010/main" val="4134469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ixaDeTexto 8"/>
          <p:cNvSpPr txBox="1"/>
          <p:nvPr/>
        </p:nvSpPr>
        <p:spPr>
          <a:xfrm>
            <a:off x="1907704" y="158365"/>
            <a:ext cx="7123112" cy="6740307"/>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nSpc>
                <a:spcPct val="150000"/>
              </a:lnSpc>
            </a:pPr>
            <a:r>
              <a:rPr lang="pt-BR" sz="1600" b="1" dirty="0"/>
              <a:t>As atividades são constituídas por:</a:t>
            </a:r>
          </a:p>
          <a:p>
            <a:pPr marL="285750" indent="-285750">
              <a:lnSpc>
                <a:spcPct val="150000"/>
              </a:lnSpc>
              <a:buFont typeface="Wingdings" panose="05000000000000000000" pitchFamily="2" charset="2"/>
              <a:buChar char="q"/>
            </a:pPr>
            <a:r>
              <a:rPr lang="pt-BR" sz="1600" b="1" dirty="0">
                <a:solidFill>
                  <a:schemeClr val="tx1"/>
                </a:solidFill>
              </a:rPr>
              <a:t>Acolhida, </a:t>
            </a:r>
            <a:r>
              <a:rPr lang="pt-BR" sz="1600" b="1" dirty="0"/>
              <a:t>escuta ativa e qualificada das reais demandas </a:t>
            </a:r>
            <a:r>
              <a:rPr lang="pt-BR" sz="1600" dirty="0"/>
              <a:t>do usuário e sua família Elaboração conjunta de um </a:t>
            </a:r>
            <a:r>
              <a:rPr lang="pt-BR" sz="1600" b="1" dirty="0"/>
              <a:t>Plano Individual e/ou Familiar de Atendimento</a:t>
            </a:r>
            <a:r>
              <a:rPr lang="pt-BR" sz="1600" dirty="0"/>
              <a:t>;</a:t>
            </a:r>
          </a:p>
          <a:p>
            <a:pPr marL="285750" indent="-285750">
              <a:lnSpc>
                <a:spcPct val="150000"/>
              </a:lnSpc>
              <a:buFont typeface="Wingdings" panose="05000000000000000000" pitchFamily="2" charset="2"/>
              <a:buChar char="q"/>
            </a:pPr>
            <a:r>
              <a:rPr lang="pt-BR" sz="1600" b="1" dirty="0"/>
              <a:t>Atuação interdisciplinar </a:t>
            </a:r>
            <a:r>
              <a:rPr lang="pt-BR" sz="1600" dirty="0"/>
              <a:t>da equipe  de referência e uso de </a:t>
            </a:r>
            <a:r>
              <a:rPr lang="pt-BR" sz="1600" b="1" dirty="0"/>
              <a:t>metodologias acessíveis;</a:t>
            </a:r>
          </a:p>
          <a:p>
            <a:pPr marL="285750" indent="-285750">
              <a:lnSpc>
                <a:spcPct val="150000"/>
              </a:lnSpc>
              <a:buFont typeface="Wingdings" panose="05000000000000000000" pitchFamily="2" charset="2"/>
              <a:buChar char="q"/>
            </a:pPr>
            <a:r>
              <a:rPr lang="pt-BR" sz="1600" b="1" dirty="0"/>
              <a:t>Realização de atividades </a:t>
            </a:r>
            <a:r>
              <a:rPr lang="pt-BR" sz="1600" dirty="0"/>
              <a:t>não apenas no Centro-dia, mas envolvendo o domicílio, o bairro, a comunidade, clubes, cinemas, praças e outros serviços existentes no território;</a:t>
            </a:r>
          </a:p>
          <a:p>
            <a:pPr marL="285750" indent="-285750">
              <a:lnSpc>
                <a:spcPct val="150000"/>
              </a:lnSpc>
              <a:buFont typeface="Wingdings" panose="05000000000000000000" pitchFamily="2" charset="2"/>
              <a:buChar char="q"/>
            </a:pPr>
            <a:r>
              <a:rPr lang="pt-BR" sz="1600" b="1" dirty="0"/>
              <a:t>Realização de visitas ao domicílio </a:t>
            </a:r>
            <a:r>
              <a:rPr lang="pt-BR" sz="1600" dirty="0"/>
              <a:t>para conhecer o cotidiano do usuário e sua família e a realização de atividades de fortalecimento de vínculos, envolvendo o cuidador familiar, a família original e ampliada e a vizinhança;</a:t>
            </a:r>
          </a:p>
          <a:p>
            <a:pPr marL="285750" indent="-285750">
              <a:lnSpc>
                <a:spcPct val="150000"/>
              </a:lnSpc>
              <a:buFont typeface="Wingdings" panose="05000000000000000000" pitchFamily="2" charset="2"/>
              <a:buChar char="q"/>
            </a:pPr>
            <a:r>
              <a:rPr lang="pt-BR" sz="1600" dirty="0"/>
              <a:t>Utilização de </a:t>
            </a:r>
            <a:r>
              <a:rPr lang="pt-BR" sz="1600" b="1" dirty="0"/>
              <a:t>instrumentais de registros </a:t>
            </a:r>
            <a:r>
              <a:rPr lang="pt-BR" sz="1600" dirty="0"/>
              <a:t>facilitadores da organização dos trabalhos como: Plano de Trabalho da Unidade; Plano Individual ou Familiar de Atendimento); Escuta qualificada – Construção de </a:t>
            </a:r>
            <a:r>
              <a:rPr lang="pt-BR" sz="1600" dirty="0" err="1"/>
              <a:t>MAPs</a:t>
            </a:r>
            <a:r>
              <a:rPr lang="pt-BR" sz="1600" dirty="0"/>
              <a:t>;</a:t>
            </a:r>
          </a:p>
          <a:p>
            <a:pPr marL="285750" indent="-285750">
              <a:lnSpc>
                <a:spcPct val="150000"/>
              </a:lnSpc>
              <a:buFont typeface="Wingdings" panose="05000000000000000000" pitchFamily="2" charset="2"/>
              <a:buChar char="q"/>
            </a:pPr>
            <a:r>
              <a:rPr lang="pt-BR" sz="1600" b="1" dirty="0"/>
              <a:t>Troca informações </a:t>
            </a:r>
            <a:r>
              <a:rPr lang="pt-BR" sz="1600" dirty="0"/>
              <a:t>com os demais parceiros;</a:t>
            </a:r>
          </a:p>
          <a:p>
            <a:pPr marL="285750" indent="-285750">
              <a:lnSpc>
                <a:spcPct val="150000"/>
              </a:lnSpc>
              <a:buFont typeface="Wingdings" panose="05000000000000000000" pitchFamily="2" charset="2"/>
              <a:buChar char="q"/>
            </a:pPr>
            <a:r>
              <a:rPr lang="pt-BR" sz="1600" b="1" dirty="0"/>
              <a:t>Avaliação de resultados;</a:t>
            </a:r>
          </a:p>
          <a:p>
            <a:pPr marL="285750" indent="-285750">
              <a:lnSpc>
                <a:spcPct val="150000"/>
              </a:lnSpc>
              <a:buFont typeface="Wingdings" panose="05000000000000000000" pitchFamily="2" charset="2"/>
              <a:buChar char="q"/>
            </a:pPr>
            <a:r>
              <a:rPr lang="pt-BR" sz="1600" b="1" dirty="0"/>
              <a:t>P</a:t>
            </a:r>
            <a:r>
              <a:rPr lang="pt-BR" sz="1600" dirty="0"/>
              <a:t>romoção de adequações no </a:t>
            </a:r>
            <a:r>
              <a:rPr lang="pt-BR" sz="1600" b="1" dirty="0"/>
              <a:t>Plano Individual ou Familiar de Atendimento</a:t>
            </a:r>
            <a:r>
              <a:rPr lang="pt-BR" sz="1600" dirty="0"/>
              <a:t>. </a:t>
            </a:r>
          </a:p>
        </p:txBody>
      </p:sp>
      <p:sp>
        <p:nvSpPr>
          <p:cNvPr id="2" name="CaixaDeTexto 1"/>
          <p:cNvSpPr txBox="1"/>
          <p:nvPr/>
        </p:nvSpPr>
        <p:spPr>
          <a:xfrm>
            <a:off x="15363" y="158365"/>
            <a:ext cx="1835696" cy="196977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SOBRE A ORGANIZAÇÃO DAS ATIVIDADES NO </a:t>
            </a:r>
          </a:p>
          <a:p>
            <a:pPr algn="ctr"/>
            <a:r>
              <a:rPr lang="pt-BR" sz="2000" b="1" dirty="0"/>
              <a:t>CENTRO-DIA </a:t>
            </a:r>
            <a:r>
              <a:rPr lang="pt-BR" sz="2000" dirty="0"/>
              <a:t> </a:t>
            </a:r>
          </a:p>
          <a:p>
            <a:endParaRPr lang="pt-BR" sz="2000" b="1" dirty="0"/>
          </a:p>
        </p:txBody>
      </p:sp>
    </p:spTree>
    <p:extLst>
      <p:ext uri="{BB962C8B-B14F-4D97-AF65-F5344CB8AC3E}">
        <p14:creationId xmlns:p14="http://schemas.microsoft.com/office/powerpoint/2010/main" val="1294254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10" name="CaixaDeTexto 9"/>
          <p:cNvSpPr txBox="1"/>
          <p:nvPr/>
        </p:nvSpPr>
        <p:spPr>
          <a:xfrm>
            <a:off x="2627784" y="116632"/>
            <a:ext cx="5976664" cy="5978560"/>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lnSpc>
                <a:spcPct val="150000"/>
              </a:lnSpc>
            </a:pPr>
            <a:r>
              <a:rPr lang="pt-BR" sz="1500" b="1" dirty="0"/>
              <a:t>O </a:t>
            </a:r>
            <a:r>
              <a:rPr lang="pt-BR" sz="1500" b="1" dirty="0" err="1"/>
              <a:t>Centro-dia</a:t>
            </a:r>
            <a:r>
              <a:rPr lang="pt-BR" sz="1500" b="1" dirty="0"/>
              <a:t> oferta um conjunto variado de atividades de cuidados pessoais básicos e instrumentais e de convivência, fortalecimento de vínculos,  </a:t>
            </a:r>
            <a:r>
              <a:rPr lang="pt-BR" sz="1500" dirty="0"/>
              <a:t>nos espaços físicos da Unidade,</a:t>
            </a:r>
            <a:r>
              <a:rPr lang="pt-BR" sz="1500" b="1" dirty="0"/>
              <a:t> na comunidade e  no domicílio, previsto no </a:t>
            </a:r>
            <a:r>
              <a:rPr lang="pt-BR" sz="1500" b="1" u="sng" dirty="0"/>
              <a:t>Plano de Trabalho da Unidade </a:t>
            </a:r>
            <a:r>
              <a:rPr lang="pt-BR" sz="1500" b="1" dirty="0"/>
              <a:t>construído a partir dos </a:t>
            </a:r>
            <a:r>
              <a:rPr lang="pt-BR" sz="1500" b="1" u="sng" dirty="0"/>
              <a:t>Planos Individuais e Familiares de Atendimento, </a:t>
            </a:r>
            <a:r>
              <a:rPr lang="pt-BR" sz="1500" b="1" dirty="0"/>
              <a:t>incluindo:</a:t>
            </a:r>
            <a:endParaRPr lang="pt-BR" sz="1500" u="sng" dirty="0"/>
          </a:p>
          <a:p>
            <a:pPr marL="285750" indent="-285750" algn="just">
              <a:lnSpc>
                <a:spcPct val="150000"/>
              </a:lnSpc>
              <a:buFont typeface="Wingdings" panose="05000000000000000000" pitchFamily="2" charset="2"/>
              <a:buChar char="q"/>
            </a:pPr>
            <a:r>
              <a:rPr lang="pt-BR" sz="1500" dirty="0"/>
              <a:t>Assessoria ao usuário em todas as </a:t>
            </a:r>
            <a:r>
              <a:rPr lang="pt-BR" sz="1500" b="1" dirty="0"/>
              <a:t>atividades da vida diária</a:t>
            </a:r>
            <a:r>
              <a:rPr lang="pt-BR" sz="1500" dirty="0"/>
              <a:t>; </a:t>
            </a:r>
          </a:p>
          <a:p>
            <a:pPr marL="285750" indent="-285750" algn="just">
              <a:lnSpc>
                <a:spcPct val="150000"/>
              </a:lnSpc>
              <a:buFont typeface="Wingdings" panose="05000000000000000000" pitchFamily="2" charset="2"/>
              <a:buChar char="q"/>
            </a:pPr>
            <a:r>
              <a:rPr lang="pt-BR" sz="1500" dirty="0"/>
              <a:t>Apoio na locomoção e nos deslocamentos; </a:t>
            </a:r>
          </a:p>
          <a:p>
            <a:pPr marL="285750" indent="-285750" algn="just">
              <a:lnSpc>
                <a:spcPct val="150000"/>
              </a:lnSpc>
              <a:buFont typeface="Wingdings" panose="05000000000000000000" pitchFamily="2" charset="2"/>
              <a:buChar char="q"/>
            </a:pPr>
            <a:r>
              <a:rPr lang="pt-BR" sz="1500" dirty="0"/>
              <a:t>Apoio na administração de medicamentos indicados por via oral e de uso externo, prescrito por profissionais (exceto atividades exclusivas de outras profissões); </a:t>
            </a:r>
          </a:p>
          <a:p>
            <a:pPr marL="285750" indent="-285750" algn="just">
              <a:lnSpc>
                <a:spcPct val="150000"/>
              </a:lnSpc>
              <a:buFont typeface="Wingdings" panose="05000000000000000000" pitchFamily="2" charset="2"/>
              <a:buChar char="q"/>
            </a:pPr>
            <a:r>
              <a:rPr lang="pt-BR" sz="1500" dirty="0"/>
              <a:t>Apoio na ingestão assistida de alimentos; na higiene e cuidados pessoais; </a:t>
            </a:r>
          </a:p>
          <a:p>
            <a:pPr marL="285750" indent="-285750" algn="just">
              <a:lnSpc>
                <a:spcPct val="150000"/>
              </a:lnSpc>
              <a:buFont typeface="Wingdings" panose="05000000000000000000" pitchFamily="2" charset="2"/>
              <a:buChar char="q"/>
            </a:pPr>
            <a:r>
              <a:rPr lang="pt-BR" sz="1500" dirty="0"/>
              <a:t>Orientação sobre prevenção de acidentes; </a:t>
            </a:r>
          </a:p>
          <a:p>
            <a:pPr marL="285750" indent="-285750" algn="just">
              <a:lnSpc>
                <a:spcPct val="150000"/>
              </a:lnSpc>
              <a:buFont typeface="Wingdings" panose="05000000000000000000" pitchFamily="2" charset="2"/>
              <a:buChar char="q"/>
            </a:pPr>
            <a:r>
              <a:rPr lang="pt-BR" sz="1500" dirty="0"/>
              <a:t>Colaboração nas práticas indicadas por profissionais dos usuários (T.O., Fonoaudiólogo, Fisioterapeuta, etc.); </a:t>
            </a:r>
          </a:p>
          <a:p>
            <a:pPr marL="285750" indent="-285750" algn="just">
              <a:lnSpc>
                <a:spcPct val="150000"/>
              </a:lnSpc>
              <a:buFont typeface="Wingdings" panose="05000000000000000000" pitchFamily="2" charset="2"/>
              <a:buChar char="q"/>
            </a:pPr>
            <a:r>
              <a:rPr lang="pt-BR" sz="1500" dirty="0"/>
              <a:t>Realização de atividades recreativas e ocupacionais; de promoção de saúde, cuidados e autocuidado e de promoção da inclusão social.</a:t>
            </a:r>
          </a:p>
        </p:txBody>
      </p:sp>
      <p:sp>
        <p:nvSpPr>
          <p:cNvPr id="2" name="CaixaDeTexto 1"/>
          <p:cNvSpPr txBox="1"/>
          <p:nvPr/>
        </p:nvSpPr>
        <p:spPr>
          <a:xfrm>
            <a:off x="131428" y="116632"/>
            <a:ext cx="2160239"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SOBRE A ORGANIZAÇÃO DAS ATIVIDADES NO CENTRO-DIA</a:t>
            </a:r>
          </a:p>
        </p:txBody>
      </p:sp>
      <p:sp>
        <p:nvSpPr>
          <p:cNvPr id="3" name="CaixaDeTexto 2"/>
          <p:cNvSpPr txBox="1"/>
          <p:nvPr/>
        </p:nvSpPr>
        <p:spPr>
          <a:xfrm>
            <a:off x="98789" y="6090088"/>
            <a:ext cx="8928141" cy="646331"/>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t-BR" sz="1200" b="1" dirty="0"/>
              <a:t>Os Profissionais de nível médio do SUAS na função de Cuidadores Sociais do Serviço Sociassistencial em Centro-dia </a:t>
            </a:r>
            <a:r>
              <a:rPr lang="pt-BR" sz="1200" dirty="0"/>
              <a:t>– atuam em conformidade  com o CBO 5162 (Profissional Cuidador que “cuida a partir dos objetivos estabelecidos por instituições especializadas, zelando pelo bem-estar, saúde, alimentação, higiene pessoal, educação, cultura, recreação e lazer da pessoa assistida”). Resolução CNAS 09/2014</a:t>
            </a:r>
          </a:p>
        </p:txBody>
      </p:sp>
    </p:spTree>
    <p:extLst>
      <p:ext uri="{BB962C8B-B14F-4D97-AF65-F5344CB8AC3E}">
        <p14:creationId xmlns:p14="http://schemas.microsoft.com/office/powerpoint/2010/main" val="3679109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9" name="CaixaDeTexto 8"/>
          <p:cNvSpPr txBox="1"/>
          <p:nvPr/>
        </p:nvSpPr>
        <p:spPr>
          <a:xfrm>
            <a:off x="1979712" y="323364"/>
            <a:ext cx="7004209" cy="6332759"/>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lnSpc>
                <a:spcPct val="150000"/>
              </a:lnSpc>
              <a:buFont typeface="Wingdings" panose="05000000000000000000" pitchFamily="2" charset="2"/>
              <a:buChar char="q"/>
            </a:pPr>
            <a:r>
              <a:rPr lang="pt-BR" sz="1600" dirty="0"/>
              <a:t>Realiza atividades de apoio e </a:t>
            </a:r>
            <a:r>
              <a:rPr lang="pt-BR" sz="1600" b="1" i="1" dirty="0"/>
              <a:t>cuidados instrumentais </a:t>
            </a:r>
            <a:r>
              <a:rPr lang="pt-BR" sz="1600" dirty="0"/>
              <a:t>de autonomia e participação social;</a:t>
            </a:r>
          </a:p>
          <a:p>
            <a:pPr marL="285750" indent="-285750">
              <a:lnSpc>
                <a:spcPct val="150000"/>
              </a:lnSpc>
              <a:buFont typeface="Wingdings" panose="05000000000000000000" pitchFamily="2" charset="2"/>
              <a:buChar char="q"/>
            </a:pPr>
            <a:r>
              <a:rPr lang="pt-BR" sz="1600" dirty="0"/>
              <a:t>Organiza projetos pessoais de cuidados, autonomia e independência, ajuda a escolher atividades correlatas, individualizadas  e/ ou em grupos, que favoreçam o alcance dos objetivos pactuados, a exemplo de:</a:t>
            </a:r>
          </a:p>
          <a:p>
            <a:pPr marL="719138">
              <a:lnSpc>
                <a:spcPct val="150000"/>
              </a:lnSpc>
              <a:buFont typeface="Wingdings" panose="05000000000000000000" pitchFamily="2" charset="2"/>
              <a:buChar char="q"/>
            </a:pPr>
            <a:r>
              <a:rPr lang="pt-BR" sz="1600" dirty="0"/>
              <a:t>Aumento da qualificação da </a:t>
            </a:r>
            <a:r>
              <a:rPr lang="pt-BR" sz="1600" b="1" dirty="0"/>
              <a:t>convivência grupal, familiar, comunitária e social</a:t>
            </a:r>
            <a:r>
              <a:rPr lang="pt-BR" sz="1600" dirty="0"/>
              <a:t>, fortalecimento de vínculos e das relações sociais; </a:t>
            </a:r>
          </a:p>
          <a:p>
            <a:pPr marL="719138">
              <a:lnSpc>
                <a:spcPct val="150000"/>
              </a:lnSpc>
              <a:buFont typeface="Wingdings" panose="05000000000000000000" pitchFamily="2" charset="2"/>
              <a:buChar char="q"/>
            </a:pPr>
            <a:r>
              <a:rPr lang="pt-BR" sz="1600" dirty="0"/>
              <a:t>Ampliação do </a:t>
            </a:r>
            <a:r>
              <a:rPr lang="pt-BR" sz="1600" b="1" dirty="0"/>
              <a:t>acesso a outros serviços no território </a:t>
            </a:r>
            <a:r>
              <a:rPr lang="pt-BR" sz="1600" dirty="0"/>
              <a:t>e à tecnologias assistivas de autonomia e convivência no domicílio e na comunidade;</a:t>
            </a:r>
          </a:p>
          <a:p>
            <a:pPr marL="719138">
              <a:lnSpc>
                <a:spcPct val="150000"/>
              </a:lnSpc>
              <a:buFont typeface="Wingdings" panose="05000000000000000000" pitchFamily="2" charset="2"/>
              <a:buChar char="q"/>
            </a:pPr>
            <a:r>
              <a:rPr lang="pt-BR" sz="1600" b="1" dirty="0"/>
              <a:t>Proteção do isolamento social, </a:t>
            </a:r>
            <a:r>
              <a:rPr lang="pt-BR" sz="1600" dirty="0"/>
              <a:t>discriminação, negligência, maus tratos, abandono, violência física e psicológica e uso indevido da imagem;</a:t>
            </a:r>
          </a:p>
          <a:p>
            <a:pPr marL="719138">
              <a:lnSpc>
                <a:spcPct val="150000"/>
              </a:lnSpc>
              <a:buFont typeface="Wingdings" panose="05000000000000000000" pitchFamily="2" charset="2"/>
              <a:buChar char="q"/>
            </a:pPr>
            <a:r>
              <a:rPr lang="pt-BR" sz="1600" dirty="0"/>
              <a:t>Apoio e orientar aos </a:t>
            </a:r>
            <a:r>
              <a:rPr lang="pt-BR" sz="1600" b="1" dirty="0"/>
              <a:t>cuidadores familiares para fortalecer o papel protetivo da família</a:t>
            </a:r>
            <a:r>
              <a:rPr lang="pt-BR" sz="1600" dirty="0"/>
              <a:t>;</a:t>
            </a:r>
          </a:p>
          <a:p>
            <a:pPr marL="719138">
              <a:lnSpc>
                <a:spcPct val="150000"/>
              </a:lnSpc>
              <a:buFont typeface="Wingdings" panose="05000000000000000000" pitchFamily="2" charset="2"/>
              <a:buChar char="q"/>
            </a:pPr>
            <a:r>
              <a:rPr lang="pt-BR" sz="1600" dirty="0"/>
              <a:t>Apoio à </a:t>
            </a:r>
            <a:r>
              <a:rPr lang="pt-BR" sz="1600" b="1" dirty="0"/>
              <a:t>inclusão produtiva das famílias para superação da situação de pobreza;</a:t>
            </a:r>
          </a:p>
          <a:p>
            <a:pPr marL="719138">
              <a:lnSpc>
                <a:spcPct val="150000"/>
              </a:lnSpc>
              <a:buFont typeface="Wingdings" panose="05000000000000000000" pitchFamily="2" charset="2"/>
              <a:buChar char="q"/>
            </a:pPr>
            <a:r>
              <a:rPr lang="pt-BR" sz="1600" b="1" u="sng" dirty="0"/>
              <a:t>Aumento das aquisições dos usuários </a:t>
            </a:r>
            <a:r>
              <a:rPr lang="pt-BR" sz="1600" dirty="0"/>
              <a:t>e ampliação da autonomia e independência para o </a:t>
            </a:r>
            <a:r>
              <a:rPr lang="pt-BR" sz="1600" u="sng" dirty="0"/>
              <a:t>enfrentamento das barreiras de inclusão social</a:t>
            </a:r>
            <a:r>
              <a:rPr lang="pt-BR" sz="1500" b="1" u="sng" dirty="0"/>
              <a:t>.</a:t>
            </a:r>
          </a:p>
        </p:txBody>
      </p:sp>
      <p:sp>
        <p:nvSpPr>
          <p:cNvPr id="2" name="CaixaDeTexto 1"/>
          <p:cNvSpPr txBox="1"/>
          <p:nvPr/>
        </p:nvSpPr>
        <p:spPr>
          <a:xfrm>
            <a:off x="-14396" y="323364"/>
            <a:ext cx="1850091"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SOBRE A ORGANIZAÇÃO DAS ATIVIDADES NO CENTRO-DIA</a:t>
            </a:r>
            <a:endParaRPr lang="pt-BR" sz="2000" dirty="0"/>
          </a:p>
        </p:txBody>
      </p:sp>
    </p:spTree>
    <p:extLst>
      <p:ext uri="{BB962C8B-B14F-4D97-AF65-F5344CB8AC3E}">
        <p14:creationId xmlns:p14="http://schemas.microsoft.com/office/powerpoint/2010/main" val="3665145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9" name="CaixaDeTexto 8"/>
          <p:cNvSpPr txBox="1"/>
          <p:nvPr/>
        </p:nvSpPr>
        <p:spPr>
          <a:xfrm>
            <a:off x="539552" y="1412776"/>
            <a:ext cx="8064896" cy="1668470"/>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lnSpc>
                <a:spcPct val="150000"/>
              </a:lnSpc>
            </a:pPr>
            <a:r>
              <a:rPr lang="pt-BR" sz="3600" b="1" dirty="0"/>
              <a:t>ESPAÇOS FÍSICOS DE FUNCIONAMENTO DO CENTRO-DIA</a:t>
            </a:r>
          </a:p>
        </p:txBody>
      </p:sp>
      <p:sp>
        <p:nvSpPr>
          <p:cNvPr id="2" name="CaixaDeTexto 1">
            <a:extLst>
              <a:ext uri="{FF2B5EF4-FFF2-40B4-BE49-F238E27FC236}">
                <a16:creationId xmlns:a16="http://schemas.microsoft.com/office/drawing/2014/main" id="{497A0AF0-5671-4A70-BC60-4955F6A941AA}"/>
              </a:ext>
            </a:extLst>
          </p:cNvPr>
          <p:cNvSpPr txBox="1"/>
          <p:nvPr/>
        </p:nvSpPr>
        <p:spPr>
          <a:xfrm>
            <a:off x="1475656" y="3573016"/>
            <a:ext cx="6624736" cy="1938992"/>
          </a:xfrm>
          <a:prstGeom prst="rect">
            <a:avLst/>
          </a:prstGeom>
          <a:solidFill>
            <a:schemeClr val="accent2"/>
          </a:solidFill>
        </p:spPr>
        <p:txBody>
          <a:bodyPr wrap="square" rtlCol="0">
            <a:spAutoFit/>
          </a:bodyPr>
          <a:lstStyle/>
          <a:p>
            <a:pPr algn="ctr"/>
            <a:r>
              <a:rPr lang="pt-BR" sz="2400" b="1" dirty="0">
                <a:solidFill>
                  <a:schemeClr val="bg1"/>
                </a:solidFill>
              </a:rPr>
              <a:t>DEVE SER ESPECÍFICO E EXCLUSIVO (QUANDO OFERTADO EM ESPAÇOS FÍSICOS COMPARTILHADOS COM SERVIÇOS AFINS, MANTER ACESSIBILIDADE, A IDENTIDADE, OS OBJETIVOS E AS OFERTAS DO SERVIÇO SUAS</a:t>
            </a:r>
            <a:endParaRPr lang="pt-BR" sz="2400" dirty="0"/>
          </a:p>
        </p:txBody>
      </p:sp>
    </p:spTree>
    <p:extLst>
      <p:ext uri="{BB962C8B-B14F-4D97-AF65-F5344CB8AC3E}">
        <p14:creationId xmlns:p14="http://schemas.microsoft.com/office/powerpoint/2010/main" val="1768689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2" name="CaixaDeTexto 1"/>
          <p:cNvSpPr txBox="1"/>
          <p:nvPr/>
        </p:nvSpPr>
        <p:spPr>
          <a:xfrm>
            <a:off x="63076" y="246420"/>
            <a:ext cx="1428728"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SOBRE OS ESPAÇOS FÍSICO DO CENTRO-DIA </a:t>
            </a:r>
            <a:r>
              <a:rPr lang="pt-BR" sz="2000" dirty="0"/>
              <a:t> </a:t>
            </a:r>
          </a:p>
        </p:txBody>
      </p:sp>
      <p:sp>
        <p:nvSpPr>
          <p:cNvPr id="3" name="CaixaDeTexto 2"/>
          <p:cNvSpPr txBox="1"/>
          <p:nvPr/>
        </p:nvSpPr>
        <p:spPr>
          <a:xfrm>
            <a:off x="1619672" y="246420"/>
            <a:ext cx="7200800" cy="4108817"/>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nSpc>
                <a:spcPct val="150000"/>
              </a:lnSpc>
            </a:pPr>
            <a:r>
              <a:rPr lang="pt-BR" sz="1600" dirty="0"/>
              <a:t>O </a:t>
            </a:r>
            <a:r>
              <a:rPr lang="pt-BR" sz="1600" b="1" dirty="0"/>
              <a:t>Centro-dia de referência </a:t>
            </a:r>
            <a:r>
              <a:rPr lang="pt-BR" sz="1600" dirty="0"/>
              <a:t>deve funcionar em imóvel, exclusivo, </a:t>
            </a:r>
            <a:r>
              <a:rPr lang="pt-BR" sz="1600" b="1" dirty="0"/>
              <a:t>totalmente acessível</a:t>
            </a:r>
            <a:r>
              <a:rPr lang="pt-BR" sz="1600" dirty="0"/>
              <a:t> adequado ao perfil do serviço, com atenção especial para:</a:t>
            </a:r>
          </a:p>
          <a:p>
            <a:pPr marL="285750" lvl="0" indent="-285750">
              <a:lnSpc>
                <a:spcPct val="150000"/>
              </a:lnSpc>
              <a:buFont typeface="Wingdings" panose="05000000000000000000" pitchFamily="2" charset="2"/>
              <a:buChar char="q"/>
            </a:pPr>
            <a:r>
              <a:rPr lang="pt-BR" sz="1600" dirty="0"/>
              <a:t>Placa de identificação do Centro-dia conforme modelo no site </a:t>
            </a:r>
            <a:r>
              <a:rPr lang="pt-BR" sz="1600" dirty="0">
                <a:hlinkClick r:id="rId2"/>
              </a:rPr>
              <a:t>www.mds.gov.br</a:t>
            </a:r>
            <a:endParaRPr lang="pt-BR" sz="1600" dirty="0"/>
          </a:p>
          <a:p>
            <a:pPr marL="285750" lvl="0" indent="-285750">
              <a:lnSpc>
                <a:spcPct val="150000"/>
              </a:lnSpc>
              <a:buFont typeface="Wingdings" panose="05000000000000000000" pitchFamily="2" charset="2"/>
              <a:buChar char="q"/>
            </a:pPr>
            <a:r>
              <a:rPr lang="pt-BR" sz="1600" dirty="0"/>
              <a:t>Localização em uma área central e de fácil acesso da população;</a:t>
            </a:r>
          </a:p>
          <a:p>
            <a:pPr marL="285750" lvl="0" indent="-285750">
              <a:lnSpc>
                <a:spcPct val="150000"/>
              </a:lnSpc>
              <a:buFont typeface="Wingdings" panose="05000000000000000000" pitchFamily="2" charset="2"/>
              <a:buChar char="q"/>
            </a:pPr>
            <a:r>
              <a:rPr lang="pt-BR" sz="1600" dirty="0"/>
              <a:t>De aspecto geral bom, que ofereça recursos de infraestrutura e acesso a serviços como transporte;</a:t>
            </a:r>
          </a:p>
          <a:p>
            <a:pPr marL="285750" indent="-285750">
              <a:lnSpc>
                <a:spcPct val="150000"/>
              </a:lnSpc>
              <a:buFont typeface="Wingdings" panose="05000000000000000000" pitchFamily="2" charset="2"/>
              <a:buChar char="q"/>
            </a:pPr>
            <a:r>
              <a:rPr lang="pt-BR" sz="1600" dirty="0"/>
              <a:t>Tamanho adequado ao serviço  suficiente para propiciar conforto e comodidade aos usuários, suas famílias e aos trabalhadores;</a:t>
            </a:r>
          </a:p>
          <a:p>
            <a:pPr marL="285750" indent="-285750">
              <a:lnSpc>
                <a:spcPct val="150000"/>
              </a:lnSpc>
              <a:buFont typeface="Wingdings" panose="05000000000000000000" pitchFamily="2" charset="2"/>
              <a:buChar char="q"/>
            </a:pPr>
            <a:r>
              <a:rPr lang="pt-BR" sz="1600" dirty="0"/>
              <a:t>Espaços interligados e com fluxo de acessibilidade;</a:t>
            </a:r>
          </a:p>
          <a:p>
            <a:pPr marL="285750" indent="-285750">
              <a:lnSpc>
                <a:spcPct val="150000"/>
              </a:lnSpc>
              <a:buFont typeface="Wingdings" panose="05000000000000000000" pitchFamily="2" charset="2"/>
              <a:buChar char="q"/>
            </a:pPr>
            <a:r>
              <a:rPr lang="pt-BR" sz="1600" dirty="0"/>
              <a:t>Áreas amplas, limpas, de boa apresentação, claras e ventiladas.</a:t>
            </a:r>
            <a:endParaRPr lang="pt-BR" sz="1400" dirty="0"/>
          </a:p>
          <a:p>
            <a:pPr marL="285750" indent="-285750">
              <a:lnSpc>
                <a:spcPct val="150000"/>
              </a:lnSpc>
              <a:buFont typeface="Wingdings" panose="05000000000000000000" pitchFamily="2" charset="2"/>
              <a:buChar char="q"/>
            </a:pPr>
            <a:endParaRPr lang="pt-BR" sz="1400" dirty="0"/>
          </a:p>
        </p:txBody>
      </p:sp>
      <p:pic>
        <p:nvPicPr>
          <p:cNvPr id="1026" name="Picture 2" descr="C:\Users\Deusina.Cruz\Pictures\simbolo Pc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429000"/>
            <a:ext cx="1554881" cy="1944216"/>
          </a:xfrm>
          <a:prstGeom prst="rect">
            <a:avLst/>
          </a:prstGeom>
          <a:noFill/>
          <a:extLst>
            <a:ext uri="{909E8E84-426E-40DD-AFC4-6F175D3DCCD1}">
              <a14:hiddenFill xmlns:a14="http://schemas.microsoft.com/office/drawing/2010/main">
                <a:solidFill>
                  <a:srgbClr val="FFFFFF"/>
                </a:solidFill>
              </a14:hiddenFill>
            </a:ext>
          </a:extLst>
        </p:spPr>
      </p:pic>
      <p:sp>
        <p:nvSpPr>
          <p:cNvPr id="4" name="CaixaDeTexto 3"/>
          <p:cNvSpPr txBox="1"/>
          <p:nvPr/>
        </p:nvSpPr>
        <p:spPr>
          <a:xfrm>
            <a:off x="1" y="3429000"/>
            <a:ext cx="1428728"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pt-BR" dirty="0"/>
          </a:p>
        </p:txBody>
      </p:sp>
      <p:sp>
        <p:nvSpPr>
          <p:cNvPr id="5" name="CaixaDeTexto 4"/>
          <p:cNvSpPr txBox="1"/>
          <p:nvPr/>
        </p:nvSpPr>
        <p:spPr>
          <a:xfrm>
            <a:off x="1" y="5044534"/>
            <a:ext cx="1428728"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pt-BR" dirty="0"/>
          </a:p>
        </p:txBody>
      </p:sp>
      <p:sp>
        <p:nvSpPr>
          <p:cNvPr id="6" name="CaixaDeTexto 5"/>
          <p:cNvSpPr txBox="1"/>
          <p:nvPr/>
        </p:nvSpPr>
        <p:spPr>
          <a:xfrm>
            <a:off x="1619672" y="4541953"/>
            <a:ext cx="7200800" cy="2308324"/>
          </a:xfrm>
          <a:prstGeom prst="rect">
            <a:avLst/>
          </a:prstGeom>
          <a:solidFill>
            <a:schemeClr val="accent3">
              <a:lumMod val="20000"/>
              <a:lumOff val="80000"/>
            </a:schemeClr>
          </a:solidFill>
        </p:spPr>
        <p:txBody>
          <a:bodyPr wrap="square" rtlCol="0">
            <a:spAutoFit/>
          </a:bodyPr>
          <a:lstStyle/>
          <a:p>
            <a:pPr lvl="0" algn="ctr"/>
            <a:r>
              <a:rPr lang="pt-BR" b="1" dirty="0"/>
              <a:t>Se o espaço físico for compartilhado com outro serviço por exemplo: saúde e educação, o </a:t>
            </a:r>
            <a:r>
              <a:rPr lang="pt-BR" b="1" dirty="0" err="1"/>
              <a:t>Centro-dia</a:t>
            </a:r>
            <a:r>
              <a:rPr lang="pt-BR" b="1" dirty="0"/>
              <a:t> deve ser perfeitamente identificado, com placa visível à população.</a:t>
            </a:r>
          </a:p>
          <a:p>
            <a:pPr lvl="0" algn="ctr"/>
            <a:r>
              <a:rPr lang="pt-BR" b="1" dirty="0"/>
              <a:t> </a:t>
            </a:r>
          </a:p>
          <a:p>
            <a:pPr lvl="0" algn="ctr"/>
            <a:r>
              <a:rPr lang="pt-BR" b="1" dirty="0"/>
              <a:t>Os Serviços compartilhados não poderão se sobrepor, se contrapor, ou permitir vazios e omissão de ofertas e sim, integrar-se e articular-se na perspectiva da complementariedade e integralidade das ofertas públicas como direito de cidadania.</a:t>
            </a:r>
            <a:endParaRPr lang="pt-BR" dirty="0"/>
          </a:p>
        </p:txBody>
      </p:sp>
    </p:spTree>
    <p:extLst>
      <p:ext uri="{BB962C8B-B14F-4D97-AF65-F5344CB8AC3E}">
        <p14:creationId xmlns:p14="http://schemas.microsoft.com/office/powerpoint/2010/main" val="844316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ixaDeTexto 6"/>
          <p:cNvSpPr txBox="1"/>
          <p:nvPr/>
        </p:nvSpPr>
        <p:spPr>
          <a:xfrm>
            <a:off x="0" y="3481012"/>
            <a:ext cx="2413501" cy="203132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b="1" dirty="0"/>
              <a:t>A SITUAÇÃO DE DEPENDÊNCIA é considerada como um </a:t>
            </a:r>
            <a:r>
              <a:rPr lang="pt-BR" b="1" i="1" dirty="0"/>
              <a:t>RISCO SOCIAL </a:t>
            </a:r>
            <a:r>
              <a:rPr lang="pt-BR" b="1" dirty="0"/>
              <a:t>por violação de direitos considerando os agravos:</a:t>
            </a:r>
          </a:p>
        </p:txBody>
      </p:sp>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6" name="Seta para a direita 5"/>
          <p:cNvSpPr/>
          <p:nvPr/>
        </p:nvSpPr>
        <p:spPr>
          <a:xfrm flipV="1">
            <a:off x="2424619" y="4447522"/>
            <a:ext cx="304546" cy="407948"/>
          </a:xfrm>
          <a:prstGeom prst="rightArrow">
            <a:avLst>
              <a:gd name="adj1" fmla="val 50000"/>
              <a:gd name="adj2" fmla="val 367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9" name="CaixaDeTexto 8"/>
          <p:cNvSpPr txBox="1"/>
          <p:nvPr/>
        </p:nvSpPr>
        <p:spPr>
          <a:xfrm>
            <a:off x="3535924" y="92531"/>
            <a:ext cx="5428563" cy="1200329"/>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t-BR" b="1" i="1" dirty="0"/>
              <a:t>Aumento das situações de dependência  </a:t>
            </a:r>
            <a:r>
              <a:rPr lang="pt-BR" dirty="0"/>
              <a:t>nas famílias devido:  ao </a:t>
            </a:r>
            <a:r>
              <a:rPr lang="pt-BR" b="1" dirty="0"/>
              <a:t>envelhecimento</a:t>
            </a:r>
            <a:r>
              <a:rPr lang="pt-BR" dirty="0"/>
              <a:t> populacional; velhice do envelhecimento (+ de 80 anos), doenças crônicas controláveis, presença de pessoas com deficiência</a:t>
            </a:r>
          </a:p>
        </p:txBody>
      </p:sp>
      <p:sp>
        <p:nvSpPr>
          <p:cNvPr id="10" name="CaixaDeTexto 9"/>
          <p:cNvSpPr txBox="1"/>
          <p:nvPr/>
        </p:nvSpPr>
        <p:spPr>
          <a:xfrm>
            <a:off x="2771800" y="3165498"/>
            <a:ext cx="6192687" cy="230832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buFont typeface="Wingdings" panose="05000000000000000000" pitchFamily="2" charset="2"/>
              <a:buChar char="q"/>
            </a:pPr>
            <a:r>
              <a:rPr lang="pt-BR" dirty="0"/>
              <a:t>Convivência com a extrema pobreza; </a:t>
            </a:r>
          </a:p>
          <a:p>
            <a:pPr marL="285750" indent="-285750">
              <a:buFont typeface="Wingdings" panose="05000000000000000000" pitchFamily="2" charset="2"/>
              <a:buChar char="q"/>
            </a:pPr>
            <a:r>
              <a:rPr lang="pt-BR" dirty="0"/>
              <a:t>Desassistência de serviços essenciais no território; </a:t>
            </a:r>
          </a:p>
          <a:p>
            <a:pPr marL="285750" indent="-285750">
              <a:buFont typeface="Wingdings" panose="05000000000000000000" pitchFamily="2" charset="2"/>
              <a:buChar char="q"/>
            </a:pPr>
            <a:r>
              <a:rPr lang="pt-BR" dirty="0"/>
              <a:t>Impossibilidade de conciliar cuidados familiares e trabalho;</a:t>
            </a:r>
          </a:p>
          <a:p>
            <a:pPr marL="285750" indent="-285750">
              <a:buFont typeface="Wingdings" panose="05000000000000000000" pitchFamily="2" charset="2"/>
              <a:buChar char="q"/>
            </a:pPr>
            <a:r>
              <a:rPr lang="pt-BR" dirty="0"/>
              <a:t>Isolamento social de Cuidados e Cuidadores; </a:t>
            </a:r>
          </a:p>
          <a:p>
            <a:pPr marL="285750" indent="-285750">
              <a:buFont typeface="Wingdings" panose="05000000000000000000" pitchFamily="2" charset="2"/>
              <a:buChar char="q"/>
            </a:pPr>
            <a:r>
              <a:rPr lang="pt-BR" dirty="0"/>
              <a:t>Ausência ou precariedade de cuidados familiares;</a:t>
            </a:r>
          </a:p>
          <a:p>
            <a:pPr marL="285750" indent="-285750">
              <a:buFont typeface="Wingdings" panose="05000000000000000000" pitchFamily="2" charset="2"/>
              <a:buChar char="q"/>
            </a:pPr>
            <a:r>
              <a:rPr lang="pt-BR" dirty="0"/>
              <a:t>Negligência; maus tratos; abandono; violência física e psicológica;</a:t>
            </a:r>
          </a:p>
          <a:p>
            <a:pPr marL="285750" indent="-285750">
              <a:buFont typeface="Wingdings" panose="05000000000000000000" pitchFamily="2" charset="2"/>
              <a:buChar char="q"/>
            </a:pPr>
            <a:r>
              <a:rPr lang="pt-BR" dirty="0"/>
              <a:t> Vivendo em instituições de longa permanência, etc.</a:t>
            </a:r>
          </a:p>
        </p:txBody>
      </p:sp>
      <p:sp>
        <p:nvSpPr>
          <p:cNvPr id="13" name="CaixaDeTexto 12"/>
          <p:cNvSpPr txBox="1"/>
          <p:nvPr/>
        </p:nvSpPr>
        <p:spPr>
          <a:xfrm>
            <a:off x="93450" y="5589240"/>
            <a:ext cx="8860693"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u="sng" dirty="0"/>
              <a:t>O </a:t>
            </a:r>
            <a:r>
              <a:rPr lang="pt-BR" b="1" u="sng" dirty="0"/>
              <a:t>RISCO</a:t>
            </a:r>
            <a:r>
              <a:rPr lang="pt-BR" u="sng" dirty="0"/>
              <a:t> PELO AUMENTO NA SITUAÇÃO DE DEPENDÊNCIA  E A REDUÇÃO DA OFERTA DE CUIDADOS FAMILIARES </a:t>
            </a:r>
            <a:r>
              <a:rPr lang="pt-BR" dirty="0"/>
              <a:t>- </a:t>
            </a:r>
            <a:r>
              <a:rPr lang="pt-BR" b="1" dirty="0"/>
              <a:t>DEMANDA AMPLIAÇÃO DA PROTEÇÃO  SOCIAL DO ESTADO </a:t>
            </a:r>
            <a:r>
              <a:rPr lang="pt-BR" dirty="0"/>
              <a:t>E IMPÕE NOVOS DESAFIOS PARA A OFERTA DE SERVIÇOS DAS DISTINTAS POLÍTICAS E BENEFÍCIOS.</a:t>
            </a:r>
            <a:endParaRPr lang="pt-BR" b="1" dirty="0"/>
          </a:p>
        </p:txBody>
      </p:sp>
      <p:sp>
        <p:nvSpPr>
          <p:cNvPr id="14" name="Retângulo 13"/>
          <p:cNvSpPr/>
          <p:nvPr/>
        </p:nvSpPr>
        <p:spPr>
          <a:xfrm>
            <a:off x="227107" y="1420715"/>
            <a:ext cx="8737380" cy="1692771"/>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a:spAutoFit/>
          </a:bodyPr>
          <a:lstStyle/>
          <a:p>
            <a:r>
              <a:rPr lang="pt-BR" sz="1600" b="1" i="1" dirty="0"/>
              <a:t>O AUMENTO DAS SITUAÇÕES DE DEPENDÊNCIA E A REDUÇÃO DA OFERTA DE CUIDADOS NA FAMÍLIA </a:t>
            </a:r>
            <a:r>
              <a:rPr lang="pt-BR" sz="1600" dirty="0"/>
              <a:t>devido: </a:t>
            </a:r>
          </a:p>
          <a:p>
            <a:pPr marL="285750" indent="-285750">
              <a:buFont typeface="Wingdings" pitchFamily="2" charset="2"/>
              <a:buChar char="§"/>
            </a:pPr>
            <a:r>
              <a:rPr lang="pt-BR" dirty="0"/>
              <a:t>envelhecimento populacional; </a:t>
            </a:r>
          </a:p>
          <a:p>
            <a:pPr marL="285750" indent="-285750">
              <a:buFont typeface="Wingdings" pitchFamily="2" charset="2"/>
              <a:buChar char="§"/>
            </a:pPr>
            <a:r>
              <a:rPr lang="pt-BR" dirty="0"/>
              <a:t>reduzido número de filhos nas famílias; </a:t>
            </a:r>
          </a:p>
          <a:p>
            <a:pPr marL="285750" indent="-285750">
              <a:buFont typeface="Wingdings" pitchFamily="2" charset="2"/>
              <a:buChar char="§"/>
            </a:pPr>
            <a:r>
              <a:rPr lang="pt-BR" dirty="0"/>
              <a:t>novas dinâmicas e arranjos familiares; </a:t>
            </a:r>
          </a:p>
          <a:p>
            <a:pPr marL="285750" indent="-285750">
              <a:buFont typeface="Wingdings" pitchFamily="2" charset="2"/>
              <a:buChar char="§"/>
            </a:pPr>
            <a:r>
              <a:rPr lang="pt-BR" dirty="0"/>
              <a:t>mulheres inseridas no mercado de trabalho, etc.</a:t>
            </a:r>
          </a:p>
        </p:txBody>
      </p:sp>
      <p:sp>
        <p:nvSpPr>
          <p:cNvPr id="11" name="Espaço Reservado para Número de Slide 10"/>
          <p:cNvSpPr>
            <a:spLocks noGrp="1"/>
          </p:cNvSpPr>
          <p:nvPr>
            <p:ph type="sldNum" sz="quarter" idx="12"/>
          </p:nvPr>
        </p:nvSpPr>
        <p:spPr/>
        <p:txBody>
          <a:bodyPr/>
          <a:lstStyle/>
          <a:p>
            <a:r>
              <a:rPr lang="pt-BR" dirty="0"/>
              <a:t>.</a:t>
            </a:r>
            <a:fld id="{79E32BAE-FBF3-4D44-B3B6-0E42FD17B86D}" type="slidenum">
              <a:rPr lang="pt-BR" smtClean="0"/>
              <a:pPr/>
              <a:t>2</a:t>
            </a:fld>
            <a:endParaRPr lang="pt-BR" dirty="0"/>
          </a:p>
        </p:txBody>
      </p:sp>
      <p:sp>
        <p:nvSpPr>
          <p:cNvPr id="2" name="Retângulo 1"/>
          <p:cNvSpPr/>
          <p:nvPr/>
        </p:nvSpPr>
        <p:spPr>
          <a:xfrm>
            <a:off x="103794" y="105526"/>
            <a:ext cx="3244070" cy="101566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pt-BR" sz="2000" b="1" dirty="0"/>
              <a:t>CONCEITOS E CONCEPÇÕES SOBRE SITUAÇÃO DE DEPENDENCIA</a:t>
            </a:r>
          </a:p>
        </p:txBody>
      </p:sp>
    </p:spTree>
    <p:extLst>
      <p:ext uri="{BB962C8B-B14F-4D97-AF65-F5344CB8AC3E}">
        <p14:creationId xmlns:p14="http://schemas.microsoft.com/office/powerpoint/2010/main" val="3246370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2" name="CaixaDeTexto 1"/>
          <p:cNvSpPr txBox="1"/>
          <p:nvPr/>
        </p:nvSpPr>
        <p:spPr>
          <a:xfrm>
            <a:off x="-29120" y="260648"/>
            <a:ext cx="1428728" cy="190821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SOBRE OS ESPAÇOS FÍSICO DO CENTRO-DIA </a:t>
            </a:r>
            <a:r>
              <a:rPr lang="pt-BR" sz="2000" dirty="0"/>
              <a:t> </a:t>
            </a:r>
          </a:p>
          <a:p>
            <a:pPr algn="ctr"/>
            <a:endParaRPr lang="pt-BR" dirty="0"/>
          </a:p>
        </p:txBody>
      </p:sp>
      <p:sp>
        <p:nvSpPr>
          <p:cNvPr id="3" name="CaixaDeTexto 2"/>
          <p:cNvSpPr txBox="1"/>
          <p:nvPr/>
        </p:nvSpPr>
        <p:spPr>
          <a:xfrm>
            <a:off x="1619672" y="260648"/>
            <a:ext cx="7272808" cy="5586145"/>
          </a:xfrm>
          <a:prstGeom prst="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t-BR" b="1" dirty="0"/>
              <a:t>Uma construção acessível e  adequada para dar vida às Orientações Técnicas sobre o Serviço, considera: </a:t>
            </a:r>
            <a:endParaRPr lang="pt-BR" dirty="0"/>
          </a:p>
          <a:p>
            <a:pPr marL="285750" indent="-285750">
              <a:buFont typeface="Wingdings" panose="05000000000000000000" pitchFamily="2" charset="2"/>
              <a:buChar char="q"/>
            </a:pPr>
            <a:r>
              <a:rPr lang="pt-BR" dirty="0"/>
              <a:t>As Normas Técnicas de Acessibilidade da ABNT - </a:t>
            </a:r>
            <a:r>
              <a:rPr lang="pt-BR" b="1" dirty="0"/>
              <a:t>NBR 9050;</a:t>
            </a:r>
          </a:p>
          <a:p>
            <a:pPr>
              <a:lnSpc>
                <a:spcPct val="150000"/>
              </a:lnSpc>
            </a:pPr>
            <a:r>
              <a:rPr lang="pt-BR" sz="1600" u="sng" dirty="0">
                <a:hlinkClick r:id="rId2"/>
              </a:rPr>
              <a:t>http://www.pessoacomdeficiencia.gov.br/app/sites/default/files/arquivos/%5Bfield_generico_imagens-filefield-description%5D_24.pdf</a:t>
            </a:r>
            <a:r>
              <a:rPr lang="pt-BR" sz="1600" u="sng" dirty="0"/>
              <a:t>;</a:t>
            </a:r>
            <a:endParaRPr lang="pt-BR" sz="1600" dirty="0"/>
          </a:p>
          <a:p>
            <a:pPr marL="285750" indent="-285750">
              <a:lnSpc>
                <a:spcPct val="150000"/>
              </a:lnSpc>
              <a:buFont typeface="Wingdings" panose="05000000000000000000" pitchFamily="2" charset="2"/>
              <a:buChar char="q"/>
            </a:pPr>
            <a:r>
              <a:rPr lang="pt-BR" sz="1700" dirty="0"/>
              <a:t>Rampas de acesso com proteção e se tiver curva, que permita o giro de cadeiras de rodas;</a:t>
            </a:r>
          </a:p>
          <a:p>
            <a:pPr marL="285750" indent="-285750">
              <a:lnSpc>
                <a:spcPct val="150000"/>
              </a:lnSpc>
              <a:buFont typeface="Wingdings" panose="05000000000000000000" pitchFamily="2" charset="2"/>
              <a:buChar char="q"/>
            </a:pPr>
            <a:r>
              <a:rPr lang="pt-BR" sz="1700" dirty="0"/>
              <a:t>Portas largas ( 80 cm) para cadeiras de roda;</a:t>
            </a:r>
          </a:p>
          <a:p>
            <a:pPr marL="285750" indent="-285750">
              <a:lnSpc>
                <a:spcPct val="150000"/>
              </a:lnSpc>
              <a:buFont typeface="Wingdings" panose="05000000000000000000" pitchFamily="2" charset="2"/>
              <a:buChar char="q"/>
            </a:pPr>
            <a:r>
              <a:rPr lang="pt-BR" sz="1700" dirty="0"/>
              <a:t>Corredores largos e pisos sem desníveis para cadeiras de rodas e não escorregadios;</a:t>
            </a:r>
          </a:p>
          <a:p>
            <a:pPr marL="285750" indent="-285750">
              <a:lnSpc>
                <a:spcPct val="150000"/>
              </a:lnSpc>
              <a:buFont typeface="Wingdings" panose="05000000000000000000" pitchFamily="2" charset="2"/>
              <a:buChar char="q"/>
            </a:pPr>
            <a:r>
              <a:rPr lang="pt-BR" sz="1700" dirty="0"/>
              <a:t>Se tiver piscina, que seja de profundidade média e que tenha rampa de acesso com proteção;</a:t>
            </a:r>
          </a:p>
          <a:p>
            <a:pPr marL="285750" indent="-285750">
              <a:lnSpc>
                <a:spcPct val="150000"/>
              </a:lnSpc>
              <a:buFont typeface="Wingdings" panose="05000000000000000000" pitchFamily="2" charset="2"/>
              <a:buChar char="q"/>
            </a:pPr>
            <a:r>
              <a:rPr lang="pt-BR" sz="1700" dirty="0"/>
              <a:t>Banheiros, masculinos e femininos  acessíveis e com sinalização;</a:t>
            </a:r>
          </a:p>
          <a:p>
            <a:pPr marL="285750" indent="-285750">
              <a:lnSpc>
                <a:spcPct val="150000"/>
              </a:lnSpc>
              <a:buFont typeface="Wingdings" panose="05000000000000000000" pitchFamily="2" charset="2"/>
              <a:buChar char="q"/>
            </a:pPr>
            <a:r>
              <a:rPr lang="pt-BR" sz="1700" dirty="0"/>
              <a:t>Mobiliário acessível como mesas individuais modelo estação de trabalho; </a:t>
            </a:r>
          </a:p>
          <a:p>
            <a:pPr marL="285750" indent="-285750">
              <a:lnSpc>
                <a:spcPct val="150000"/>
              </a:lnSpc>
              <a:buFont typeface="Wingdings" panose="05000000000000000000" pitchFamily="2" charset="2"/>
              <a:buChar char="q"/>
            </a:pPr>
            <a:r>
              <a:rPr lang="pt-BR" sz="1700" dirty="0"/>
              <a:t>Poucos armários de pé (preferir armários suspensos, escaninhos </a:t>
            </a:r>
            <a:r>
              <a:rPr lang="pt-BR" sz="1700" dirty="0" err="1"/>
              <a:t>etc</a:t>
            </a:r>
            <a:r>
              <a:rPr lang="pt-BR" sz="1700" dirty="0"/>
              <a:t>).</a:t>
            </a:r>
          </a:p>
        </p:txBody>
      </p:sp>
      <p:pic>
        <p:nvPicPr>
          <p:cNvPr id="1026" name="Picture 2" descr="C:\Users\Deusina.Cruz\Pictures\simbolo Pc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429000"/>
            <a:ext cx="1428728" cy="1944216"/>
          </a:xfrm>
          <a:prstGeom prst="rect">
            <a:avLst/>
          </a:prstGeom>
          <a:noFill/>
          <a:extLst>
            <a:ext uri="{909E8E84-426E-40DD-AFC4-6F175D3DCCD1}">
              <a14:hiddenFill xmlns:a14="http://schemas.microsoft.com/office/drawing/2010/main">
                <a:solidFill>
                  <a:srgbClr val="FFFFFF"/>
                </a:solidFill>
              </a14:hiddenFill>
            </a:ext>
          </a:extLst>
        </p:spPr>
      </p:pic>
      <p:sp>
        <p:nvSpPr>
          <p:cNvPr id="4" name="CaixaDeTexto 3"/>
          <p:cNvSpPr txBox="1"/>
          <p:nvPr/>
        </p:nvSpPr>
        <p:spPr>
          <a:xfrm>
            <a:off x="1" y="3429000"/>
            <a:ext cx="1428728"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pt-BR" dirty="0"/>
          </a:p>
        </p:txBody>
      </p:sp>
      <p:sp>
        <p:nvSpPr>
          <p:cNvPr id="5" name="CaixaDeTexto 4"/>
          <p:cNvSpPr txBox="1"/>
          <p:nvPr/>
        </p:nvSpPr>
        <p:spPr>
          <a:xfrm>
            <a:off x="1" y="5044534"/>
            <a:ext cx="1428728"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pt-BR" dirty="0"/>
          </a:p>
        </p:txBody>
      </p:sp>
    </p:spTree>
    <p:extLst>
      <p:ext uri="{BB962C8B-B14F-4D97-AF65-F5344CB8AC3E}">
        <p14:creationId xmlns:p14="http://schemas.microsoft.com/office/powerpoint/2010/main" val="2477633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2" name="CaixaDeTexto 1"/>
          <p:cNvSpPr txBox="1"/>
          <p:nvPr/>
        </p:nvSpPr>
        <p:spPr>
          <a:xfrm>
            <a:off x="-14559" y="149995"/>
            <a:ext cx="1428728"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SOBRE OS ESPAÇOS FÍSICO DO CENTRO-DIA</a:t>
            </a:r>
            <a:endParaRPr lang="pt-BR" sz="2000" dirty="0"/>
          </a:p>
        </p:txBody>
      </p:sp>
      <p:sp>
        <p:nvSpPr>
          <p:cNvPr id="3" name="CaixaDeTexto 2"/>
          <p:cNvSpPr txBox="1"/>
          <p:nvPr/>
        </p:nvSpPr>
        <p:spPr>
          <a:xfrm>
            <a:off x="1486685" y="188640"/>
            <a:ext cx="7607768" cy="6601807"/>
          </a:xfrm>
          <a:prstGeom prst="rect">
            <a:avLst/>
          </a:prstGeom>
          <a:solidFill>
            <a:schemeClr val="accent3">
              <a:lumMod val="20000"/>
              <a:lumOff val="80000"/>
            </a:schemeClr>
          </a:solidFill>
          <a:ln>
            <a:solidFill>
              <a:schemeClr val="accent1"/>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nSpc>
                <a:spcPct val="150000"/>
              </a:lnSpc>
            </a:pPr>
            <a:r>
              <a:rPr lang="pt-BR" b="1" dirty="0"/>
              <a:t>Adota o conceito de “ambientes” incluindo: </a:t>
            </a:r>
          </a:p>
          <a:p>
            <a:pPr marL="342900" indent="-342900">
              <a:lnSpc>
                <a:spcPct val="150000"/>
              </a:lnSpc>
              <a:buAutoNum type="alphaLcParenR"/>
            </a:pPr>
            <a:r>
              <a:rPr lang="pt-BR" sz="1600" b="1" dirty="0"/>
              <a:t>Recepção - </a:t>
            </a:r>
            <a:r>
              <a:rPr lang="pt-BR" sz="1600" dirty="0"/>
              <a:t>com mesa e algumas cadeiras não fixadas ao chão;</a:t>
            </a:r>
          </a:p>
          <a:p>
            <a:pPr marL="342900" indent="-342900">
              <a:lnSpc>
                <a:spcPct val="150000"/>
              </a:lnSpc>
              <a:buAutoNum type="alphaLcParenR"/>
            </a:pPr>
            <a:r>
              <a:rPr lang="pt-BR" sz="1600" dirty="0"/>
              <a:t>Uma sala da </a:t>
            </a:r>
            <a:r>
              <a:rPr lang="pt-BR" sz="1600" b="1" dirty="0"/>
              <a:t>Coordenação</a:t>
            </a:r>
            <a:r>
              <a:rPr lang="pt-BR" sz="1600" dirty="0"/>
              <a:t> – com mesa, modelo “estação”; armários; uma mesa redonda pequena para reunião;</a:t>
            </a:r>
            <a:r>
              <a:rPr lang="pt-BR" sz="1600" b="1" dirty="0"/>
              <a:t> </a:t>
            </a:r>
          </a:p>
          <a:p>
            <a:pPr marL="342900" indent="-342900">
              <a:lnSpc>
                <a:spcPct val="150000"/>
              </a:lnSpc>
              <a:buFontTx/>
              <a:buAutoNum type="alphaLcParenR"/>
            </a:pPr>
            <a:r>
              <a:rPr lang="pt-BR" sz="1600" dirty="0"/>
              <a:t>Uma sala para o </a:t>
            </a:r>
            <a:r>
              <a:rPr lang="pt-BR" sz="1600" b="1" dirty="0"/>
              <a:t>Apoio Administrativo</a:t>
            </a:r>
            <a:r>
              <a:rPr lang="pt-BR" sz="1600" dirty="0"/>
              <a:t> do Centro-dia, Coordenação e demais funcionários - com mesa (considerar  o uso de computador, telefone, xerox, etc.);</a:t>
            </a:r>
          </a:p>
          <a:p>
            <a:pPr marL="342900" indent="-342900">
              <a:lnSpc>
                <a:spcPct val="150000"/>
              </a:lnSpc>
              <a:buFontTx/>
              <a:buAutoNum type="alphaLcParenR"/>
            </a:pPr>
            <a:r>
              <a:rPr lang="pt-BR" sz="1600" dirty="0"/>
              <a:t>Uma sala para a </a:t>
            </a:r>
            <a:r>
              <a:rPr lang="pt-BR" sz="1600" b="1" dirty="0"/>
              <a:t>Equipe Técnica – </a:t>
            </a:r>
            <a:r>
              <a:rPr lang="pt-BR" sz="1600" dirty="0"/>
              <a:t>4 pessoas, com mesas  individuais modelo “estação”, uma mesa redonda pequena para a reunião da equipe, alguns armários para guarda de pertences dos profissionais (não orientamos uma sala para cada profissional de nível superior porque eles  atuarão como equipe multiprofissional e novos profissionais poderão ser agregados à equipe);</a:t>
            </a:r>
          </a:p>
          <a:p>
            <a:pPr marL="342900" indent="-342900">
              <a:lnSpc>
                <a:spcPct val="150000"/>
              </a:lnSpc>
              <a:buFontTx/>
              <a:buAutoNum type="alphaLcParenR"/>
            </a:pPr>
            <a:r>
              <a:rPr lang="pt-BR" sz="1600" dirty="0"/>
              <a:t>Uma sala para </a:t>
            </a:r>
            <a:r>
              <a:rPr lang="pt-BR" sz="1600" b="1" dirty="0"/>
              <a:t>Acolhida e Escuta Individualizada</a:t>
            </a:r>
            <a:r>
              <a:rPr lang="pt-BR" sz="1600" dirty="0"/>
              <a:t>  - com uma mesa redonda pequena e cadeiras (alguns usuários poderão necessitar de uma escuta mais individualizada que poderá ser agendada);</a:t>
            </a:r>
          </a:p>
          <a:p>
            <a:pPr marL="342900" indent="-342900">
              <a:lnSpc>
                <a:spcPct val="150000"/>
              </a:lnSpc>
              <a:buFontTx/>
              <a:buAutoNum type="alphaLcParenR"/>
            </a:pPr>
            <a:r>
              <a:rPr lang="pt-BR" sz="1400" dirty="0"/>
              <a:t>Uma sala para </a:t>
            </a:r>
            <a:r>
              <a:rPr lang="pt-BR" sz="1400" b="1" dirty="0"/>
              <a:t>Suporte e Apoio dos Profissionais </a:t>
            </a:r>
            <a:r>
              <a:rPr lang="pt-BR" sz="1400" b="1" dirty="0" err="1"/>
              <a:t>Cuidadores</a:t>
            </a:r>
            <a:r>
              <a:rPr lang="pt-BR" sz="1400" b="1" dirty="0"/>
              <a:t> - </a:t>
            </a:r>
            <a:r>
              <a:rPr lang="pt-BR" sz="1400" dirty="0"/>
              <a:t>com  uma mesa redonda, algumas cadeiras e escaninhos para guarda de pertences (não orientamos mesas e cadeiras individuais);</a:t>
            </a:r>
          </a:p>
          <a:p>
            <a:pPr marL="342900" indent="-342900">
              <a:lnSpc>
                <a:spcPct val="150000"/>
              </a:lnSpc>
              <a:buFontTx/>
              <a:buAutoNum type="alphaLcParenR"/>
            </a:pPr>
            <a:r>
              <a:rPr lang="pt-BR" sz="1400" dirty="0"/>
              <a:t>Salas amplas - </a:t>
            </a:r>
            <a:r>
              <a:rPr lang="pt-BR" sz="1400" b="1" dirty="0"/>
              <a:t>Ambientes para Múltiplas Atividades,</a:t>
            </a:r>
            <a:r>
              <a:rPr lang="pt-BR" sz="1400" dirty="0"/>
              <a:t>  sem especificar quais porque que poderão ser de leitura, atividades com computadores, oficinas temáticas, etc. </a:t>
            </a:r>
            <a:r>
              <a:rPr lang="pt-BR" sz="1400" b="1" dirty="0"/>
              <a:t>Sugere-se duas</a:t>
            </a:r>
            <a:r>
              <a:rPr lang="pt-BR" sz="1400" dirty="0"/>
              <a:t>;</a:t>
            </a:r>
          </a:p>
        </p:txBody>
      </p:sp>
      <p:pic>
        <p:nvPicPr>
          <p:cNvPr id="1026" name="Picture 2" descr="C:\Users\Deusina.Cruz\Pictures\simbolo Pc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429000"/>
            <a:ext cx="1428728" cy="1944216"/>
          </a:xfrm>
          <a:prstGeom prst="rect">
            <a:avLst/>
          </a:prstGeom>
          <a:noFill/>
          <a:extLst>
            <a:ext uri="{909E8E84-426E-40DD-AFC4-6F175D3DCCD1}">
              <a14:hiddenFill xmlns:a14="http://schemas.microsoft.com/office/drawing/2010/main">
                <a:solidFill>
                  <a:srgbClr val="FFFFFF"/>
                </a:solidFill>
              </a14:hiddenFill>
            </a:ext>
          </a:extLst>
        </p:spPr>
      </p:pic>
      <p:sp>
        <p:nvSpPr>
          <p:cNvPr id="4" name="CaixaDeTexto 3"/>
          <p:cNvSpPr txBox="1"/>
          <p:nvPr/>
        </p:nvSpPr>
        <p:spPr>
          <a:xfrm>
            <a:off x="1" y="3429000"/>
            <a:ext cx="1428728"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pt-BR" dirty="0"/>
          </a:p>
        </p:txBody>
      </p:sp>
      <p:sp>
        <p:nvSpPr>
          <p:cNvPr id="5" name="CaixaDeTexto 4"/>
          <p:cNvSpPr txBox="1"/>
          <p:nvPr/>
        </p:nvSpPr>
        <p:spPr>
          <a:xfrm>
            <a:off x="1" y="5044534"/>
            <a:ext cx="1428728"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pt-BR" dirty="0"/>
          </a:p>
        </p:txBody>
      </p:sp>
    </p:spTree>
    <p:extLst>
      <p:ext uri="{BB962C8B-B14F-4D97-AF65-F5344CB8AC3E}">
        <p14:creationId xmlns:p14="http://schemas.microsoft.com/office/powerpoint/2010/main" val="1133559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2" name="CaixaDeTexto 1"/>
          <p:cNvSpPr txBox="1"/>
          <p:nvPr/>
        </p:nvSpPr>
        <p:spPr>
          <a:xfrm>
            <a:off x="26220" y="184865"/>
            <a:ext cx="1259632"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SOBRE OS ESPAÇOS FÍSICO DO CENTRO-DIA</a:t>
            </a:r>
            <a:endParaRPr lang="pt-BR" dirty="0"/>
          </a:p>
        </p:txBody>
      </p:sp>
      <p:sp>
        <p:nvSpPr>
          <p:cNvPr id="3" name="CaixaDeTexto 2"/>
          <p:cNvSpPr txBox="1"/>
          <p:nvPr/>
        </p:nvSpPr>
        <p:spPr>
          <a:xfrm>
            <a:off x="1443198" y="184865"/>
            <a:ext cx="7625753" cy="5963427"/>
          </a:xfrm>
          <a:prstGeom prst="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nSpc>
                <a:spcPct val="150000"/>
              </a:lnSpc>
            </a:pPr>
            <a:r>
              <a:rPr lang="pt-BR" sz="1400" dirty="0"/>
              <a:t>h) </a:t>
            </a:r>
            <a:r>
              <a:rPr lang="pt-BR" sz="1600" dirty="0"/>
              <a:t>Sala maior para </a:t>
            </a:r>
            <a:r>
              <a:rPr lang="pt-BR" sz="1600" b="1" dirty="0"/>
              <a:t>Atividades Comunitárias</a:t>
            </a:r>
            <a:r>
              <a:rPr lang="pt-BR" sz="1600" dirty="0"/>
              <a:t> (30 lugares) com cadeiras não fixadas ao chão, que permita a montagem de ambientes de acordo com as atividades: comunitárias, em grupos, mesa grande com cadeiras em volta, </a:t>
            </a:r>
            <a:r>
              <a:rPr lang="pt-BR" sz="1600" dirty="0" err="1"/>
              <a:t>etc</a:t>
            </a:r>
            <a:r>
              <a:rPr lang="pt-BR" sz="1600" dirty="0"/>
              <a:t>;</a:t>
            </a:r>
          </a:p>
          <a:p>
            <a:pPr>
              <a:lnSpc>
                <a:spcPct val="150000"/>
              </a:lnSpc>
            </a:pPr>
            <a:r>
              <a:rPr lang="pt-BR" sz="1600" dirty="0"/>
              <a:t>i) Ambientes para</a:t>
            </a:r>
            <a:r>
              <a:rPr lang="pt-BR" sz="1600" b="1" dirty="0"/>
              <a:t> </a:t>
            </a:r>
            <a:r>
              <a:rPr lang="pt-BR" sz="1600" dirty="0"/>
              <a:t>períodos de </a:t>
            </a:r>
            <a:r>
              <a:rPr lang="pt-BR" sz="1600" b="1" dirty="0"/>
              <a:t>Descanso </a:t>
            </a:r>
            <a:r>
              <a:rPr lang="pt-BR" sz="1600" dirty="0"/>
              <a:t>e orientações como: acostar-se, levantar-se, cobrir-se, etc. Se possível,  três espaços: dois, mais reservados (masculino e feminino), com algumas camas (6) e outro,  de uso misto, com poltronas reclináveis, cadeiras de fio,  poltronas individuais, etc. Desta forma, este último, se não estiver sendo usado, poderá ser redecorado para outras  atividades. Nas áreas de descanso devem ter </a:t>
            </a:r>
            <a:r>
              <a:rPr lang="pt-BR" sz="1600" b="1" dirty="0"/>
              <a:t>escaninhos para guarda dos pertences dos usuários </a:t>
            </a:r>
            <a:r>
              <a:rPr lang="pt-BR" sz="1600" dirty="0"/>
              <a:t>considerando que alguns vão  passar o dia todo;  </a:t>
            </a:r>
          </a:p>
          <a:p>
            <a:pPr>
              <a:lnSpc>
                <a:spcPct val="150000"/>
              </a:lnSpc>
            </a:pPr>
            <a:r>
              <a:rPr lang="pt-BR" sz="1600" dirty="0"/>
              <a:t>j) </a:t>
            </a:r>
            <a:r>
              <a:rPr lang="pt-BR" sz="1600" b="1" dirty="0"/>
              <a:t>Área do refeitório </a:t>
            </a:r>
            <a:r>
              <a:rPr lang="pt-BR" sz="1600" dirty="0"/>
              <a:t>com geladeira, fogão, dispensa e armários para guarda de alimentos; mesas e cadeiras não fixadas no chão. Área para acondicionamento de material de limpeza e higiene em separado; </a:t>
            </a:r>
          </a:p>
          <a:p>
            <a:pPr>
              <a:lnSpc>
                <a:spcPct val="150000"/>
              </a:lnSpc>
            </a:pPr>
            <a:r>
              <a:rPr lang="pt-BR" sz="1600" dirty="0"/>
              <a:t>k) Evitar armários de pé, mesas grandes ou outros móveis grandes e fixos, porque eles diminuem os espaços e dificultam o deslocamento das pessoas.</a:t>
            </a:r>
          </a:p>
          <a:p>
            <a:pPr>
              <a:lnSpc>
                <a:spcPct val="150000"/>
              </a:lnSpc>
            </a:pPr>
            <a:r>
              <a:rPr lang="pt-BR" sz="1600" dirty="0"/>
              <a:t>l) Áreas externas.</a:t>
            </a:r>
          </a:p>
        </p:txBody>
      </p:sp>
      <p:pic>
        <p:nvPicPr>
          <p:cNvPr id="9" name="Picture 2" descr="C:\Users\Deusina.Cruz\Pictures\simbolo Pc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429000"/>
            <a:ext cx="1428728" cy="1944216"/>
          </a:xfrm>
          <a:prstGeom prst="rect">
            <a:avLst/>
          </a:prstGeom>
          <a:noFill/>
          <a:extLst>
            <a:ext uri="{909E8E84-426E-40DD-AFC4-6F175D3DCCD1}">
              <a14:hiddenFill xmlns:a14="http://schemas.microsoft.com/office/drawing/2010/main">
                <a:solidFill>
                  <a:srgbClr val="FFFFFF"/>
                </a:solidFill>
              </a14:hiddenFill>
            </a:ext>
          </a:extLst>
        </p:spPr>
      </p:pic>
      <p:sp>
        <p:nvSpPr>
          <p:cNvPr id="10" name="CaixaDeTexto 9"/>
          <p:cNvSpPr txBox="1"/>
          <p:nvPr/>
        </p:nvSpPr>
        <p:spPr>
          <a:xfrm>
            <a:off x="1" y="3429000"/>
            <a:ext cx="1428728"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pt-BR" dirty="0"/>
          </a:p>
        </p:txBody>
      </p:sp>
      <p:sp>
        <p:nvSpPr>
          <p:cNvPr id="11" name="CaixaDeTexto 10"/>
          <p:cNvSpPr txBox="1"/>
          <p:nvPr/>
        </p:nvSpPr>
        <p:spPr>
          <a:xfrm>
            <a:off x="-18016" y="5002283"/>
            <a:ext cx="1461213"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pt-BR" dirty="0"/>
          </a:p>
        </p:txBody>
      </p:sp>
    </p:spTree>
    <p:extLst>
      <p:ext uri="{BB962C8B-B14F-4D97-AF65-F5344CB8AC3E}">
        <p14:creationId xmlns:p14="http://schemas.microsoft.com/office/powerpoint/2010/main" val="40912872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9" name="CaixaDeTexto 8"/>
          <p:cNvSpPr txBox="1"/>
          <p:nvPr/>
        </p:nvSpPr>
        <p:spPr>
          <a:xfrm>
            <a:off x="1763688" y="116632"/>
            <a:ext cx="7200800" cy="6370975"/>
          </a:xfrm>
          <a:prstGeom prst="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fontAlgn="b"/>
            <a:r>
              <a:rPr lang="pt-BR" sz="1400" b="1" dirty="0"/>
              <a:t>ACOMPANHAMENTO E MONITORAMENTO</a:t>
            </a:r>
          </a:p>
          <a:p>
            <a:pPr fontAlgn="b"/>
            <a:r>
              <a:rPr lang="pt-BR" sz="1400" b="1" dirty="0"/>
              <a:t> </a:t>
            </a:r>
          </a:p>
          <a:p>
            <a:pPr fontAlgn="b"/>
            <a:r>
              <a:rPr lang="pt-BR" sz="1400" b="1" dirty="0"/>
              <a:t>O ESTADO PRESTA APOIO TÉCNICO AO MUNICÍPIO, COFINANCIA O SERVIÇO E ACOMPANHA O REGULAR FUNCIONAMENTO, PRESTANDO INFORMAÇÕES AO MDS.</a:t>
            </a:r>
          </a:p>
          <a:p>
            <a:pPr fontAlgn="b"/>
            <a:endParaRPr lang="pt-BR" sz="1400" b="1" dirty="0"/>
          </a:p>
          <a:p>
            <a:pPr fontAlgn="b"/>
            <a:r>
              <a:rPr lang="pt-BR" sz="1400" b="1" dirty="0"/>
              <a:t>O MONITORAMENTO INCLUI O PLANEJAMENTO DE ETAPAS:</a:t>
            </a:r>
          </a:p>
          <a:p>
            <a:pPr fontAlgn="b">
              <a:lnSpc>
                <a:spcPct val="150000"/>
              </a:lnSpc>
            </a:pPr>
            <a:r>
              <a:rPr lang="pt-BR" sz="1200" dirty="0"/>
              <a:t>Definição do CREAS que vai referenciar o Centro- dia</a:t>
            </a:r>
          </a:p>
          <a:p>
            <a:pPr fontAlgn="b">
              <a:lnSpc>
                <a:spcPct val="150000"/>
              </a:lnSpc>
            </a:pPr>
            <a:r>
              <a:rPr lang="pt-BR" sz="1200" b="1" dirty="0"/>
              <a:t>Definição do Coordenador do serviço</a:t>
            </a:r>
          </a:p>
          <a:p>
            <a:pPr fontAlgn="b">
              <a:lnSpc>
                <a:spcPct val="150000"/>
              </a:lnSpc>
            </a:pPr>
            <a:r>
              <a:rPr lang="pt-BR" sz="1200" dirty="0"/>
              <a:t>Recebimento de apoio técnico do MDS e do Estado</a:t>
            </a:r>
          </a:p>
          <a:p>
            <a:pPr fontAlgn="b">
              <a:lnSpc>
                <a:spcPct val="150000"/>
              </a:lnSpc>
            </a:pPr>
            <a:r>
              <a:rPr lang="pt-BR" sz="1200" dirty="0"/>
              <a:t>Articulação com o SUS e Educação</a:t>
            </a:r>
          </a:p>
          <a:p>
            <a:pPr fontAlgn="b">
              <a:lnSpc>
                <a:spcPct val="150000"/>
              </a:lnSpc>
            </a:pPr>
            <a:r>
              <a:rPr lang="pt-BR" sz="1200" dirty="0"/>
              <a:t>Definição do Município ou DF pela execução direta  ou indireta em parceria com Entidades Sociais, conforme previsto na LOAS</a:t>
            </a:r>
          </a:p>
          <a:p>
            <a:pPr fontAlgn="b">
              <a:lnSpc>
                <a:spcPct val="150000"/>
              </a:lnSpc>
            </a:pPr>
            <a:r>
              <a:rPr lang="pt-BR" sz="1200" dirty="0"/>
              <a:t>Assinatura de instrumentos, no caso de execução indireta (Entidade Social)</a:t>
            </a:r>
          </a:p>
          <a:p>
            <a:pPr fontAlgn="b">
              <a:lnSpc>
                <a:spcPct val="150000"/>
              </a:lnSpc>
            </a:pPr>
            <a:r>
              <a:rPr lang="pt-BR" sz="1200" dirty="0"/>
              <a:t>Destinação do  Espaço físico para o Centro-dia</a:t>
            </a:r>
          </a:p>
          <a:p>
            <a:pPr fontAlgn="b">
              <a:lnSpc>
                <a:spcPct val="150000"/>
              </a:lnSpc>
            </a:pPr>
            <a:r>
              <a:rPr lang="pt-BR" sz="1200" dirty="0"/>
              <a:t>Aquisição de  materiais/contratação de serviços</a:t>
            </a:r>
          </a:p>
          <a:p>
            <a:pPr fontAlgn="b">
              <a:lnSpc>
                <a:spcPct val="150000"/>
              </a:lnSpc>
            </a:pPr>
            <a:r>
              <a:rPr lang="pt-BR" sz="1200" dirty="0"/>
              <a:t>Contratação de pessoal de nível superior e de nível médio</a:t>
            </a:r>
          </a:p>
          <a:p>
            <a:pPr fontAlgn="b">
              <a:lnSpc>
                <a:spcPct val="150000"/>
              </a:lnSpc>
            </a:pPr>
            <a:r>
              <a:rPr lang="pt-BR" sz="1200" dirty="0"/>
              <a:t>Realização e/ou participação de  capacitação</a:t>
            </a:r>
          </a:p>
          <a:p>
            <a:pPr fontAlgn="b">
              <a:lnSpc>
                <a:spcPct val="150000"/>
              </a:lnSpc>
            </a:pPr>
            <a:r>
              <a:rPr lang="pt-BR" sz="1200" dirty="0"/>
              <a:t>Referencia do </a:t>
            </a:r>
            <a:r>
              <a:rPr lang="pt-BR" sz="1200" dirty="0" err="1"/>
              <a:t>Centro-dia</a:t>
            </a:r>
            <a:r>
              <a:rPr lang="pt-BR" sz="1200" dirty="0"/>
              <a:t> ao SUS/ Educação e articulações no território</a:t>
            </a:r>
          </a:p>
          <a:p>
            <a:pPr fontAlgn="b">
              <a:lnSpc>
                <a:spcPct val="150000"/>
              </a:lnSpc>
            </a:pPr>
            <a:r>
              <a:rPr lang="pt-BR" sz="1200" dirty="0"/>
              <a:t>Identificação e Mobilização dos usuários</a:t>
            </a:r>
          </a:p>
          <a:p>
            <a:pPr fontAlgn="b">
              <a:lnSpc>
                <a:spcPct val="150000"/>
              </a:lnSpc>
            </a:pPr>
            <a:r>
              <a:rPr lang="pt-BR" sz="1200" dirty="0"/>
              <a:t>Definição de instrumento registro/Plano Individual ou Familiar de Atendimento</a:t>
            </a:r>
          </a:p>
          <a:p>
            <a:pPr fontAlgn="b">
              <a:lnSpc>
                <a:spcPct val="150000"/>
              </a:lnSpc>
            </a:pPr>
            <a:r>
              <a:rPr lang="pt-BR" sz="1200" dirty="0"/>
              <a:t>Definição de instrumento de Acompanhamento/Monitoramento</a:t>
            </a:r>
          </a:p>
          <a:p>
            <a:pPr fontAlgn="b">
              <a:lnSpc>
                <a:spcPct val="150000"/>
              </a:lnSpc>
            </a:pPr>
            <a:r>
              <a:rPr lang="pt-BR" sz="1200" dirty="0"/>
              <a:t>Recebimento do </a:t>
            </a:r>
            <a:r>
              <a:rPr lang="pt-BR" sz="1200" dirty="0" err="1"/>
              <a:t>cofinanciamento</a:t>
            </a:r>
            <a:r>
              <a:rPr lang="pt-BR" sz="1200" dirty="0"/>
              <a:t> da União e do Estado, conforme regulação</a:t>
            </a:r>
          </a:p>
          <a:p>
            <a:pPr fontAlgn="b">
              <a:lnSpc>
                <a:spcPct val="150000"/>
              </a:lnSpc>
            </a:pPr>
            <a:r>
              <a:rPr lang="pt-BR" sz="1200" dirty="0"/>
              <a:t>Data do inicio das atividades no </a:t>
            </a:r>
            <a:r>
              <a:rPr lang="pt-BR" sz="1200" dirty="0" err="1"/>
              <a:t>Centro-dia</a:t>
            </a:r>
            <a:endParaRPr lang="pt-BR" sz="1200" dirty="0"/>
          </a:p>
          <a:p>
            <a:pPr fontAlgn="b">
              <a:lnSpc>
                <a:spcPct val="150000"/>
              </a:lnSpc>
            </a:pPr>
            <a:r>
              <a:rPr lang="pt-BR" sz="1200" dirty="0"/>
              <a:t>Qualidade as atividades desenvolvidas, aspectos positivos e desafios a serem enfrentados.</a:t>
            </a:r>
          </a:p>
        </p:txBody>
      </p:sp>
      <p:sp>
        <p:nvSpPr>
          <p:cNvPr id="10" name="Espaço Reservado para Número de Slide 9"/>
          <p:cNvSpPr>
            <a:spLocks noGrp="1"/>
          </p:cNvSpPr>
          <p:nvPr>
            <p:ph type="sldNum" sz="quarter" idx="12"/>
          </p:nvPr>
        </p:nvSpPr>
        <p:spPr/>
        <p:txBody>
          <a:bodyPr/>
          <a:lstStyle/>
          <a:p>
            <a:fld id="{79E32BAE-FBF3-4D44-B3B6-0E42FD17B86D}" type="slidenum">
              <a:rPr lang="pt-BR" smtClean="0"/>
              <a:pPr/>
              <a:t>23</a:t>
            </a:fld>
            <a:endParaRPr lang="pt-BR" dirty="0"/>
          </a:p>
        </p:txBody>
      </p:sp>
      <p:sp>
        <p:nvSpPr>
          <p:cNvPr id="2" name="CaixaDeTexto 1"/>
          <p:cNvSpPr txBox="1"/>
          <p:nvPr/>
        </p:nvSpPr>
        <p:spPr>
          <a:xfrm>
            <a:off x="0" y="102155"/>
            <a:ext cx="1691680" cy="129266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MONITORAMANTO DO</a:t>
            </a:r>
          </a:p>
          <a:p>
            <a:pPr algn="ctr"/>
            <a:r>
              <a:rPr lang="pt-BR" sz="2000" b="1" dirty="0"/>
              <a:t>CENTRO-DIA</a:t>
            </a:r>
          </a:p>
          <a:p>
            <a:endParaRPr lang="pt-BR" dirty="0"/>
          </a:p>
        </p:txBody>
      </p:sp>
    </p:spTree>
    <p:extLst>
      <p:ext uri="{BB962C8B-B14F-4D97-AF65-F5344CB8AC3E}">
        <p14:creationId xmlns:p14="http://schemas.microsoft.com/office/powerpoint/2010/main" val="1836772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2709441" y="260648"/>
            <a:ext cx="6255048" cy="6555641"/>
          </a:xfrm>
          <a:prstGeom prst="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t-BR" b="1" dirty="0">
                <a:solidFill>
                  <a:schemeClr val="tx1"/>
                </a:solidFill>
              </a:rPr>
              <a:t>Os Centros-dia no SUAS integraram o Eixo Inclusão Social do PLANO VIVER SEM LIMITE 20012/2014.</a:t>
            </a:r>
          </a:p>
          <a:p>
            <a:endParaRPr lang="pt-BR" b="1" dirty="0">
              <a:solidFill>
                <a:schemeClr val="tx1"/>
              </a:solidFill>
            </a:endParaRPr>
          </a:p>
          <a:p>
            <a:r>
              <a:rPr lang="pt-BR" b="1" dirty="0">
                <a:solidFill>
                  <a:schemeClr val="tx1"/>
                </a:solidFill>
              </a:rPr>
              <a:t>O SUAS deliberou a inclusão de metas por meio das Resoluções CIT 007, de  02/04/2012 e CNAS 011, de 24/04/2012 , estabelecendo:</a:t>
            </a:r>
            <a:endParaRPr lang="pt-BR" sz="1600" b="1" dirty="0">
              <a:solidFill>
                <a:srgbClr val="FF0000"/>
              </a:solidFill>
            </a:endParaRPr>
          </a:p>
          <a:p>
            <a:pPr marL="285750" indent="-285750">
              <a:buFont typeface="Wingdings" panose="05000000000000000000" pitchFamily="2" charset="2"/>
              <a:buChar char="q"/>
            </a:pPr>
            <a:r>
              <a:rPr lang="pt-BR" sz="1600" b="1" dirty="0"/>
              <a:t>Critérios de implantação dos 27 Centros-dia – 01 por Unidade da Federação e</a:t>
            </a:r>
            <a:r>
              <a:rPr lang="pt-BR" sz="1600" dirty="0"/>
              <a:t> partilha dos recursos para Municípios e Distrito Federal;</a:t>
            </a:r>
          </a:p>
          <a:p>
            <a:pPr marL="285750" indent="-285750">
              <a:buFont typeface="Wingdings" panose="05000000000000000000" pitchFamily="2" charset="2"/>
              <a:buChar char="q"/>
            </a:pPr>
            <a:r>
              <a:rPr lang="pt-BR" sz="1600" b="1" dirty="0"/>
              <a:t>Valores do cofinanciamento federal – FNAS para o FMAS</a:t>
            </a:r>
            <a:r>
              <a:rPr lang="pt-BR" sz="1600" dirty="0"/>
              <a:t>: $ 40.000,00 por mês/por </a:t>
            </a:r>
            <a:r>
              <a:rPr lang="pt-BR" sz="1600" dirty="0" err="1"/>
              <a:t>Centro-dia</a:t>
            </a:r>
            <a:r>
              <a:rPr lang="pt-BR" sz="1600" dirty="0"/>
              <a:t>;</a:t>
            </a:r>
          </a:p>
          <a:p>
            <a:pPr marL="285750" indent="-285750">
              <a:buFont typeface="Wingdings" panose="05000000000000000000" pitchFamily="2" charset="2"/>
              <a:buChar char="q"/>
            </a:pPr>
            <a:r>
              <a:rPr lang="pt-BR" sz="1600" b="1" dirty="0">
                <a:solidFill>
                  <a:schemeClr val="tx1"/>
                </a:solidFill>
              </a:rPr>
              <a:t>Cofinancimento dos Estados </a:t>
            </a:r>
            <a:r>
              <a:rPr lang="pt-BR" sz="1600" dirty="0">
                <a:solidFill>
                  <a:schemeClr val="tx1"/>
                </a:solidFill>
              </a:rPr>
              <a:t>para os Municípios: 50% do valor do cofinanciamento federal – </a:t>
            </a:r>
            <a:r>
              <a:rPr lang="pt-BR" sz="1200" dirty="0">
                <a:solidFill>
                  <a:schemeClr val="tx1"/>
                </a:solidFill>
              </a:rPr>
              <a:t>Cabe ao Estado definir a forma do </a:t>
            </a:r>
            <a:r>
              <a:rPr lang="pt-BR" sz="1200" dirty="0" err="1">
                <a:solidFill>
                  <a:schemeClr val="tx1"/>
                </a:solidFill>
              </a:rPr>
              <a:t>cofinancimento</a:t>
            </a:r>
            <a:r>
              <a:rPr lang="pt-BR" sz="1200" dirty="0">
                <a:solidFill>
                  <a:schemeClr val="tx1"/>
                </a:solidFill>
              </a:rPr>
              <a:t> e pactuar no Conselho: - se repasse fundo a fundo, convênio ou outro instrumento legal; -se os recursos são para despesas corrente e/ou capital; -se modelo misto: convênio para apoio na estruturação do serviço e repasse para manutenção, etc. </a:t>
            </a:r>
            <a:r>
              <a:rPr lang="pt-BR" sz="1200" b="1" dirty="0">
                <a:solidFill>
                  <a:schemeClr val="tx1"/>
                </a:solidFill>
              </a:rPr>
              <a:t>O Estado pode usar a lógica da Resolução 3/2013 CIT (RI)- </a:t>
            </a:r>
            <a:r>
              <a:rPr lang="pt-BR" sz="1200" b="1" dirty="0"/>
              <a:t>Art. 9º “Os gestores estaduais deverão apoiar o processo de implantação, conforme compromissos e responsabilidades previstos no Termo de Aceite, dentre os quais o de destinar, regularmente, recursos financeiros equivalentes a, no mínimo, 50% (cinquenta por cento) do valor mensal de referência do cofinanciamento federal para oferta do Serviço. (...). Parágrafo Único. O repasse regular de recursos estaduais  de que trata o caput deve ser iniciado até o segundo mês do exercício financeiro subsequente à assinatura do Termo de Aceite) ;</a:t>
            </a:r>
            <a:endParaRPr lang="pt-BR" sz="1200" b="1" dirty="0">
              <a:solidFill>
                <a:srgbClr val="FF0000"/>
              </a:solidFill>
            </a:endParaRPr>
          </a:p>
          <a:p>
            <a:pPr marL="285750" indent="-285750">
              <a:buFont typeface="Wingdings" panose="05000000000000000000" pitchFamily="2" charset="2"/>
              <a:buChar char="q"/>
            </a:pPr>
            <a:r>
              <a:rPr lang="pt-BR" sz="1600" b="1" dirty="0"/>
              <a:t>Serviço implantado de acordo as Orientações Técnicas do MDS</a:t>
            </a:r>
            <a:r>
              <a:rPr lang="pt-BR" sz="1600" dirty="0"/>
              <a:t>: </a:t>
            </a:r>
          </a:p>
          <a:p>
            <a:r>
              <a:rPr lang="pt-BR" sz="1600" dirty="0"/>
              <a:t>        (1) Perguntas e Respostas e </a:t>
            </a:r>
          </a:p>
          <a:p>
            <a:r>
              <a:rPr lang="pt-BR" sz="1600" dirty="0"/>
              <a:t>        (2) Caderno sobre Estruturação do Serviço em Centro-dia, metodologias acessíveis e instrumentais facilitadores da organização do Serviço.</a:t>
            </a:r>
          </a:p>
        </p:txBody>
      </p:sp>
      <p:sp>
        <p:nvSpPr>
          <p:cNvPr id="4" name="Seta para a direita 3"/>
          <p:cNvSpPr/>
          <p:nvPr/>
        </p:nvSpPr>
        <p:spPr>
          <a:xfrm>
            <a:off x="2483768" y="2934560"/>
            <a:ext cx="225672" cy="4224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CaixaDeTexto 1"/>
          <p:cNvSpPr txBox="1"/>
          <p:nvPr/>
        </p:nvSpPr>
        <p:spPr>
          <a:xfrm>
            <a:off x="160215" y="1772816"/>
            <a:ext cx="2323553" cy="283154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t-BR" b="1" dirty="0"/>
              <a:t>O Brasil instituiu o Plano Nacional VIVER SEM LIMITE – PVSL - 2012/14, em 4 eixos: </a:t>
            </a:r>
          </a:p>
          <a:p>
            <a:endParaRPr lang="pt-BR" b="1" dirty="0"/>
          </a:p>
          <a:p>
            <a:pPr marL="285750" indent="-285750">
              <a:buFont typeface="Wingdings" panose="05000000000000000000" pitchFamily="2" charset="2"/>
              <a:buChar char="q"/>
            </a:pPr>
            <a:r>
              <a:rPr lang="pt-BR" b="1" dirty="0"/>
              <a:t>Acesso à Educação,</a:t>
            </a:r>
          </a:p>
          <a:p>
            <a:pPr marL="285750" indent="-285750">
              <a:buFont typeface="Wingdings" panose="05000000000000000000" pitchFamily="2" charset="2"/>
              <a:buChar char="q"/>
            </a:pPr>
            <a:r>
              <a:rPr lang="pt-BR" b="1" dirty="0"/>
              <a:t>Inclusão Social, </a:t>
            </a:r>
          </a:p>
          <a:p>
            <a:pPr marL="285750" indent="-285750">
              <a:buFont typeface="Wingdings" panose="05000000000000000000" pitchFamily="2" charset="2"/>
              <a:buChar char="q"/>
            </a:pPr>
            <a:r>
              <a:rPr lang="pt-BR" b="1" dirty="0"/>
              <a:t>Acessibilidade e</a:t>
            </a:r>
          </a:p>
          <a:p>
            <a:pPr marL="285750" indent="-285750">
              <a:buFont typeface="Wingdings" panose="05000000000000000000" pitchFamily="2" charset="2"/>
              <a:buChar char="q"/>
            </a:pPr>
            <a:r>
              <a:rPr lang="pt-BR" b="1" dirty="0"/>
              <a:t>Saúde.  </a:t>
            </a:r>
          </a:p>
          <a:p>
            <a:endParaRPr lang="pt-BR" sz="1600" b="1" dirty="0"/>
          </a:p>
        </p:txBody>
      </p:sp>
      <p:sp>
        <p:nvSpPr>
          <p:cNvPr id="3" name="CaixaDeTexto 2"/>
          <p:cNvSpPr txBox="1"/>
          <p:nvPr/>
        </p:nvSpPr>
        <p:spPr>
          <a:xfrm>
            <a:off x="160215" y="188640"/>
            <a:ext cx="2436389"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CENTROS-DIA IMPLANTADOS</a:t>
            </a:r>
          </a:p>
        </p:txBody>
      </p:sp>
    </p:spTree>
    <p:extLst>
      <p:ext uri="{BB962C8B-B14F-4D97-AF65-F5344CB8AC3E}">
        <p14:creationId xmlns:p14="http://schemas.microsoft.com/office/powerpoint/2010/main" val="2908494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0" y="354142"/>
            <a:ext cx="8460432" cy="276999"/>
          </a:xfrm>
          <a:prstGeom prst="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t-BR" sz="1200" b="1" dirty="0"/>
              <a:t>                  Município                Aceite         Pagamento       Inicio atividades                   Execução                                     Situação</a:t>
            </a:r>
          </a:p>
        </p:txBody>
      </p:sp>
      <p:sp>
        <p:nvSpPr>
          <p:cNvPr id="3" name="CaixaDeTexto 2"/>
          <p:cNvSpPr txBox="1"/>
          <p:nvPr/>
        </p:nvSpPr>
        <p:spPr>
          <a:xfrm>
            <a:off x="0" y="0"/>
            <a:ext cx="8460432"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CENTROS-DIA IMPLANTADOS – ADULTOS COM DEFICIÊCIA</a:t>
            </a:r>
          </a:p>
        </p:txBody>
      </p:sp>
      <p:graphicFrame>
        <p:nvGraphicFramePr>
          <p:cNvPr id="6" name="Tabela 5"/>
          <p:cNvGraphicFramePr>
            <a:graphicFrameLocks noGrp="1"/>
          </p:cNvGraphicFramePr>
          <p:nvPr>
            <p:extLst>
              <p:ext uri="{D42A27DB-BD31-4B8C-83A1-F6EECF244321}">
                <p14:modId xmlns:p14="http://schemas.microsoft.com/office/powerpoint/2010/main" val="3135043544"/>
              </p:ext>
            </p:extLst>
          </p:nvPr>
        </p:nvGraphicFramePr>
        <p:xfrm>
          <a:off x="467543" y="631140"/>
          <a:ext cx="7992886" cy="5602086"/>
        </p:xfrm>
        <a:graphic>
          <a:graphicData uri="http://schemas.openxmlformats.org/drawingml/2006/table">
            <a:tbl>
              <a:tblPr>
                <a:tableStyleId>{5C22544A-7EE6-4342-B048-85BDC9FD1C3A}</a:tableStyleId>
              </a:tblPr>
              <a:tblGrid>
                <a:gridCol w="1333422">
                  <a:extLst>
                    <a:ext uri="{9D8B030D-6E8A-4147-A177-3AD203B41FA5}">
                      <a16:colId xmlns:a16="http://schemas.microsoft.com/office/drawing/2014/main" val="20000"/>
                    </a:ext>
                  </a:extLst>
                </a:gridCol>
                <a:gridCol w="693694">
                  <a:extLst>
                    <a:ext uri="{9D8B030D-6E8A-4147-A177-3AD203B41FA5}">
                      <a16:colId xmlns:a16="http://schemas.microsoft.com/office/drawing/2014/main" val="20001"/>
                    </a:ext>
                  </a:extLst>
                </a:gridCol>
                <a:gridCol w="1109911">
                  <a:extLst>
                    <a:ext uri="{9D8B030D-6E8A-4147-A177-3AD203B41FA5}">
                      <a16:colId xmlns:a16="http://schemas.microsoft.com/office/drawing/2014/main" val="20002"/>
                    </a:ext>
                  </a:extLst>
                </a:gridCol>
                <a:gridCol w="971172">
                  <a:extLst>
                    <a:ext uri="{9D8B030D-6E8A-4147-A177-3AD203B41FA5}">
                      <a16:colId xmlns:a16="http://schemas.microsoft.com/office/drawing/2014/main" val="20003"/>
                    </a:ext>
                  </a:extLst>
                </a:gridCol>
                <a:gridCol w="2081083">
                  <a:extLst>
                    <a:ext uri="{9D8B030D-6E8A-4147-A177-3AD203B41FA5}">
                      <a16:colId xmlns:a16="http://schemas.microsoft.com/office/drawing/2014/main" val="20004"/>
                    </a:ext>
                  </a:extLst>
                </a:gridCol>
                <a:gridCol w="1803604">
                  <a:extLst>
                    <a:ext uri="{9D8B030D-6E8A-4147-A177-3AD203B41FA5}">
                      <a16:colId xmlns:a16="http://schemas.microsoft.com/office/drawing/2014/main" val="20005"/>
                    </a:ext>
                  </a:extLst>
                </a:gridCol>
              </a:tblGrid>
              <a:tr h="301899">
                <a:tc>
                  <a:txBody>
                    <a:bodyPr/>
                    <a:lstStyle/>
                    <a:p>
                      <a:pPr algn="l" fontAlgn="b"/>
                      <a:r>
                        <a:rPr lang="pt-BR" sz="1200" b="1" u="none" strike="noStrike" dirty="0">
                          <a:effectLst/>
                          <a:latin typeface="+mn-lt"/>
                        </a:rPr>
                        <a:t> 1</a:t>
                      </a:r>
                      <a:r>
                        <a:rPr lang="pt-BR" sz="1200" b="1" u="none" strike="noStrike" baseline="0" dirty="0">
                          <a:effectLst/>
                          <a:latin typeface="+mn-lt"/>
                        </a:rPr>
                        <a:t> - </a:t>
                      </a:r>
                      <a:r>
                        <a:rPr lang="pt-BR" sz="1200" b="1" u="none" strike="noStrike" dirty="0">
                          <a:effectLst/>
                          <a:latin typeface="+mn-lt"/>
                        </a:rPr>
                        <a:t>João Pessoa/PB</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a:effectLst/>
                          <a:latin typeface="+mn-lt"/>
                        </a:rPr>
                        <a:t>jun/12</a:t>
                      </a:r>
                      <a:endParaRPr lang="pt-BR" sz="1200" b="1" i="0" u="none" strike="noStrike">
                        <a:solidFill>
                          <a:srgbClr val="000000"/>
                        </a:solidFill>
                        <a:effectLst/>
                        <a:latin typeface="+mn-lt"/>
                      </a:endParaRPr>
                    </a:p>
                  </a:txBody>
                  <a:tcPr marL="7893" marR="7893" marT="7893" marB="0" anchor="b"/>
                </a:tc>
                <a:tc>
                  <a:txBody>
                    <a:bodyPr/>
                    <a:lstStyle/>
                    <a:p>
                      <a:pPr algn="ctr" fontAlgn="b"/>
                      <a:r>
                        <a:rPr lang="pt-BR" sz="1200" u="none" strike="noStrike">
                          <a:effectLst/>
                          <a:latin typeface="+mn-lt"/>
                        </a:rPr>
                        <a:t>em pagamento</a:t>
                      </a:r>
                      <a:endParaRPr lang="pt-BR" sz="1200" b="1" i="0" u="none" strike="noStrike">
                        <a:solidFill>
                          <a:srgbClr val="000000"/>
                        </a:solidFill>
                        <a:effectLst/>
                        <a:latin typeface="+mn-lt"/>
                      </a:endParaRPr>
                    </a:p>
                  </a:txBody>
                  <a:tcPr marL="7893" marR="7893" marT="7893" marB="0" anchor="b"/>
                </a:tc>
                <a:tc>
                  <a:txBody>
                    <a:bodyPr/>
                    <a:lstStyle/>
                    <a:p>
                      <a:pPr algn="ctr" fontAlgn="b"/>
                      <a:r>
                        <a:rPr lang="pt-BR" sz="1200" u="none" strike="noStrike">
                          <a:effectLst/>
                          <a:latin typeface="+mn-lt"/>
                        </a:rPr>
                        <a:t>dez/12</a:t>
                      </a:r>
                      <a:endParaRPr lang="pt-BR" sz="1200" b="1" i="0" u="none" strike="noStrike">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Município</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em funcionamento </a:t>
                      </a:r>
                      <a:endParaRPr lang="pt-BR" sz="1200" b="1" i="0" u="none" strike="noStrike" dirty="0">
                        <a:solidFill>
                          <a:srgbClr val="000000"/>
                        </a:solidFill>
                        <a:effectLst/>
                        <a:latin typeface="+mn-lt"/>
                      </a:endParaRPr>
                    </a:p>
                  </a:txBody>
                  <a:tcPr marL="7893" marR="7893" marT="7893" marB="0" anchor="b"/>
                </a:tc>
                <a:extLst>
                  <a:ext uri="{0D108BD9-81ED-4DB2-BD59-A6C34878D82A}">
                    <a16:rowId xmlns:a16="http://schemas.microsoft.com/office/drawing/2014/main" val="10000"/>
                  </a:ext>
                </a:extLst>
              </a:tr>
              <a:tr h="274436">
                <a:tc>
                  <a:txBody>
                    <a:bodyPr/>
                    <a:lstStyle/>
                    <a:p>
                      <a:pPr algn="l" fontAlgn="b"/>
                      <a:r>
                        <a:rPr lang="pt-BR" sz="1200" b="1" u="none" strike="noStrike" dirty="0">
                          <a:effectLst/>
                          <a:latin typeface="+mn-lt"/>
                        </a:rPr>
                        <a:t>2 - Campinas/SP</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a:effectLst/>
                          <a:latin typeface="+mn-lt"/>
                        </a:rPr>
                        <a:t>dez/12</a:t>
                      </a:r>
                      <a:endParaRPr lang="pt-BR" sz="1200" b="1" i="0" u="none" strike="noStrike">
                        <a:solidFill>
                          <a:srgbClr val="000000"/>
                        </a:solidFill>
                        <a:effectLst/>
                        <a:latin typeface="+mn-lt"/>
                      </a:endParaRPr>
                    </a:p>
                  </a:txBody>
                  <a:tcPr marL="7893" marR="7893" marT="7893" marB="0" anchor="b"/>
                </a:tc>
                <a:tc>
                  <a:txBody>
                    <a:bodyPr/>
                    <a:lstStyle/>
                    <a:p>
                      <a:pPr algn="ctr" fontAlgn="b"/>
                      <a:r>
                        <a:rPr lang="pt-BR" sz="1200" u="none" strike="noStrike">
                          <a:effectLst/>
                          <a:latin typeface="+mn-lt"/>
                        </a:rPr>
                        <a:t>em pagamento</a:t>
                      </a:r>
                      <a:endParaRPr lang="pt-BR" sz="1200" b="1" i="0" u="none" strike="noStrike">
                        <a:solidFill>
                          <a:srgbClr val="000000"/>
                        </a:solidFill>
                        <a:effectLst/>
                        <a:latin typeface="+mn-lt"/>
                      </a:endParaRPr>
                    </a:p>
                  </a:txBody>
                  <a:tcPr marL="7893" marR="7893" marT="7893" marB="0" anchor="b"/>
                </a:tc>
                <a:tc>
                  <a:txBody>
                    <a:bodyPr/>
                    <a:lstStyle/>
                    <a:p>
                      <a:pPr algn="ctr" fontAlgn="b"/>
                      <a:r>
                        <a:rPr lang="pt-BR" sz="1200" u="none" strike="noStrike">
                          <a:effectLst/>
                          <a:latin typeface="+mn-lt"/>
                        </a:rPr>
                        <a:t>out/13</a:t>
                      </a:r>
                      <a:endParaRPr lang="pt-BR" sz="1200" b="1" i="0" u="none" strike="noStrike">
                        <a:solidFill>
                          <a:srgbClr val="000000"/>
                        </a:solidFill>
                        <a:effectLst/>
                        <a:latin typeface="+mn-lt"/>
                      </a:endParaRPr>
                    </a:p>
                  </a:txBody>
                  <a:tcPr marL="7893" marR="7893" marT="7893" marB="0" anchor="b"/>
                </a:tc>
                <a:tc>
                  <a:txBody>
                    <a:bodyPr/>
                    <a:lstStyle/>
                    <a:p>
                      <a:pPr algn="ctr" fontAlgn="b"/>
                      <a:r>
                        <a:rPr lang="pt-BR" sz="1200" u="none" strike="noStrike">
                          <a:effectLst/>
                          <a:latin typeface="+mn-lt"/>
                        </a:rPr>
                        <a:t>Assoc Fissura Laboreporino</a:t>
                      </a:r>
                      <a:endParaRPr lang="pt-BR" sz="1200" b="1" i="0" u="none" strike="noStrike">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em funcionamento </a:t>
                      </a:r>
                      <a:endParaRPr lang="pt-BR" sz="1200" b="1" i="0" u="none" strike="noStrike" dirty="0">
                        <a:solidFill>
                          <a:srgbClr val="000000"/>
                        </a:solidFill>
                        <a:effectLst/>
                        <a:latin typeface="+mn-lt"/>
                      </a:endParaRPr>
                    </a:p>
                  </a:txBody>
                  <a:tcPr marL="7893" marR="7893" marT="7893" marB="0" anchor="b"/>
                </a:tc>
                <a:extLst>
                  <a:ext uri="{0D108BD9-81ED-4DB2-BD59-A6C34878D82A}">
                    <a16:rowId xmlns:a16="http://schemas.microsoft.com/office/drawing/2014/main" val="10001"/>
                  </a:ext>
                </a:extLst>
              </a:tr>
              <a:tr h="350094">
                <a:tc>
                  <a:txBody>
                    <a:bodyPr/>
                    <a:lstStyle/>
                    <a:p>
                      <a:pPr algn="l" fontAlgn="b"/>
                      <a:r>
                        <a:rPr lang="pt-BR" sz="1200" b="1" u="none" strike="noStrike" dirty="0">
                          <a:effectLst/>
                          <a:latin typeface="+mn-lt"/>
                        </a:rPr>
                        <a:t>3 - </a:t>
                      </a:r>
                      <a:r>
                        <a:rPr lang="pt-BR" sz="1200" b="1" u="none" strike="noStrike" dirty="0" err="1">
                          <a:effectLst/>
                          <a:latin typeface="+mn-lt"/>
                        </a:rPr>
                        <a:t>Belem</a:t>
                      </a:r>
                      <a:r>
                        <a:rPr lang="pt-BR" sz="1200" b="1" u="none" strike="noStrike" dirty="0">
                          <a:effectLst/>
                          <a:latin typeface="+mn-lt"/>
                        </a:rPr>
                        <a:t>/PA</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dirty="0" err="1">
                          <a:effectLst/>
                          <a:latin typeface="+mn-lt"/>
                        </a:rPr>
                        <a:t>jul</a:t>
                      </a:r>
                      <a:r>
                        <a:rPr lang="pt-BR" sz="1200" u="none" strike="noStrike" dirty="0">
                          <a:effectLst/>
                          <a:latin typeface="+mn-lt"/>
                        </a:rPr>
                        <a:t>/13</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em pagamento</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a:effectLst/>
                          <a:latin typeface="+mn-lt"/>
                        </a:rPr>
                        <a:t>dez/13</a:t>
                      </a:r>
                      <a:endParaRPr lang="pt-BR" sz="1200" b="1" i="0" u="none" strike="noStrike">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Município</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em funcionamento </a:t>
                      </a:r>
                      <a:endParaRPr lang="pt-BR" sz="1200" b="1" i="0" u="none" strike="noStrike" dirty="0">
                        <a:solidFill>
                          <a:srgbClr val="000000"/>
                        </a:solidFill>
                        <a:effectLst/>
                        <a:latin typeface="+mn-lt"/>
                      </a:endParaRPr>
                    </a:p>
                  </a:txBody>
                  <a:tcPr marL="7893" marR="7893" marT="7893" marB="0" anchor="b"/>
                </a:tc>
                <a:extLst>
                  <a:ext uri="{0D108BD9-81ED-4DB2-BD59-A6C34878D82A}">
                    <a16:rowId xmlns:a16="http://schemas.microsoft.com/office/drawing/2014/main" val="10002"/>
                  </a:ext>
                </a:extLst>
              </a:tr>
              <a:tr h="226241">
                <a:tc>
                  <a:txBody>
                    <a:bodyPr/>
                    <a:lstStyle/>
                    <a:p>
                      <a:pPr algn="l" fontAlgn="b"/>
                      <a:r>
                        <a:rPr lang="pt-BR" sz="1200" b="1" u="none" strike="noStrike" dirty="0">
                          <a:effectLst/>
                          <a:latin typeface="+mn-lt"/>
                        </a:rPr>
                        <a:t>4 - São Gonçalo/RJ</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dez/12</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a:effectLst/>
                          <a:latin typeface="+mn-lt"/>
                        </a:rPr>
                        <a:t>em pagamento</a:t>
                      </a:r>
                      <a:endParaRPr lang="pt-BR" sz="1200" b="1" i="0" u="none" strike="noStrike">
                        <a:solidFill>
                          <a:srgbClr val="000000"/>
                        </a:solidFill>
                        <a:effectLst/>
                        <a:latin typeface="+mn-lt"/>
                      </a:endParaRPr>
                    </a:p>
                  </a:txBody>
                  <a:tcPr marL="7893" marR="7893" marT="7893" marB="0" anchor="b"/>
                </a:tc>
                <a:tc>
                  <a:txBody>
                    <a:bodyPr/>
                    <a:lstStyle/>
                    <a:p>
                      <a:pPr algn="ctr" fontAlgn="b"/>
                      <a:r>
                        <a:rPr lang="pt-BR" sz="1200" u="none" strike="noStrike">
                          <a:effectLst/>
                          <a:latin typeface="+mn-lt"/>
                        </a:rPr>
                        <a:t>mar/14</a:t>
                      </a:r>
                      <a:endParaRPr lang="pt-BR" sz="1200" b="1" i="0" u="none" strike="noStrike">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Município</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em funcionamento </a:t>
                      </a:r>
                      <a:endParaRPr lang="pt-BR" sz="1200" b="1" i="0" u="none" strike="noStrike" dirty="0">
                        <a:solidFill>
                          <a:srgbClr val="000000"/>
                        </a:solidFill>
                        <a:effectLst/>
                        <a:latin typeface="+mn-lt"/>
                      </a:endParaRPr>
                    </a:p>
                  </a:txBody>
                  <a:tcPr marL="7893" marR="7893" marT="7893" marB="0" anchor="b"/>
                </a:tc>
                <a:extLst>
                  <a:ext uri="{0D108BD9-81ED-4DB2-BD59-A6C34878D82A}">
                    <a16:rowId xmlns:a16="http://schemas.microsoft.com/office/drawing/2014/main" val="10003"/>
                  </a:ext>
                </a:extLst>
              </a:tr>
              <a:tr h="216126">
                <a:tc>
                  <a:txBody>
                    <a:bodyPr/>
                    <a:lstStyle/>
                    <a:p>
                      <a:pPr algn="l" fontAlgn="b"/>
                      <a:r>
                        <a:rPr lang="pt-BR" sz="1200" b="1" u="none" strike="noStrike" dirty="0">
                          <a:effectLst/>
                          <a:latin typeface="+mn-lt"/>
                        </a:rPr>
                        <a:t>5 - São Luiz/MA</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dez/12</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em pagamento</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Mar/14 </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a:effectLst/>
                          <a:latin typeface="+mn-lt"/>
                        </a:rPr>
                        <a:t>Colégio São José</a:t>
                      </a:r>
                      <a:endParaRPr lang="pt-BR" sz="1200" b="1" i="0" u="none" strike="noStrike">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em funcionamento</a:t>
                      </a:r>
                      <a:endParaRPr lang="pt-BR" sz="1200" b="1" i="0" u="none" strike="noStrike" dirty="0">
                        <a:solidFill>
                          <a:srgbClr val="000000"/>
                        </a:solidFill>
                        <a:effectLst/>
                        <a:latin typeface="+mn-lt"/>
                      </a:endParaRPr>
                    </a:p>
                  </a:txBody>
                  <a:tcPr marL="7893" marR="7893" marT="7893" marB="0" anchor="b"/>
                </a:tc>
                <a:extLst>
                  <a:ext uri="{0D108BD9-81ED-4DB2-BD59-A6C34878D82A}">
                    <a16:rowId xmlns:a16="http://schemas.microsoft.com/office/drawing/2014/main" val="10004"/>
                  </a:ext>
                </a:extLst>
              </a:tr>
              <a:tr h="216126">
                <a:tc>
                  <a:txBody>
                    <a:bodyPr/>
                    <a:lstStyle/>
                    <a:p>
                      <a:pPr algn="l" fontAlgn="b"/>
                      <a:r>
                        <a:rPr lang="pt-BR" sz="1200" b="1" u="none" strike="noStrike" dirty="0">
                          <a:effectLst/>
                          <a:latin typeface="+mn-lt"/>
                        </a:rPr>
                        <a:t>6 - Teresina/PI</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a:effectLst/>
                          <a:latin typeface="+mn-lt"/>
                        </a:rPr>
                        <a:t>mai/13</a:t>
                      </a:r>
                      <a:endParaRPr lang="pt-BR" sz="1200" b="1" i="0" u="none" strike="noStrike">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em pagamento</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dirty="0" err="1">
                          <a:effectLst/>
                          <a:latin typeface="+mn-lt"/>
                        </a:rPr>
                        <a:t>mai</a:t>
                      </a:r>
                      <a:r>
                        <a:rPr lang="pt-BR" sz="1200" u="none" strike="noStrike" dirty="0">
                          <a:effectLst/>
                          <a:latin typeface="+mn-lt"/>
                        </a:rPr>
                        <a:t>/2014</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APAE Teresina</a:t>
                      </a:r>
                      <a:endParaRPr lang="pt-BR" sz="1200" b="1" i="0" u="none" strike="noStrike" dirty="0">
                        <a:solidFill>
                          <a:srgbClr val="000000"/>
                        </a:solidFill>
                        <a:effectLst/>
                        <a:latin typeface="+mn-lt"/>
                      </a:endParaRPr>
                    </a:p>
                  </a:txBody>
                  <a:tcPr marL="7893" marR="7893" marT="7893" marB="0" anchor="b"/>
                </a:tc>
                <a:tc>
                  <a:txBody>
                    <a:bodyPr/>
                    <a:lstStyle/>
                    <a:p>
                      <a:pPr algn="ctr" fontAlgn="b"/>
                      <a:r>
                        <a:rPr lang="pt-BR" sz="1200" u="none" strike="noStrike" dirty="0">
                          <a:effectLst/>
                          <a:latin typeface="+mn-lt"/>
                        </a:rPr>
                        <a:t>em funcionamento </a:t>
                      </a:r>
                      <a:endParaRPr lang="pt-BR" sz="1200" b="1" i="0" u="none" strike="noStrike" dirty="0">
                        <a:solidFill>
                          <a:srgbClr val="000000"/>
                        </a:solidFill>
                        <a:effectLst/>
                        <a:latin typeface="+mn-lt"/>
                      </a:endParaRPr>
                    </a:p>
                  </a:txBody>
                  <a:tcPr marL="7893" marR="7893" marT="7893" marB="0" anchor="b"/>
                </a:tc>
                <a:extLst>
                  <a:ext uri="{0D108BD9-81ED-4DB2-BD59-A6C34878D82A}">
                    <a16:rowId xmlns:a16="http://schemas.microsoft.com/office/drawing/2014/main" val="10005"/>
                  </a:ext>
                </a:extLst>
              </a:tr>
              <a:tr h="248622">
                <a:tc>
                  <a:txBody>
                    <a:bodyPr/>
                    <a:lstStyle/>
                    <a:p>
                      <a:pPr algn="l" fontAlgn="ctr"/>
                      <a:r>
                        <a:rPr lang="pt-BR" sz="1200" b="1" u="none" strike="noStrike" dirty="0">
                          <a:effectLst/>
                          <a:latin typeface="+mn-lt"/>
                        </a:rPr>
                        <a:t>7 - Aracaju/SE</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a:effectLst/>
                          <a:latin typeface="+mn-lt"/>
                        </a:rPr>
                        <a:t>dez/12</a:t>
                      </a:r>
                      <a:endParaRPr lang="pt-BR" sz="1200" b="0" i="0" u="none" strike="noStrike">
                        <a:solidFill>
                          <a:srgbClr val="000000"/>
                        </a:solidFill>
                        <a:effectLst/>
                        <a:latin typeface="+mn-lt"/>
                      </a:endParaRPr>
                    </a:p>
                  </a:txBody>
                  <a:tcPr marL="7893" marR="7893" marT="7893" marB="0" anchor="ctr"/>
                </a:tc>
                <a:tc>
                  <a:txBody>
                    <a:bodyPr/>
                    <a:lstStyle/>
                    <a:p>
                      <a:pPr algn="ctr" fontAlgn="ctr"/>
                      <a:r>
                        <a:rPr lang="pt-BR" sz="1200" u="none" strike="noStrike" dirty="0">
                          <a:effectLst/>
                          <a:latin typeface="+mn-lt"/>
                        </a:rPr>
                        <a:t>em pagamento</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dirty="0" err="1">
                          <a:effectLst/>
                          <a:latin typeface="+mn-lt"/>
                        </a:rPr>
                        <a:t>jun</a:t>
                      </a:r>
                      <a:r>
                        <a:rPr lang="pt-BR" sz="1200" u="none" strike="noStrike" dirty="0">
                          <a:effectLst/>
                          <a:latin typeface="+mn-lt"/>
                        </a:rPr>
                        <a:t>/14</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dirty="0">
                          <a:effectLst/>
                          <a:latin typeface="+mn-lt"/>
                        </a:rPr>
                        <a:t>Município</a:t>
                      </a:r>
                      <a:endParaRPr lang="pt-BR" sz="1200" b="1" i="0" u="none" strike="noStrike" dirty="0">
                        <a:solidFill>
                          <a:srgbClr val="000000"/>
                        </a:solidFill>
                        <a:effectLst/>
                        <a:latin typeface="+mn-lt"/>
                      </a:endParaRPr>
                    </a:p>
                  </a:txBody>
                  <a:tcPr marL="7893" marR="7893" marT="7893" marB="0" anchor="ctr"/>
                </a:tc>
                <a:tc>
                  <a:txBody>
                    <a:bodyPr/>
                    <a:lstStyle/>
                    <a:p>
                      <a:pPr algn="ctr" fontAlgn="b"/>
                      <a:r>
                        <a:rPr lang="pt-BR" sz="1200" u="none" strike="noStrike" dirty="0">
                          <a:effectLst/>
                          <a:latin typeface="+mn-lt"/>
                        </a:rPr>
                        <a:t>em funcionamento</a:t>
                      </a:r>
                      <a:endParaRPr lang="pt-BR" sz="1200" b="1" i="0" u="none" strike="noStrike" dirty="0">
                        <a:solidFill>
                          <a:srgbClr val="000000"/>
                        </a:solidFill>
                        <a:effectLst/>
                        <a:latin typeface="+mn-lt"/>
                      </a:endParaRPr>
                    </a:p>
                  </a:txBody>
                  <a:tcPr marL="7893" marR="7893" marT="7893" marB="0" anchor="b"/>
                </a:tc>
                <a:extLst>
                  <a:ext uri="{0D108BD9-81ED-4DB2-BD59-A6C34878D82A}">
                    <a16:rowId xmlns:a16="http://schemas.microsoft.com/office/drawing/2014/main" val="10006"/>
                  </a:ext>
                </a:extLst>
              </a:tr>
              <a:tr h="289222">
                <a:tc>
                  <a:txBody>
                    <a:bodyPr/>
                    <a:lstStyle/>
                    <a:p>
                      <a:pPr algn="l" fontAlgn="ctr"/>
                      <a:r>
                        <a:rPr lang="pt-BR" sz="1200" b="1" u="none" strike="noStrike" dirty="0">
                          <a:effectLst/>
                          <a:latin typeface="+mn-lt"/>
                        </a:rPr>
                        <a:t>8 - Curitiba/PR</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a:effectLst/>
                          <a:latin typeface="+mn-lt"/>
                        </a:rPr>
                        <a:t>jun/12</a:t>
                      </a:r>
                      <a:endParaRPr lang="pt-BR" sz="1200" b="0" i="0" u="none" strike="noStrike">
                        <a:solidFill>
                          <a:srgbClr val="000000"/>
                        </a:solidFill>
                        <a:effectLst/>
                        <a:latin typeface="+mn-lt"/>
                      </a:endParaRPr>
                    </a:p>
                  </a:txBody>
                  <a:tcPr marL="7893" marR="7893" marT="7893" marB="0" anchor="ctr"/>
                </a:tc>
                <a:tc>
                  <a:txBody>
                    <a:bodyPr/>
                    <a:lstStyle/>
                    <a:p>
                      <a:pPr algn="ctr" fontAlgn="ctr"/>
                      <a:r>
                        <a:rPr lang="pt-BR" sz="1200" u="none" strike="noStrike" dirty="0">
                          <a:effectLst/>
                          <a:latin typeface="+mn-lt"/>
                        </a:rPr>
                        <a:t>Em pagamento</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dirty="0">
                          <a:effectLst/>
                          <a:latin typeface="+mn-lt"/>
                        </a:rPr>
                        <a:t>mar/13</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dirty="0">
                          <a:effectLst/>
                          <a:latin typeface="+mn-lt"/>
                        </a:rPr>
                        <a:t>Município</a:t>
                      </a:r>
                      <a:endParaRPr lang="pt-BR" sz="1200" b="1" i="0" u="none" strike="noStrike" dirty="0">
                        <a:solidFill>
                          <a:srgbClr val="000000"/>
                        </a:solidFill>
                        <a:effectLst/>
                        <a:latin typeface="+mn-lt"/>
                      </a:endParaRPr>
                    </a:p>
                  </a:txBody>
                  <a:tcPr marL="7893" marR="7893" marT="7893" marB="0" anchor="ctr"/>
                </a:tc>
                <a:tc>
                  <a:txBody>
                    <a:bodyPr/>
                    <a:lstStyle/>
                    <a:p>
                      <a:pPr algn="ctr" fontAlgn="b"/>
                      <a:r>
                        <a:rPr lang="pt-BR" sz="1200" u="none" strike="noStrike" dirty="0">
                          <a:effectLst/>
                          <a:latin typeface="+mn-lt"/>
                        </a:rPr>
                        <a:t>em funcionamento</a:t>
                      </a:r>
                      <a:endParaRPr lang="pt-BR" sz="1200" b="1" i="0" u="none" strike="noStrike" dirty="0">
                        <a:solidFill>
                          <a:srgbClr val="000000"/>
                        </a:solidFill>
                        <a:effectLst/>
                        <a:latin typeface="+mn-lt"/>
                      </a:endParaRPr>
                    </a:p>
                  </a:txBody>
                  <a:tcPr marL="7893" marR="7893" marT="7893" marB="0" anchor="b"/>
                </a:tc>
                <a:extLst>
                  <a:ext uri="{0D108BD9-81ED-4DB2-BD59-A6C34878D82A}">
                    <a16:rowId xmlns:a16="http://schemas.microsoft.com/office/drawing/2014/main" val="10007"/>
                  </a:ext>
                </a:extLst>
              </a:tr>
              <a:tr h="329821">
                <a:tc>
                  <a:txBody>
                    <a:bodyPr/>
                    <a:lstStyle/>
                    <a:p>
                      <a:pPr algn="l" fontAlgn="ctr"/>
                      <a:r>
                        <a:rPr lang="pt-BR" sz="1200" b="1" u="none" strike="noStrike" dirty="0">
                          <a:effectLst/>
                          <a:latin typeface="+mn-lt"/>
                        </a:rPr>
                        <a:t>9 - Caxias do Sul/RS</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a:effectLst/>
                          <a:latin typeface="+mn-lt"/>
                        </a:rPr>
                        <a:t>dez/12</a:t>
                      </a:r>
                      <a:endParaRPr lang="pt-BR" sz="1200" b="0" i="0" u="none" strike="noStrike">
                        <a:solidFill>
                          <a:srgbClr val="000000"/>
                        </a:solidFill>
                        <a:effectLst/>
                        <a:latin typeface="+mn-lt"/>
                      </a:endParaRPr>
                    </a:p>
                  </a:txBody>
                  <a:tcPr marL="7893" marR="7893" marT="7893" marB="0" anchor="ctr"/>
                </a:tc>
                <a:tc>
                  <a:txBody>
                    <a:bodyPr/>
                    <a:lstStyle/>
                    <a:p>
                      <a:pPr algn="ctr" fontAlgn="ctr"/>
                      <a:r>
                        <a:rPr lang="pt-BR" sz="1200" u="none" strike="noStrike" dirty="0">
                          <a:effectLst/>
                          <a:latin typeface="+mn-lt"/>
                        </a:rPr>
                        <a:t>Em pagamento</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dirty="0" err="1">
                          <a:effectLst/>
                          <a:latin typeface="+mn-lt"/>
                        </a:rPr>
                        <a:t>ago</a:t>
                      </a:r>
                      <a:r>
                        <a:rPr lang="pt-BR" sz="1200" u="none" strike="noStrike" dirty="0">
                          <a:effectLst/>
                          <a:latin typeface="+mn-lt"/>
                        </a:rPr>
                        <a:t>/13</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dirty="0">
                          <a:effectLst/>
                          <a:latin typeface="+mn-lt"/>
                        </a:rPr>
                        <a:t>APAE Caxias do Sul</a:t>
                      </a:r>
                      <a:endParaRPr lang="pt-BR" sz="1200" b="1" i="0" u="none" strike="noStrike" dirty="0">
                        <a:solidFill>
                          <a:srgbClr val="000000"/>
                        </a:solidFill>
                        <a:effectLst/>
                        <a:latin typeface="+mn-lt"/>
                      </a:endParaRPr>
                    </a:p>
                  </a:txBody>
                  <a:tcPr marL="7893" marR="7893" marT="7893" marB="0" anchor="ctr"/>
                </a:tc>
                <a:tc>
                  <a:txBody>
                    <a:bodyPr/>
                    <a:lstStyle/>
                    <a:p>
                      <a:pPr algn="ctr" fontAlgn="b"/>
                      <a:r>
                        <a:rPr lang="pt-BR" sz="1200" u="none" strike="noStrike" dirty="0">
                          <a:effectLst/>
                          <a:latin typeface="+mn-lt"/>
                        </a:rPr>
                        <a:t>em funcionamento </a:t>
                      </a:r>
                      <a:endParaRPr lang="pt-BR" sz="1200" b="1" i="0" u="none" strike="noStrike" dirty="0">
                        <a:solidFill>
                          <a:srgbClr val="000000"/>
                        </a:solidFill>
                        <a:effectLst/>
                        <a:latin typeface="+mn-lt"/>
                      </a:endParaRPr>
                    </a:p>
                  </a:txBody>
                  <a:tcPr marL="7893" marR="7893" marT="7893" marB="0" anchor="b"/>
                </a:tc>
                <a:extLst>
                  <a:ext uri="{0D108BD9-81ED-4DB2-BD59-A6C34878D82A}">
                    <a16:rowId xmlns:a16="http://schemas.microsoft.com/office/drawing/2014/main" val="10008"/>
                  </a:ext>
                </a:extLst>
              </a:tr>
              <a:tr h="312741">
                <a:tc>
                  <a:txBody>
                    <a:bodyPr/>
                    <a:lstStyle/>
                    <a:p>
                      <a:pPr algn="l" fontAlgn="ctr"/>
                      <a:r>
                        <a:rPr lang="pt-BR" sz="1200" b="1" u="none" strike="noStrike" dirty="0">
                          <a:effectLst/>
                          <a:latin typeface="+mn-lt"/>
                        </a:rPr>
                        <a:t>10 - Natal/RN</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a:effectLst/>
                          <a:latin typeface="+mn-lt"/>
                        </a:rPr>
                        <a:t>dez/12</a:t>
                      </a:r>
                      <a:endParaRPr lang="pt-BR" sz="1200" b="0" i="0" u="none" strike="noStrike">
                        <a:solidFill>
                          <a:srgbClr val="000000"/>
                        </a:solidFill>
                        <a:effectLst/>
                        <a:latin typeface="+mn-lt"/>
                      </a:endParaRPr>
                    </a:p>
                  </a:txBody>
                  <a:tcPr marL="7893" marR="7893" marT="7893" marB="0" anchor="ctr"/>
                </a:tc>
                <a:tc>
                  <a:txBody>
                    <a:bodyPr/>
                    <a:lstStyle/>
                    <a:p>
                      <a:pPr algn="ctr" fontAlgn="ctr"/>
                      <a:r>
                        <a:rPr lang="pt-BR" sz="1200" u="none" strike="noStrike">
                          <a:effectLst/>
                          <a:latin typeface="+mn-lt"/>
                        </a:rPr>
                        <a:t>Em pagamento</a:t>
                      </a:r>
                      <a:endParaRPr lang="pt-BR" sz="1200" b="1" i="0" u="none" strike="noStrike">
                        <a:solidFill>
                          <a:srgbClr val="000000"/>
                        </a:solidFill>
                        <a:effectLst/>
                        <a:latin typeface="+mn-lt"/>
                      </a:endParaRPr>
                    </a:p>
                  </a:txBody>
                  <a:tcPr marL="7893" marR="7893" marT="7893" marB="0" anchor="ctr"/>
                </a:tc>
                <a:tc>
                  <a:txBody>
                    <a:bodyPr/>
                    <a:lstStyle/>
                    <a:p>
                      <a:pPr algn="ctr" fontAlgn="ctr"/>
                      <a:r>
                        <a:rPr lang="pt-BR" sz="1200" u="none" strike="noStrike" dirty="0">
                          <a:effectLst/>
                          <a:latin typeface="+mn-lt"/>
                        </a:rPr>
                        <a:t>mar/13</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dirty="0">
                          <a:effectLst/>
                          <a:latin typeface="+mn-lt"/>
                        </a:rPr>
                        <a:t>Município</a:t>
                      </a:r>
                      <a:endParaRPr lang="pt-BR" sz="1200" b="1" i="0" u="none" strike="noStrike" dirty="0">
                        <a:solidFill>
                          <a:srgbClr val="000000"/>
                        </a:solidFill>
                        <a:effectLst/>
                        <a:latin typeface="+mn-lt"/>
                      </a:endParaRPr>
                    </a:p>
                  </a:txBody>
                  <a:tcPr marL="7893" marR="7893" marT="7893" marB="0" anchor="ctr"/>
                </a:tc>
                <a:tc>
                  <a:txBody>
                    <a:bodyPr/>
                    <a:lstStyle/>
                    <a:p>
                      <a:pPr algn="ctr" fontAlgn="b"/>
                      <a:r>
                        <a:rPr lang="pt-BR" sz="1200" u="none" strike="noStrike" dirty="0">
                          <a:effectLst/>
                          <a:latin typeface="+mn-lt"/>
                        </a:rPr>
                        <a:t>em funcionamento </a:t>
                      </a:r>
                      <a:endParaRPr lang="pt-BR" sz="1200" b="1" i="0" u="none" strike="noStrike" dirty="0">
                        <a:solidFill>
                          <a:srgbClr val="000000"/>
                        </a:solidFill>
                        <a:effectLst/>
                        <a:latin typeface="+mn-lt"/>
                      </a:endParaRPr>
                    </a:p>
                  </a:txBody>
                  <a:tcPr marL="7893" marR="7893" marT="7893" marB="0" anchor="b"/>
                </a:tc>
                <a:extLst>
                  <a:ext uri="{0D108BD9-81ED-4DB2-BD59-A6C34878D82A}">
                    <a16:rowId xmlns:a16="http://schemas.microsoft.com/office/drawing/2014/main" val="10009"/>
                  </a:ext>
                </a:extLst>
              </a:tr>
              <a:tr h="391651">
                <a:tc>
                  <a:txBody>
                    <a:bodyPr/>
                    <a:lstStyle/>
                    <a:p>
                      <a:pPr algn="l" fontAlgn="ctr"/>
                      <a:r>
                        <a:rPr lang="pt-BR" sz="1200" b="1" u="none" strike="noStrike" dirty="0">
                          <a:effectLst/>
                          <a:latin typeface="+mn-lt"/>
                        </a:rPr>
                        <a:t>11 - Campo Grande/MS</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a:effectLst/>
                          <a:latin typeface="+mn-lt"/>
                        </a:rPr>
                        <a:t>jun/12</a:t>
                      </a:r>
                      <a:endParaRPr lang="pt-BR" sz="1200" b="0" i="0" u="none" strike="noStrike">
                        <a:solidFill>
                          <a:srgbClr val="000000"/>
                        </a:solidFill>
                        <a:effectLst/>
                        <a:latin typeface="+mn-lt"/>
                      </a:endParaRPr>
                    </a:p>
                  </a:txBody>
                  <a:tcPr marL="7893" marR="7893" marT="7893" marB="0" anchor="ctr"/>
                </a:tc>
                <a:tc>
                  <a:txBody>
                    <a:bodyPr/>
                    <a:lstStyle/>
                    <a:p>
                      <a:pPr algn="ctr" fontAlgn="ctr"/>
                      <a:r>
                        <a:rPr lang="pt-BR" sz="1200" u="none" strike="noStrike">
                          <a:effectLst/>
                          <a:latin typeface="+mn-lt"/>
                        </a:rPr>
                        <a:t>Em pagamento </a:t>
                      </a:r>
                      <a:endParaRPr lang="pt-BR" sz="1200" b="1" i="0" u="none" strike="noStrike">
                        <a:solidFill>
                          <a:srgbClr val="000000"/>
                        </a:solidFill>
                        <a:effectLst/>
                        <a:latin typeface="+mn-lt"/>
                      </a:endParaRPr>
                    </a:p>
                  </a:txBody>
                  <a:tcPr marL="7893" marR="7893" marT="7893" marB="0" anchor="ctr"/>
                </a:tc>
                <a:tc>
                  <a:txBody>
                    <a:bodyPr/>
                    <a:lstStyle/>
                    <a:p>
                      <a:pPr algn="ctr" fontAlgn="ctr"/>
                      <a:r>
                        <a:rPr lang="pt-BR" sz="1200" u="none" strike="noStrike" dirty="0" err="1">
                          <a:effectLst/>
                          <a:latin typeface="+mn-lt"/>
                        </a:rPr>
                        <a:t>jun</a:t>
                      </a:r>
                      <a:r>
                        <a:rPr lang="pt-BR" sz="1200" u="none" strike="noStrike" dirty="0">
                          <a:effectLst/>
                          <a:latin typeface="+mn-lt"/>
                        </a:rPr>
                        <a:t>/14</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dirty="0">
                          <a:effectLst/>
                          <a:latin typeface="+mn-lt"/>
                        </a:rPr>
                        <a:t>Município</a:t>
                      </a:r>
                      <a:endParaRPr lang="pt-BR" sz="1200" b="1" i="0" u="none" strike="noStrike" dirty="0">
                        <a:solidFill>
                          <a:srgbClr val="000000"/>
                        </a:solidFill>
                        <a:effectLst/>
                        <a:latin typeface="+mn-lt"/>
                      </a:endParaRPr>
                    </a:p>
                  </a:txBody>
                  <a:tcPr marL="7893" marR="7893" marT="7893" marB="0" anchor="ctr"/>
                </a:tc>
                <a:tc>
                  <a:txBody>
                    <a:bodyPr/>
                    <a:lstStyle/>
                    <a:p>
                      <a:pPr algn="ctr" fontAlgn="b"/>
                      <a:r>
                        <a:rPr lang="pt-BR" sz="1200" u="none" strike="noStrike" dirty="0">
                          <a:effectLst/>
                          <a:latin typeface="+mn-lt"/>
                        </a:rPr>
                        <a:t>em funcionamento </a:t>
                      </a:r>
                      <a:endParaRPr lang="pt-BR" sz="1200" b="1" i="0" u="none" strike="noStrike" dirty="0">
                        <a:solidFill>
                          <a:srgbClr val="000000"/>
                        </a:solidFill>
                        <a:effectLst/>
                        <a:latin typeface="+mn-lt"/>
                      </a:endParaRPr>
                    </a:p>
                  </a:txBody>
                  <a:tcPr marL="7893" marR="7893" marT="7893" marB="0" anchor="b"/>
                </a:tc>
                <a:extLst>
                  <a:ext uri="{0D108BD9-81ED-4DB2-BD59-A6C34878D82A}">
                    <a16:rowId xmlns:a16="http://schemas.microsoft.com/office/drawing/2014/main" val="10010"/>
                  </a:ext>
                </a:extLst>
              </a:tr>
              <a:tr h="310069">
                <a:tc>
                  <a:txBody>
                    <a:bodyPr/>
                    <a:lstStyle/>
                    <a:p>
                      <a:pPr algn="l" fontAlgn="ctr"/>
                      <a:r>
                        <a:rPr lang="pt-BR" sz="1200" b="1" u="none" strike="noStrike" dirty="0">
                          <a:effectLst/>
                          <a:latin typeface="+mn-lt"/>
                        </a:rPr>
                        <a:t>12 - Guarapari/ES</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a:effectLst/>
                          <a:latin typeface="+mn-lt"/>
                        </a:rPr>
                        <a:t>jul/13</a:t>
                      </a:r>
                      <a:endParaRPr lang="pt-BR" sz="1200" b="0" i="0" u="none" strike="noStrike">
                        <a:solidFill>
                          <a:srgbClr val="000000"/>
                        </a:solidFill>
                        <a:effectLst/>
                        <a:latin typeface="+mn-lt"/>
                      </a:endParaRPr>
                    </a:p>
                  </a:txBody>
                  <a:tcPr marL="7893" marR="7893" marT="7893" marB="0" anchor="ctr"/>
                </a:tc>
                <a:tc>
                  <a:txBody>
                    <a:bodyPr/>
                    <a:lstStyle/>
                    <a:p>
                      <a:pPr algn="ctr" fontAlgn="ctr"/>
                      <a:r>
                        <a:rPr lang="pt-BR" sz="1200" u="none" strike="noStrike">
                          <a:effectLst/>
                          <a:latin typeface="+mn-lt"/>
                        </a:rPr>
                        <a:t>Em pagamento</a:t>
                      </a:r>
                      <a:endParaRPr lang="pt-BR" sz="1200" b="1" i="0" u="none" strike="noStrike">
                        <a:solidFill>
                          <a:srgbClr val="000000"/>
                        </a:solidFill>
                        <a:effectLst/>
                        <a:latin typeface="+mn-lt"/>
                      </a:endParaRPr>
                    </a:p>
                  </a:txBody>
                  <a:tcPr marL="7893" marR="7893" marT="7893" marB="0" anchor="ctr"/>
                </a:tc>
                <a:tc>
                  <a:txBody>
                    <a:bodyPr/>
                    <a:lstStyle/>
                    <a:p>
                      <a:pPr algn="ctr" fontAlgn="ctr"/>
                      <a:r>
                        <a:rPr lang="pt-BR" sz="1200" u="none" strike="noStrike">
                          <a:effectLst/>
                          <a:latin typeface="+mn-lt"/>
                        </a:rPr>
                        <a:t>dez/14</a:t>
                      </a:r>
                      <a:endParaRPr lang="pt-BR" sz="1200" b="1" i="0" u="none" strike="noStrike">
                        <a:solidFill>
                          <a:srgbClr val="000000"/>
                        </a:solidFill>
                        <a:effectLst/>
                        <a:latin typeface="+mn-lt"/>
                      </a:endParaRPr>
                    </a:p>
                  </a:txBody>
                  <a:tcPr marL="7893" marR="7893" marT="7893" marB="0" anchor="ctr"/>
                </a:tc>
                <a:tc>
                  <a:txBody>
                    <a:bodyPr/>
                    <a:lstStyle/>
                    <a:p>
                      <a:pPr algn="ctr" fontAlgn="ctr"/>
                      <a:r>
                        <a:rPr lang="pt-BR" sz="1200" u="none" strike="noStrike" dirty="0">
                          <a:effectLst/>
                          <a:latin typeface="+mn-lt"/>
                        </a:rPr>
                        <a:t>Município</a:t>
                      </a:r>
                      <a:endParaRPr lang="pt-BR" sz="1200" b="1" i="0" u="none" strike="noStrike" dirty="0">
                        <a:solidFill>
                          <a:srgbClr val="000000"/>
                        </a:solidFill>
                        <a:effectLst/>
                        <a:latin typeface="+mn-lt"/>
                      </a:endParaRPr>
                    </a:p>
                  </a:txBody>
                  <a:tcPr marL="7893" marR="7893" marT="7893" marB="0" anchor="ctr"/>
                </a:tc>
                <a:tc>
                  <a:txBody>
                    <a:bodyPr/>
                    <a:lstStyle/>
                    <a:p>
                      <a:pPr algn="ctr" fontAlgn="b"/>
                      <a:r>
                        <a:rPr lang="pt-BR" sz="1200" u="none" strike="noStrike" dirty="0">
                          <a:effectLst/>
                          <a:latin typeface="+mn-lt"/>
                        </a:rPr>
                        <a:t>em funcionamento </a:t>
                      </a:r>
                      <a:endParaRPr lang="pt-BR" sz="1200" b="1" i="0" u="none" strike="noStrike" dirty="0">
                        <a:solidFill>
                          <a:srgbClr val="000000"/>
                        </a:solidFill>
                        <a:effectLst/>
                        <a:latin typeface="+mn-lt"/>
                      </a:endParaRPr>
                    </a:p>
                  </a:txBody>
                  <a:tcPr marL="7893" marR="7893" marT="7893" marB="0" anchor="b"/>
                </a:tc>
                <a:extLst>
                  <a:ext uri="{0D108BD9-81ED-4DB2-BD59-A6C34878D82A}">
                    <a16:rowId xmlns:a16="http://schemas.microsoft.com/office/drawing/2014/main" val="10011"/>
                  </a:ext>
                </a:extLst>
              </a:tr>
              <a:tr h="289045">
                <a:tc>
                  <a:txBody>
                    <a:bodyPr/>
                    <a:lstStyle/>
                    <a:p>
                      <a:pPr algn="l" fontAlgn="ctr"/>
                      <a:r>
                        <a:rPr lang="pt-BR" sz="1200" b="1" u="none" strike="noStrike" dirty="0">
                          <a:effectLst/>
                          <a:latin typeface="+mn-lt"/>
                        </a:rPr>
                        <a:t>13 - Araguaína/TO</a:t>
                      </a:r>
                      <a:endParaRPr lang="pt-BR" sz="1200" b="1" i="0" u="none" strike="noStrike" dirty="0">
                        <a:solidFill>
                          <a:srgbClr val="000000"/>
                        </a:solidFill>
                        <a:effectLst/>
                        <a:latin typeface="+mn-lt"/>
                      </a:endParaRPr>
                    </a:p>
                  </a:txBody>
                  <a:tcPr marL="7893" marR="7893" marT="7893" marB="0" anchor="ctr"/>
                </a:tc>
                <a:tc>
                  <a:txBody>
                    <a:bodyPr/>
                    <a:lstStyle/>
                    <a:p>
                      <a:pPr algn="ctr" fontAlgn="ctr"/>
                      <a:r>
                        <a:rPr lang="pt-BR" sz="1200" u="none" strike="noStrike">
                          <a:effectLst/>
                          <a:latin typeface="+mn-lt"/>
                        </a:rPr>
                        <a:t>dez/12</a:t>
                      </a:r>
                      <a:endParaRPr lang="pt-BR" sz="1200" b="1" i="0" u="none" strike="noStrike">
                        <a:solidFill>
                          <a:srgbClr val="000000"/>
                        </a:solidFill>
                        <a:effectLst/>
                        <a:latin typeface="+mn-lt"/>
                      </a:endParaRPr>
                    </a:p>
                  </a:txBody>
                  <a:tcPr marL="7893" marR="7893" marT="7893" marB="0" anchor="ctr"/>
                </a:tc>
                <a:tc>
                  <a:txBody>
                    <a:bodyPr/>
                    <a:lstStyle/>
                    <a:p>
                      <a:pPr algn="ctr" fontAlgn="ctr"/>
                      <a:r>
                        <a:rPr lang="pt-BR" sz="1200" u="none" strike="noStrike">
                          <a:effectLst/>
                          <a:latin typeface="+mn-lt"/>
                        </a:rPr>
                        <a:t>Em pagamento</a:t>
                      </a:r>
                      <a:endParaRPr lang="pt-BR" sz="1200" b="1" i="0" u="none" strike="noStrike">
                        <a:solidFill>
                          <a:srgbClr val="000000"/>
                        </a:solidFill>
                        <a:effectLst/>
                        <a:latin typeface="+mn-lt"/>
                      </a:endParaRPr>
                    </a:p>
                  </a:txBody>
                  <a:tcPr marL="7893" marR="7893" marT="7893" marB="0" anchor="ctr"/>
                </a:tc>
                <a:tc>
                  <a:txBody>
                    <a:bodyPr/>
                    <a:lstStyle/>
                    <a:p>
                      <a:pPr algn="ctr" fontAlgn="ctr"/>
                      <a:r>
                        <a:rPr lang="pt-BR" sz="1200" u="none" strike="noStrike">
                          <a:effectLst/>
                          <a:latin typeface="+mn-lt"/>
                        </a:rPr>
                        <a:t>jan/15</a:t>
                      </a:r>
                      <a:endParaRPr lang="pt-BR" sz="1200" b="1" i="0" u="none" strike="noStrike">
                        <a:solidFill>
                          <a:srgbClr val="000000"/>
                        </a:solidFill>
                        <a:effectLst/>
                        <a:latin typeface="+mn-lt"/>
                      </a:endParaRPr>
                    </a:p>
                  </a:txBody>
                  <a:tcPr marL="7893" marR="7893" marT="7893" marB="0" anchor="ctr"/>
                </a:tc>
                <a:tc>
                  <a:txBody>
                    <a:bodyPr/>
                    <a:lstStyle/>
                    <a:p>
                      <a:pPr algn="ctr" fontAlgn="ctr"/>
                      <a:r>
                        <a:rPr lang="pt-BR" sz="1200" u="none" strike="noStrike" dirty="0">
                          <a:effectLst/>
                          <a:latin typeface="+mn-lt"/>
                        </a:rPr>
                        <a:t>Município</a:t>
                      </a:r>
                      <a:endParaRPr lang="pt-BR" sz="1200" b="1" i="0" u="none" strike="noStrike" dirty="0">
                        <a:solidFill>
                          <a:srgbClr val="000000"/>
                        </a:solidFill>
                        <a:effectLst/>
                        <a:latin typeface="+mn-lt"/>
                      </a:endParaRPr>
                    </a:p>
                  </a:txBody>
                  <a:tcPr marL="7893" marR="7893" marT="7893" marB="0" anchor="ctr"/>
                </a:tc>
                <a:tc>
                  <a:txBody>
                    <a:bodyPr/>
                    <a:lstStyle/>
                    <a:p>
                      <a:pPr algn="ctr" fontAlgn="b"/>
                      <a:r>
                        <a:rPr lang="pt-BR" sz="1200" u="none" strike="noStrike" dirty="0">
                          <a:effectLst/>
                          <a:latin typeface="+mn-lt"/>
                        </a:rPr>
                        <a:t>em funcionamento </a:t>
                      </a:r>
                      <a:endParaRPr lang="pt-BR" sz="1200" b="1" i="0" u="none" strike="noStrike" dirty="0">
                        <a:solidFill>
                          <a:srgbClr val="000000"/>
                        </a:solidFill>
                        <a:effectLst/>
                        <a:latin typeface="+mn-lt"/>
                      </a:endParaRPr>
                    </a:p>
                  </a:txBody>
                  <a:tcPr marL="7893" marR="7893" marT="7893" marB="0" anchor="b"/>
                </a:tc>
                <a:extLst>
                  <a:ext uri="{0D108BD9-81ED-4DB2-BD59-A6C34878D82A}">
                    <a16:rowId xmlns:a16="http://schemas.microsoft.com/office/drawing/2014/main" val="10012"/>
                  </a:ext>
                </a:extLst>
              </a:tr>
              <a:tr h="310747">
                <a:tc>
                  <a:txBody>
                    <a:bodyPr/>
                    <a:lstStyle/>
                    <a:p>
                      <a:pPr algn="l" rtl="0" fontAlgn="b"/>
                      <a:r>
                        <a:rPr lang="pt-BR" sz="1200" b="1" i="0" u="none" strike="noStrike" dirty="0">
                          <a:solidFill>
                            <a:srgbClr val="000000"/>
                          </a:solidFill>
                          <a:effectLst/>
                          <a:latin typeface="+mn-lt"/>
                        </a:rPr>
                        <a:t>14 - Cuiabá-MT</a:t>
                      </a:r>
                    </a:p>
                  </a:txBody>
                  <a:tcPr marL="9525" marR="9525" marT="9525" marB="0" anchor="b"/>
                </a:tc>
                <a:tc>
                  <a:txBody>
                    <a:bodyPr/>
                    <a:lstStyle/>
                    <a:p>
                      <a:pPr algn="ctr" rtl="0" fontAlgn="b"/>
                      <a:r>
                        <a:rPr lang="pt-BR" sz="1200" b="0" i="0" u="none" strike="noStrike">
                          <a:solidFill>
                            <a:srgbClr val="000000"/>
                          </a:solidFill>
                          <a:effectLst/>
                          <a:latin typeface="+mn-lt"/>
                        </a:rPr>
                        <a:t>mai/13</a:t>
                      </a:r>
                    </a:p>
                  </a:txBody>
                  <a:tcPr marL="9525" marR="9525" marT="9525" marB="0" anchor="b"/>
                </a:tc>
                <a:tc>
                  <a:txBody>
                    <a:bodyPr/>
                    <a:lstStyle/>
                    <a:p>
                      <a:pPr algn="ctr" rtl="0" fontAlgn="ctr"/>
                      <a:r>
                        <a:rPr lang="pt-BR" sz="1200" b="0" i="0" u="none" strike="noStrike">
                          <a:solidFill>
                            <a:srgbClr val="000000"/>
                          </a:solidFill>
                          <a:effectLst/>
                          <a:latin typeface="+mn-lt"/>
                        </a:rPr>
                        <a:t>Em pagamento</a:t>
                      </a:r>
                    </a:p>
                  </a:txBody>
                  <a:tcPr marL="9525" marR="9525" marT="9525" marB="0" anchor="ctr"/>
                </a:tc>
                <a:tc>
                  <a:txBody>
                    <a:bodyPr/>
                    <a:lstStyle/>
                    <a:p>
                      <a:pPr algn="ctr" rtl="0" fontAlgn="b"/>
                      <a:r>
                        <a:rPr lang="pt-BR" sz="1200" b="0" i="0" u="none" strike="noStrike" dirty="0">
                          <a:solidFill>
                            <a:srgbClr val="000000"/>
                          </a:solidFill>
                          <a:effectLst/>
                          <a:latin typeface="+mn-lt"/>
                        </a:rPr>
                        <a:t>dez/14</a:t>
                      </a:r>
                    </a:p>
                  </a:txBody>
                  <a:tcPr marL="9525" marR="9525" marT="9525" marB="0" anchor="b"/>
                </a:tc>
                <a:tc>
                  <a:txBody>
                    <a:bodyPr/>
                    <a:lstStyle/>
                    <a:p>
                      <a:pPr algn="ctr" rtl="0" fontAlgn="b"/>
                      <a:r>
                        <a:rPr lang="pt-BR" sz="1200" b="0" i="0" u="none" strike="noStrike" dirty="0">
                          <a:solidFill>
                            <a:srgbClr val="000000"/>
                          </a:solidFill>
                          <a:effectLst/>
                          <a:latin typeface="+mn-lt"/>
                        </a:rPr>
                        <a:t>Pestalozzi - </a:t>
                      </a:r>
                      <a:r>
                        <a:rPr lang="pt-BR" sz="1200" b="0" i="0" u="none" strike="noStrike" dirty="0" err="1">
                          <a:solidFill>
                            <a:srgbClr val="000000"/>
                          </a:solidFill>
                          <a:effectLst/>
                          <a:latin typeface="+mn-lt"/>
                        </a:rPr>
                        <a:t>Cuiaba</a:t>
                      </a:r>
                      <a:r>
                        <a:rPr lang="pt-BR" sz="1200" b="0" i="0" u="none" strike="noStrike" dirty="0">
                          <a:solidFill>
                            <a:srgbClr val="000000"/>
                          </a:solidFill>
                          <a:effectLst/>
                          <a:latin typeface="+mn-lt"/>
                        </a:rPr>
                        <a:t> MT</a:t>
                      </a:r>
                    </a:p>
                  </a:txBody>
                  <a:tcPr marL="9525" marR="9525" marT="9525" marB="0" anchor="b"/>
                </a:tc>
                <a:tc>
                  <a:txBody>
                    <a:bodyPr/>
                    <a:lstStyle/>
                    <a:p>
                      <a:pPr algn="ctr" rtl="0" fontAlgn="b"/>
                      <a:r>
                        <a:rPr lang="pt-BR" sz="1200" b="0" i="0" u="none" strike="noStrike" dirty="0">
                          <a:solidFill>
                            <a:srgbClr val="000000"/>
                          </a:solidFill>
                          <a:effectLst/>
                          <a:latin typeface="+mn-lt"/>
                        </a:rPr>
                        <a:t>em funcionamento</a:t>
                      </a:r>
                    </a:p>
                  </a:txBody>
                  <a:tcPr marL="9525" marR="9525" marT="9525" marB="0" anchor="b"/>
                </a:tc>
                <a:extLst>
                  <a:ext uri="{0D108BD9-81ED-4DB2-BD59-A6C34878D82A}">
                    <a16:rowId xmlns:a16="http://schemas.microsoft.com/office/drawing/2014/main" val="10013"/>
                  </a:ext>
                </a:extLst>
              </a:tr>
              <a:tr h="391651">
                <a:tc>
                  <a:txBody>
                    <a:bodyPr/>
                    <a:lstStyle/>
                    <a:p>
                      <a:pPr algn="l" rtl="0" fontAlgn="b"/>
                      <a:r>
                        <a:rPr lang="pt-BR" sz="1200" b="1" i="0" u="none" strike="noStrike" dirty="0">
                          <a:solidFill>
                            <a:srgbClr val="000000"/>
                          </a:solidFill>
                          <a:effectLst/>
                          <a:latin typeface="+mn-lt"/>
                        </a:rPr>
                        <a:t>15 - Fortaleza/CE</a:t>
                      </a:r>
                    </a:p>
                  </a:txBody>
                  <a:tcPr marL="9525" marR="9525" marT="9525" marB="0" anchor="b"/>
                </a:tc>
                <a:tc>
                  <a:txBody>
                    <a:bodyPr/>
                    <a:lstStyle/>
                    <a:p>
                      <a:pPr algn="ctr" rtl="0" fontAlgn="b"/>
                      <a:r>
                        <a:rPr lang="pt-BR" sz="1200" b="0" i="0" u="none" strike="noStrike" dirty="0" err="1">
                          <a:solidFill>
                            <a:srgbClr val="000000"/>
                          </a:solidFill>
                          <a:effectLst/>
                          <a:latin typeface="+mn-lt"/>
                        </a:rPr>
                        <a:t>mai</a:t>
                      </a:r>
                      <a:r>
                        <a:rPr lang="pt-BR" sz="1200" b="0" i="0" u="none" strike="noStrike" dirty="0">
                          <a:solidFill>
                            <a:srgbClr val="000000"/>
                          </a:solidFill>
                          <a:effectLst/>
                          <a:latin typeface="+mn-lt"/>
                        </a:rPr>
                        <a:t>/13</a:t>
                      </a:r>
                    </a:p>
                  </a:txBody>
                  <a:tcPr marL="9525" marR="9525" marT="9525" marB="0" anchor="b"/>
                </a:tc>
                <a:tc>
                  <a:txBody>
                    <a:bodyPr/>
                    <a:lstStyle/>
                    <a:p>
                      <a:pPr algn="ctr" rtl="0" fontAlgn="ctr"/>
                      <a:r>
                        <a:rPr lang="pt-BR" sz="1200" b="0" i="0" u="none" strike="noStrike">
                          <a:solidFill>
                            <a:srgbClr val="000000"/>
                          </a:solidFill>
                          <a:effectLst/>
                          <a:latin typeface="+mn-lt"/>
                        </a:rPr>
                        <a:t>Em pagamento</a:t>
                      </a:r>
                    </a:p>
                  </a:txBody>
                  <a:tcPr marL="9525" marR="9525" marT="9525" marB="0" anchor="ctr"/>
                </a:tc>
                <a:tc>
                  <a:txBody>
                    <a:bodyPr/>
                    <a:lstStyle/>
                    <a:p>
                      <a:pPr algn="ctr" rtl="0" fontAlgn="b"/>
                      <a:r>
                        <a:rPr lang="pt-BR" sz="1200" b="0" i="0" u="none" strike="noStrike" dirty="0" err="1">
                          <a:solidFill>
                            <a:srgbClr val="000000"/>
                          </a:solidFill>
                          <a:effectLst/>
                          <a:latin typeface="+mn-lt"/>
                        </a:rPr>
                        <a:t>jun</a:t>
                      </a:r>
                      <a:r>
                        <a:rPr lang="pt-BR" sz="1200" b="0" i="0" u="none" strike="noStrike" dirty="0">
                          <a:solidFill>
                            <a:srgbClr val="000000"/>
                          </a:solidFill>
                          <a:effectLst/>
                          <a:latin typeface="+mn-lt"/>
                        </a:rPr>
                        <a:t>/15</a:t>
                      </a:r>
                    </a:p>
                  </a:txBody>
                  <a:tcPr marL="9525" marR="9525" marT="9525" marB="0" anchor="b"/>
                </a:tc>
                <a:tc>
                  <a:txBody>
                    <a:bodyPr/>
                    <a:lstStyle/>
                    <a:p>
                      <a:pPr algn="ctr" rtl="0" fontAlgn="b"/>
                      <a:r>
                        <a:rPr lang="pt-BR" sz="1200" b="0" i="0" u="none" strike="noStrike" dirty="0">
                          <a:solidFill>
                            <a:srgbClr val="000000"/>
                          </a:solidFill>
                          <a:effectLst/>
                          <a:latin typeface="+mn-lt"/>
                        </a:rPr>
                        <a:t>Recanto Psicopedagógico da </a:t>
                      </a:r>
                      <a:r>
                        <a:rPr lang="pt-BR" sz="1200" b="0" i="0" u="none" strike="noStrike" dirty="0" err="1">
                          <a:solidFill>
                            <a:srgbClr val="000000"/>
                          </a:solidFill>
                          <a:effectLst/>
                          <a:latin typeface="+mn-lt"/>
                        </a:rPr>
                        <a:t>Aldoeta</a:t>
                      </a:r>
                      <a:endParaRPr lang="pt-BR" sz="1200" b="0" i="0" u="none" strike="noStrike" dirty="0">
                        <a:solidFill>
                          <a:srgbClr val="000000"/>
                        </a:solidFill>
                        <a:effectLst/>
                        <a:latin typeface="+mn-lt"/>
                      </a:endParaRPr>
                    </a:p>
                  </a:txBody>
                  <a:tcPr marL="9525" marR="9525" marT="9525" marB="0" anchor="b"/>
                </a:tc>
                <a:tc>
                  <a:txBody>
                    <a:bodyPr/>
                    <a:lstStyle/>
                    <a:p>
                      <a:pPr algn="ctr" rtl="0" fontAlgn="b"/>
                      <a:r>
                        <a:rPr lang="pt-BR" sz="1200" b="0" i="0" u="none" strike="noStrike" dirty="0">
                          <a:solidFill>
                            <a:srgbClr val="000000"/>
                          </a:solidFill>
                          <a:effectLst/>
                          <a:latin typeface="+mn-lt"/>
                        </a:rPr>
                        <a:t>Em funcionamento </a:t>
                      </a:r>
                    </a:p>
                  </a:txBody>
                  <a:tcPr marL="9525" marR="9525" marT="9525" marB="0" anchor="b"/>
                </a:tc>
                <a:extLst>
                  <a:ext uri="{0D108BD9-81ED-4DB2-BD59-A6C34878D82A}">
                    <a16:rowId xmlns:a16="http://schemas.microsoft.com/office/drawing/2014/main" val="10014"/>
                  </a:ext>
                </a:extLst>
              </a:tr>
              <a:tr h="384451">
                <a:tc>
                  <a:txBody>
                    <a:bodyPr/>
                    <a:lstStyle/>
                    <a:p>
                      <a:pPr algn="l" rtl="0" fontAlgn="b"/>
                      <a:r>
                        <a:rPr lang="pt-BR" sz="1200" b="1" i="0" u="none" strike="noStrike" dirty="0">
                          <a:solidFill>
                            <a:srgbClr val="000000"/>
                          </a:solidFill>
                          <a:effectLst/>
                          <a:latin typeface="+mn-lt"/>
                        </a:rPr>
                        <a:t>16 - Joinville/SC</a:t>
                      </a:r>
                    </a:p>
                    <a:p>
                      <a:pPr algn="l" rtl="0" fontAlgn="b"/>
                      <a:endParaRPr lang="pt-BR" sz="1200" b="1" i="0" u="none" strike="noStrike" dirty="0">
                        <a:solidFill>
                          <a:srgbClr val="000000"/>
                        </a:solidFill>
                        <a:effectLst/>
                        <a:latin typeface="+mn-lt"/>
                      </a:endParaRPr>
                    </a:p>
                  </a:txBody>
                  <a:tcPr marL="9525" marR="9525" marT="9525" marB="0" anchor="b"/>
                </a:tc>
                <a:tc>
                  <a:txBody>
                    <a:bodyPr/>
                    <a:lstStyle/>
                    <a:p>
                      <a:pPr algn="ctr" rtl="0" fontAlgn="b"/>
                      <a:r>
                        <a:rPr lang="pt-BR" sz="1200" b="0" i="0" u="none" strike="noStrike" dirty="0">
                          <a:solidFill>
                            <a:srgbClr val="000000"/>
                          </a:solidFill>
                          <a:effectLst/>
                          <a:latin typeface="+mn-lt"/>
                        </a:rPr>
                        <a:t>dez/12</a:t>
                      </a:r>
                    </a:p>
                    <a:p>
                      <a:pPr algn="ctr" rtl="0" fontAlgn="b"/>
                      <a:endParaRPr lang="pt-BR" sz="1200" b="0" i="0" u="none" strike="noStrike" dirty="0">
                        <a:solidFill>
                          <a:srgbClr val="000000"/>
                        </a:solidFill>
                        <a:effectLst/>
                        <a:latin typeface="+mn-lt"/>
                      </a:endParaRPr>
                    </a:p>
                  </a:txBody>
                  <a:tcPr marL="9525" marR="9525" marT="9525" marB="0" anchor="b"/>
                </a:tc>
                <a:tc>
                  <a:txBody>
                    <a:bodyPr/>
                    <a:lstStyle/>
                    <a:p>
                      <a:pPr algn="ctr" rtl="0" fontAlgn="ctr"/>
                      <a:r>
                        <a:rPr lang="pt-BR" sz="1200" b="0" i="0" u="none" strike="noStrike" dirty="0">
                          <a:solidFill>
                            <a:srgbClr val="000000"/>
                          </a:solidFill>
                          <a:effectLst/>
                          <a:latin typeface="+mn-lt"/>
                        </a:rPr>
                        <a:t>Em pagamento</a:t>
                      </a:r>
                    </a:p>
                  </a:txBody>
                  <a:tcPr marL="9525" marR="9525" marT="9525" marB="0" anchor="ctr"/>
                </a:tc>
                <a:tc>
                  <a:txBody>
                    <a:bodyPr/>
                    <a:lstStyle/>
                    <a:p>
                      <a:pPr algn="ctr" rtl="0" fontAlgn="b"/>
                      <a:r>
                        <a:rPr lang="pt-BR" sz="1200" b="0" i="0" u="none" strike="noStrike" dirty="0" err="1">
                          <a:solidFill>
                            <a:srgbClr val="000000"/>
                          </a:solidFill>
                          <a:effectLst/>
                          <a:latin typeface="+mn-lt"/>
                        </a:rPr>
                        <a:t>jul</a:t>
                      </a:r>
                      <a:r>
                        <a:rPr lang="pt-BR" sz="1200" b="0" i="0" u="none" strike="noStrike" dirty="0">
                          <a:solidFill>
                            <a:srgbClr val="000000"/>
                          </a:solidFill>
                          <a:effectLst/>
                          <a:latin typeface="+mn-lt"/>
                        </a:rPr>
                        <a:t>/15</a:t>
                      </a:r>
                    </a:p>
                    <a:p>
                      <a:pPr algn="ctr" rtl="0" fontAlgn="b"/>
                      <a:endParaRPr lang="pt-BR" sz="1200" b="0" i="0" u="none" strike="noStrike" dirty="0">
                        <a:solidFill>
                          <a:srgbClr val="000000"/>
                        </a:solidFill>
                        <a:effectLst/>
                        <a:latin typeface="+mn-lt"/>
                      </a:endParaRPr>
                    </a:p>
                  </a:txBody>
                  <a:tcPr marL="9525" marR="9525" marT="9525" marB="0" anchor="b"/>
                </a:tc>
                <a:tc>
                  <a:txBody>
                    <a:bodyPr/>
                    <a:lstStyle/>
                    <a:p>
                      <a:pPr algn="ctr" rtl="0" fontAlgn="b"/>
                      <a:r>
                        <a:rPr lang="pt-BR" sz="1200" b="0" i="0" u="none" strike="noStrike" dirty="0">
                          <a:solidFill>
                            <a:srgbClr val="000000"/>
                          </a:solidFill>
                          <a:effectLst/>
                          <a:latin typeface="+mn-lt"/>
                        </a:rPr>
                        <a:t>APAE/Joinville</a:t>
                      </a:r>
                    </a:p>
                    <a:p>
                      <a:pPr algn="ctr" rtl="0" fontAlgn="b"/>
                      <a:endParaRPr lang="pt-BR" sz="1200" b="0" i="0" u="none" strike="noStrike" dirty="0">
                        <a:solidFill>
                          <a:srgbClr val="000000"/>
                        </a:solidFill>
                        <a:effectLst/>
                        <a:latin typeface="+mn-lt"/>
                      </a:endParaRPr>
                    </a:p>
                  </a:txBody>
                  <a:tcPr marL="9525" marR="9525" marT="9525" marB="0" anchor="b"/>
                </a:tc>
                <a:tc>
                  <a:txBody>
                    <a:bodyPr/>
                    <a:lstStyle/>
                    <a:p>
                      <a:pPr algn="ctr" rtl="0" fontAlgn="b"/>
                      <a:r>
                        <a:rPr lang="pt-BR" sz="1200" b="0" i="0" u="none" strike="noStrike" dirty="0">
                          <a:solidFill>
                            <a:srgbClr val="000000"/>
                          </a:solidFill>
                          <a:effectLst/>
                          <a:latin typeface="+mn-lt"/>
                        </a:rPr>
                        <a:t>Em funcionamento</a:t>
                      </a:r>
                    </a:p>
                    <a:p>
                      <a:pPr algn="ctr" rtl="0" fontAlgn="b"/>
                      <a:endParaRPr lang="pt-BR"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0015"/>
                  </a:ext>
                </a:extLst>
              </a:tr>
              <a:tr h="759144">
                <a:tc>
                  <a:txBody>
                    <a:bodyPr/>
                    <a:lstStyle/>
                    <a:p>
                      <a:pPr algn="l" rtl="0" fontAlgn="b"/>
                      <a:r>
                        <a:rPr lang="pt-BR" sz="1200" b="1" i="0" u="none" strike="noStrike" dirty="0">
                          <a:solidFill>
                            <a:srgbClr val="000000"/>
                          </a:solidFill>
                          <a:effectLst/>
                          <a:latin typeface="+mn-lt"/>
                        </a:rPr>
                        <a:t>17 - Belo Horizonte</a:t>
                      </a:r>
                    </a:p>
                    <a:p>
                      <a:pPr algn="l" rtl="0" fontAlgn="b"/>
                      <a:endParaRPr lang="pt-BR" sz="1200" b="1" i="0" u="none" strike="noStrike" dirty="0">
                        <a:solidFill>
                          <a:srgbClr val="000000"/>
                        </a:solidFill>
                        <a:effectLst/>
                        <a:latin typeface="+mn-lt"/>
                      </a:endParaRPr>
                    </a:p>
                    <a:p>
                      <a:pPr algn="l" rtl="0" fontAlgn="b"/>
                      <a:endParaRPr lang="pt-BR" sz="1200" b="1" i="0" u="none" strike="noStrike" dirty="0">
                        <a:solidFill>
                          <a:srgbClr val="000000"/>
                        </a:solidFill>
                        <a:effectLst/>
                        <a:latin typeface="+mn-lt"/>
                      </a:endParaRPr>
                    </a:p>
                    <a:p>
                      <a:pPr algn="l" rtl="0" fontAlgn="b"/>
                      <a:r>
                        <a:rPr lang="pt-BR" sz="1200" b="1" i="0" u="none" strike="noStrike" dirty="0">
                          <a:solidFill>
                            <a:srgbClr val="000000"/>
                          </a:solidFill>
                          <a:effectLst/>
                          <a:latin typeface="+mn-lt"/>
                        </a:rPr>
                        <a:t>18 - </a:t>
                      </a:r>
                      <a:r>
                        <a:rPr lang="pt-BR" sz="1200" b="1" i="0" u="none" strike="noStrike" dirty="0" err="1">
                          <a:solidFill>
                            <a:srgbClr val="000000"/>
                          </a:solidFill>
                          <a:effectLst/>
                          <a:latin typeface="+mn-lt"/>
                        </a:rPr>
                        <a:t>Maceio</a:t>
                      </a:r>
                      <a:r>
                        <a:rPr lang="pt-BR" sz="1200" b="1" i="0" u="none" strike="noStrike" dirty="0">
                          <a:solidFill>
                            <a:srgbClr val="000000"/>
                          </a:solidFill>
                          <a:effectLst/>
                          <a:latin typeface="+mn-lt"/>
                        </a:rPr>
                        <a:t>/AL</a:t>
                      </a:r>
                    </a:p>
                  </a:txBody>
                  <a:tcPr marL="9525" marR="9525" marT="9525" marB="0" anchor="b"/>
                </a:tc>
                <a:tc>
                  <a:txBody>
                    <a:bodyPr/>
                    <a:lstStyle/>
                    <a:p>
                      <a:pPr algn="ctr" rtl="0" fontAlgn="b"/>
                      <a:r>
                        <a:rPr lang="pt-BR" sz="1200" b="0" i="0" u="none" strike="noStrike" dirty="0" err="1">
                          <a:solidFill>
                            <a:srgbClr val="000000"/>
                          </a:solidFill>
                          <a:effectLst/>
                          <a:latin typeface="+mn-lt"/>
                        </a:rPr>
                        <a:t>Jun</a:t>
                      </a:r>
                      <a:r>
                        <a:rPr lang="pt-BR" sz="1200" b="0" i="0" u="none" strike="noStrike" dirty="0">
                          <a:solidFill>
                            <a:srgbClr val="000000"/>
                          </a:solidFill>
                          <a:effectLst/>
                          <a:latin typeface="+mn-lt"/>
                        </a:rPr>
                        <a:t>/12</a:t>
                      </a:r>
                    </a:p>
                    <a:p>
                      <a:pPr algn="ctr" rtl="0" fontAlgn="b"/>
                      <a:endParaRPr lang="pt-BR" sz="1200" b="0" i="0" u="none" strike="noStrike" dirty="0">
                        <a:solidFill>
                          <a:srgbClr val="000000"/>
                        </a:solidFill>
                        <a:effectLst/>
                        <a:latin typeface="+mn-lt"/>
                      </a:endParaRPr>
                    </a:p>
                    <a:p>
                      <a:pPr algn="ctr" rtl="0" fontAlgn="b"/>
                      <a:r>
                        <a:rPr lang="pt-BR" sz="1200" b="0" i="0" u="none" strike="noStrike" dirty="0">
                          <a:solidFill>
                            <a:srgbClr val="000000"/>
                          </a:solidFill>
                          <a:effectLst/>
                          <a:latin typeface="+mn-lt"/>
                        </a:rPr>
                        <a:t>Dez/</a:t>
                      </a:r>
                    </a:p>
                  </a:txBody>
                  <a:tcPr marL="9525" marR="9525" marT="9525" marB="0" anchor="b"/>
                </a:tc>
                <a:tc>
                  <a:txBody>
                    <a:bodyPr/>
                    <a:lstStyle/>
                    <a:p>
                      <a:pPr algn="ctr" rtl="0" fontAlgn="ctr"/>
                      <a:r>
                        <a:rPr lang="pt-BR" sz="1200" b="0" i="0" u="none" strike="noStrike" dirty="0">
                          <a:solidFill>
                            <a:srgbClr val="000000"/>
                          </a:solidFill>
                          <a:effectLst/>
                          <a:latin typeface="+mn-lt"/>
                        </a:rPr>
                        <a:t>Em pagamento</a:t>
                      </a:r>
                    </a:p>
                    <a:p>
                      <a:pPr algn="ctr" rtl="0" fontAlgn="ctr"/>
                      <a:endParaRPr lang="pt-BR" sz="1200" b="0" i="0" u="none" strike="noStrike" dirty="0">
                        <a:solidFill>
                          <a:srgbClr val="000000"/>
                        </a:solidFill>
                        <a:effectLst/>
                        <a:latin typeface="+mn-lt"/>
                      </a:endParaRPr>
                    </a:p>
                    <a:p>
                      <a:pPr algn="ctr" rtl="0" fontAlgn="ctr"/>
                      <a:endParaRPr lang="pt-BR" sz="1200" b="0" i="0" u="none" strike="noStrike" dirty="0">
                        <a:solidFill>
                          <a:srgbClr val="000000"/>
                        </a:solidFill>
                        <a:effectLst/>
                        <a:latin typeface="+mn-lt"/>
                      </a:endParaRPr>
                    </a:p>
                    <a:p>
                      <a:pPr algn="ctr" rtl="0" fontAlgn="ctr"/>
                      <a:r>
                        <a:rPr lang="pt-BR" sz="1200" b="0" i="0" u="none" strike="noStrike" dirty="0">
                          <a:solidFill>
                            <a:srgbClr val="000000"/>
                          </a:solidFill>
                          <a:effectLst/>
                          <a:latin typeface="+mn-lt"/>
                        </a:rPr>
                        <a:t>Em pagamento</a:t>
                      </a:r>
                    </a:p>
                  </a:txBody>
                  <a:tcPr marL="9525" marR="9525" marT="9525" marB="0" anchor="ctr"/>
                </a:tc>
                <a:tc>
                  <a:txBody>
                    <a:bodyPr/>
                    <a:lstStyle/>
                    <a:p>
                      <a:pPr algn="ctr" rtl="0" fontAlgn="b"/>
                      <a:r>
                        <a:rPr lang="pt-BR" sz="1200" b="0" i="0" u="none" strike="noStrike" dirty="0" err="1">
                          <a:solidFill>
                            <a:srgbClr val="000000"/>
                          </a:solidFill>
                          <a:effectLst/>
                          <a:latin typeface="+mn-lt"/>
                        </a:rPr>
                        <a:t>jun</a:t>
                      </a:r>
                      <a:r>
                        <a:rPr lang="pt-BR" sz="1200" b="0" i="0" u="none" strike="noStrike" dirty="0">
                          <a:solidFill>
                            <a:srgbClr val="000000"/>
                          </a:solidFill>
                          <a:effectLst/>
                          <a:latin typeface="+mn-lt"/>
                        </a:rPr>
                        <a:t>/15</a:t>
                      </a:r>
                    </a:p>
                    <a:p>
                      <a:pPr algn="ctr" rtl="0" fontAlgn="b"/>
                      <a:endParaRPr lang="pt-BR" sz="1200" b="0" i="0" u="none" strike="noStrike" dirty="0">
                        <a:solidFill>
                          <a:srgbClr val="000000"/>
                        </a:solidFill>
                        <a:effectLst/>
                        <a:latin typeface="+mn-lt"/>
                      </a:endParaRPr>
                    </a:p>
                    <a:p>
                      <a:pPr algn="ctr" rtl="0" fontAlgn="b"/>
                      <a:endParaRPr lang="pt-BR" sz="1200" b="0" i="0" u="none" strike="noStrike" dirty="0">
                        <a:solidFill>
                          <a:srgbClr val="000000"/>
                        </a:solidFill>
                        <a:effectLst/>
                        <a:latin typeface="+mn-lt"/>
                      </a:endParaRPr>
                    </a:p>
                    <a:p>
                      <a:pPr algn="ctr" rtl="0" fontAlgn="b"/>
                      <a:r>
                        <a:rPr lang="pt-BR" sz="1200" b="0" i="0" u="none" strike="noStrike" dirty="0">
                          <a:solidFill>
                            <a:srgbClr val="000000"/>
                          </a:solidFill>
                          <a:effectLst/>
                          <a:latin typeface="+mn-lt"/>
                        </a:rPr>
                        <a:t>abril/2016</a:t>
                      </a:r>
                    </a:p>
                  </a:txBody>
                  <a:tcPr marL="9525" marR="9525" marT="9525" marB="0" anchor="b"/>
                </a:tc>
                <a:tc>
                  <a:txBody>
                    <a:bodyPr/>
                    <a:lstStyle/>
                    <a:p>
                      <a:pPr algn="ctr" rtl="0" fontAlgn="b"/>
                      <a:r>
                        <a:rPr lang="pt-BR" sz="1200" b="0" i="0" u="none" strike="noStrike" dirty="0">
                          <a:solidFill>
                            <a:srgbClr val="000000"/>
                          </a:solidFill>
                          <a:effectLst/>
                          <a:latin typeface="+mn-lt"/>
                        </a:rPr>
                        <a:t>Entidade União dos Paraplégicos de Belo Horizonte- UNIPABE</a:t>
                      </a:r>
                    </a:p>
                    <a:p>
                      <a:pPr algn="ctr" rtl="0" fontAlgn="b"/>
                      <a:endParaRPr lang="pt-BR" sz="1200" b="0" i="0" u="none" strike="noStrike" dirty="0">
                        <a:solidFill>
                          <a:srgbClr val="000000"/>
                        </a:solidFill>
                        <a:effectLst/>
                        <a:latin typeface="+mn-lt"/>
                      </a:endParaRPr>
                    </a:p>
                    <a:p>
                      <a:pPr algn="ctr" rtl="0" fontAlgn="b"/>
                      <a:r>
                        <a:rPr lang="pt-BR" sz="1200" b="0" i="0" u="none" strike="noStrike" dirty="0">
                          <a:solidFill>
                            <a:srgbClr val="000000"/>
                          </a:solidFill>
                          <a:effectLst/>
                          <a:latin typeface="+mn-lt"/>
                        </a:rPr>
                        <a:t>Pestalozzi/Maceió</a:t>
                      </a:r>
                    </a:p>
                  </a:txBody>
                  <a:tcPr marL="9525" marR="9525" marT="9525" marB="0" anchor="b"/>
                </a:tc>
                <a:tc>
                  <a:txBody>
                    <a:bodyPr/>
                    <a:lstStyle/>
                    <a:p>
                      <a:pPr algn="ctr" rtl="0" fontAlgn="b"/>
                      <a:r>
                        <a:rPr lang="pt-BR" sz="1200" b="0" i="0" u="none" strike="noStrike" dirty="0">
                          <a:solidFill>
                            <a:srgbClr val="000000"/>
                          </a:solidFill>
                          <a:effectLst/>
                          <a:latin typeface="+mn-lt"/>
                        </a:rPr>
                        <a:t>Em funcionamento</a:t>
                      </a:r>
                    </a:p>
                    <a:p>
                      <a:pPr algn="ctr" rtl="0" fontAlgn="b"/>
                      <a:endParaRPr lang="pt-BR" sz="1200" b="0" i="0" u="none" strike="noStrike" dirty="0">
                        <a:solidFill>
                          <a:srgbClr val="000000"/>
                        </a:solidFill>
                        <a:effectLst/>
                        <a:latin typeface="+mn-lt"/>
                      </a:endParaRPr>
                    </a:p>
                    <a:p>
                      <a:pPr algn="ctr" rtl="0" fontAlgn="b"/>
                      <a:endParaRPr lang="pt-BR" sz="1200" b="0" i="0" u="none" strike="noStrike" dirty="0">
                        <a:solidFill>
                          <a:srgbClr val="000000"/>
                        </a:solidFill>
                        <a:effectLst/>
                        <a:latin typeface="+mn-lt"/>
                      </a:endParaRPr>
                    </a:p>
                    <a:p>
                      <a:pPr algn="ctr" rtl="0" fontAlgn="b"/>
                      <a:r>
                        <a:rPr lang="pt-BR" sz="1200" b="0" i="0" u="none" strike="noStrike" dirty="0">
                          <a:solidFill>
                            <a:srgbClr val="000000"/>
                          </a:solidFill>
                          <a:effectLst/>
                          <a:latin typeface="+mn-lt"/>
                        </a:rPr>
                        <a:t>Em funcionamento </a:t>
                      </a:r>
                    </a:p>
                  </a:txBody>
                  <a:tcPr marL="9525" marR="9525" marT="9525" marB="0" anchor="b"/>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999894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9" name="CaixaDeTexto 8"/>
          <p:cNvSpPr txBox="1"/>
          <p:nvPr/>
        </p:nvSpPr>
        <p:spPr>
          <a:xfrm>
            <a:off x="1619672" y="44624"/>
            <a:ext cx="7272808" cy="5963427"/>
          </a:xfrm>
          <a:prstGeom prst="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lvl="0" indent="-285750">
              <a:lnSpc>
                <a:spcPct val="150000"/>
              </a:lnSpc>
              <a:buFont typeface="Wingdings" panose="05000000000000000000" pitchFamily="2" charset="2"/>
              <a:buChar char="q"/>
            </a:pPr>
            <a:r>
              <a:rPr lang="pt-BR" sz="1600" dirty="0"/>
              <a:t>LOAS-  Lei n. 8742/93; PNAS/2004; NOB RH SUAS/2006; NOB/SUAS/2012; </a:t>
            </a:r>
          </a:p>
          <a:p>
            <a:pPr marL="285750" lvl="0" indent="-285750">
              <a:lnSpc>
                <a:spcPct val="150000"/>
              </a:lnSpc>
              <a:buFont typeface="Wingdings" panose="05000000000000000000" pitchFamily="2" charset="2"/>
              <a:buChar char="q"/>
            </a:pPr>
            <a:r>
              <a:rPr lang="pt-BR" sz="1600" dirty="0"/>
              <a:t>Tipificação Nacional dos Serviços SUAS/2009;</a:t>
            </a:r>
          </a:p>
          <a:p>
            <a:pPr marL="285750" lvl="0" indent="-285750">
              <a:lnSpc>
                <a:spcPct val="150000"/>
              </a:lnSpc>
              <a:buFont typeface="Wingdings" panose="05000000000000000000" pitchFamily="2" charset="2"/>
              <a:buChar char="q"/>
            </a:pPr>
            <a:r>
              <a:rPr lang="pt-BR" sz="1600" dirty="0"/>
              <a:t>Caderno de Orientações Técnicas do CREAS/2011;</a:t>
            </a:r>
          </a:p>
          <a:p>
            <a:pPr marL="285750" lvl="0" indent="-285750">
              <a:lnSpc>
                <a:spcPct val="150000"/>
              </a:lnSpc>
              <a:buFont typeface="Wingdings" panose="05000000000000000000" pitchFamily="2" charset="2"/>
              <a:buChar char="q"/>
            </a:pPr>
            <a:r>
              <a:rPr lang="pt-BR" sz="1600" dirty="0"/>
              <a:t>Resolução CNAS nº 34/2011 – Habilitação e Reabilitação da pessoa com deficiência no SUAS;</a:t>
            </a:r>
          </a:p>
          <a:p>
            <a:pPr marL="285750" lvl="0" indent="-285750">
              <a:lnSpc>
                <a:spcPct val="150000"/>
              </a:lnSpc>
              <a:buFont typeface="Wingdings" panose="05000000000000000000" pitchFamily="2" charset="2"/>
              <a:buChar char="q"/>
            </a:pPr>
            <a:r>
              <a:rPr lang="pt-BR" sz="1600" dirty="0"/>
              <a:t>Decreto 7.612 de 17/11/2011 – Institui o Plano Nacional VIVER SEM LIMITE;</a:t>
            </a:r>
          </a:p>
          <a:p>
            <a:pPr marL="285750" lvl="0" indent="-285750">
              <a:lnSpc>
                <a:spcPct val="150000"/>
              </a:lnSpc>
              <a:buFont typeface="Wingdings" panose="05000000000000000000" pitchFamily="2" charset="2"/>
              <a:buChar char="q"/>
            </a:pPr>
            <a:r>
              <a:rPr lang="pt-BR" sz="1600" dirty="0"/>
              <a:t>Resolução da Comissão Intergestores Tripartite CIT, nº 07, de 12/04/2012 – sobre perfil do serviço em Centro-dia no SUAS, cofinancimento federal e o cofinanciamento do Estado para Centro-dia;</a:t>
            </a:r>
          </a:p>
          <a:p>
            <a:pPr marL="285750" lvl="0" indent="-285750">
              <a:lnSpc>
                <a:spcPct val="150000"/>
              </a:lnSpc>
              <a:buFont typeface="Wingdings" panose="05000000000000000000" pitchFamily="2" charset="2"/>
              <a:buChar char="q"/>
            </a:pPr>
            <a:r>
              <a:rPr lang="pt-BR" sz="1600" dirty="0"/>
              <a:t>Resolução CNAS nº 11, de 24 de abril de 2012 – Critérios de partilha do cofinanciamento federal para Municípios e DF para Centro-dia;</a:t>
            </a:r>
          </a:p>
          <a:p>
            <a:pPr marL="285750" lvl="0" indent="-285750">
              <a:lnSpc>
                <a:spcPct val="150000"/>
              </a:lnSpc>
              <a:buFont typeface="Wingdings" panose="05000000000000000000" pitchFamily="2" charset="2"/>
              <a:buChar char="q"/>
            </a:pPr>
            <a:r>
              <a:rPr lang="pt-BR" sz="1600" dirty="0"/>
              <a:t>Portaria MDS nº 139/2012 – autorização de pagamento dos Centros-dia;</a:t>
            </a:r>
          </a:p>
          <a:p>
            <a:pPr marL="285750" lvl="0" indent="-285750">
              <a:lnSpc>
                <a:spcPct val="150000"/>
              </a:lnSpc>
              <a:buFont typeface="Wingdings" panose="05000000000000000000" pitchFamily="2" charset="2"/>
              <a:buChar char="q"/>
            </a:pPr>
            <a:r>
              <a:rPr lang="pt-BR" sz="1600" dirty="0"/>
              <a:t>Resolução CIT 003/2013 – sobre Residências Inclusivas – Artigo 9º (cofinancimento do Estado para RI - pode usar como referência para cofinanciamento  do Centro-dia - até o segundo mês do ano subsequente a assinatura do Termo de Aceite;</a:t>
            </a:r>
          </a:p>
        </p:txBody>
      </p:sp>
      <p:sp>
        <p:nvSpPr>
          <p:cNvPr id="10" name="Espaço Reservado para Número de Slide 9"/>
          <p:cNvSpPr>
            <a:spLocks noGrp="1"/>
          </p:cNvSpPr>
          <p:nvPr>
            <p:ph type="sldNum" sz="quarter" idx="12"/>
          </p:nvPr>
        </p:nvSpPr>
        <p:spPr/>
        <p:txBody>
          <a:bodyPr/>
          <a:lstStyle/>
          <a:p>
            <a:r>
              <a:rPr lang="pt-BR" dirty="0"/>
              <a:t>..</a:t>
            </a:r>
          </a:p>
        </p:txBody>
      </p:sp>
      <p:sp>
        <p:nvSpPr>
          <p:cNvPr id="2" name="CaixaDeTexto 1"/>
          <p:cNvSpPr txBox="1"/>
          <p:nvPr/>
        </p:nvSpPr>
        <p:spPr>
          <a:xfrm>
            <a:off x="15116" y="138698"/>
            <a:ext cx="1541700"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LEGISLAÇÃO DE REFERÊNCIA DO CENTRO -DIA </a:t>
            </a:r>
          </a:p>
        </p:txBody>
      </p:sp>
    </p:spTree>
    <p:extLst>
      <p:ext uri="{BB962C8B-B14F-4D97-AF65-F5344CB8AC3E}">
        <p14:creationId xmlns:p14="http://schemas.microsoft.com/office/powerpoint/2010/main" val="2680219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346826"/>
            <a:ext cx="9144000" cy="255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602413"/>
            <a:ext cx="9144000" cy="255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tângulo 3"/>
          <p:cNvSpPr/>
          <p:nvPr/>
        </p:nvSpPr>
        <p:spPr>
          <a:xfrm>
            <a:off x="770218" y="764704"/>
            <a:ext cx="7474189" cy="5016758"/>
          </a:xfrm>
          <a:prstGeom prst="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wrap="square">
            <a:spAutoFit/>
          </a:bodyPr>
          <a:lstStyle/>
          <a:p>
            <a:pPr lvl="0"/>
            <a:r>
              <a:rPr lang="pt-BR" sz="2800" b="1" dirty="0"/>
              <a:t>ORIENTAÇÕES TÉCNICAS SOBRE CENTRO-DIA - </a:t>
            </a:r>
            <a:r>
              <a:rPr lang="pt-BR" sz="2800" b="1" dirty="0">
                <a:hlinkClick r:id="rId4"/>
              </a:rPr>
              <a:t>www.mds.gov.br</a:t>
            </a:r>
            <a:r>
              <a:rPr lang="pt-BR" sz="2800" b="1" dirty="0"/>
              <a:t> – assistência social</a:t>
            </a:r>
          </a:p>
          <a:p>
            <a:pPr lvl="0"/>
            <a:endParaRPr lang="pt-BR" sz="2400" b="1" dirty="0"/>
          </a:p>
          <a:p>
            <a:pPr marL="457200" lvl="0" indent="-457200">
              <a:lnSpc>
                <a:spcPct val="150000"/>
              </a:lnSpc>
              <a:buFont typeface="Wingdings" panose="05000000000000000000" pitchFamily="2" charset="2"/>
              <a:buChar char="q"/>
            </a:pPr>
            <a:r>
              <a:rPr lang="pt-BR" sz="2000" dirty="0"/>
              <a:t>Apresentação simplificada em </a:t>
            </a:r>
            <a:r>
              <a:rPr lang="pt-BR" sz="2000" b="1" dirty="0" err="1"/>
              <a:t>power</a:t>
            </a:r>
            <a:r>
              <a:rPr lang="pt-BR" sz="2000" b="1" dirty="0"/>
              <a:t> point</a:t>
            </a:r>
            <a:r>
              <a:rPr lang="pt-BR" sz="2000" dirty="0"/>
              <a:t>;</a:t>
            </a:r>
          </a:p>
          <a:p>
            <a:pPr marL="457200" lvl="0" indent="-457200">
              <a:lnSpc>
                <a:spcPct val="150000"/>
              </a:lnSpc>
              <a:buFont typeface="Wingdings" panose="05000000000000000000" pitchFamily="2" charset="2"/>
              <a:buChar char="q"/>
            </a:pPr>
            <a:r>
              <a:rPr lang="pt-BR" sz="2000" b="1" dirty="0"/>
              <a:t>Caderno versão sintética, </a:t>
            </a:r>
            <a:r>
              <a:rPr lang="pt-BR" sz="2000" dirty="0"/>
              <a:t>sob a forma de </a:t>
            </a:r>
            <a:r>
              <a:rPr lang="pt-BR" sz="2000" b="1" dirty="0"/>
              <a:t>Perguntas e       Respostas</a:t>
            </a:r>
            <a:r>
              <a:rPr lang="pt-BR" sz="2000" dirty="0"/>
              <a:t>, com orientações sobre acompanhamento e monitoramento pelos Municípios, Estados e MDS;</a:t>
            </a:r>
          </a:p>
          <a:p>
            <a:pPr marL="342900" lvl="0" indent="-342900">
              <a:lnSpc>
                <a:spcPct val="150000"/>
              </a:lnSpc>
              <a:buFont typeface="Wingdings" panose="05000000000000000000" pitchFamily="2" charset="2"/>
              <a:buChar char="q"/>
            </a:pPr>
            <a:r>
              <a:rPr lang="pt-BR" sz="2000" dirty="0"/>
              <a:t> Caderno </a:t>
            </a:r>
            <a:r>
              <a:rPr lang="pt-BR" sz="2000" b="1" dirty="0"/>
              <a:t>versão  ampliada </a:t>
            </a:r>
            <a:r>
              <a:rPr lang="pt-BR" sz="2000" dirty="0"/>
              <a:t>contendo:</a:t>
            </a:r>
          </a:p>
          <a:p>
            <a:pPr marL="541338" lvl="0">
              <a:lnSpc>
                <a:spcPct val="150000"/>
              </a:lnSpc>
              <a:buFont typeface="Wingdings" panose="05000000000000000000" pitchFamily="2" charset="2"/>
              <a:buChar char="§"/>
            </a:pPr>
            <a:r>
              <a:rPr lang="pt-BR" sz="2000" dirty="0"/>
              <a:t>Estruturação do Serviço</a:t>
            </a:r>
          </a:p>
          <a:p>
            <a:pPr marL="541338" lvl="0">
              <a:lnSpc>
                <a:spcPct val="150000"/>
              </a:lnSpc>
              <a:buFont typeface="Wingdings" panose="05000000000000000000" pitchFamily="2" charset="2"/>
              <a:buChar char="§"/>
            </a:pPr>
            <a:r>
              <a:rPr lang="pt-BR" sz="2000" dirty="0"/>
              <a:t>Metodologias e técnicas acessíveis no Serviço</a:t>
            </a:r>
          </a:p>
          <a:p>
            <a:pPr marL="541338" lvl="0">
              <a:lnSpc>
                <a:spcPct val="150000"/>
              </a:lnSpc>
              <a:buFont typeface="Wingdings" panose="05000000000000000000" pitchFamily="2" charset="2"/>
              <a:buChar char="§"/>
            </a:pPr>
            <a:r>
              <a:rPr lang="pt-BR" sz="2000" dirty="0"/>
              <a:t>Instrumentais facilitadores da organização do Serviço</a:t>
            </a:r>
          </a:p>
        </p:txBody>
      </p:sp>
    </p:spTree>
    <p:extLst>
      <p:ext uri="{BB962C8B-B14F-4D97-AF65-F5344CB8AC3E}">
        <p14:creationId xmlns:p14="http://schemas.microsoft.com/office/powerpoint/2010/main" val="2483295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9" name="CaixaDeTexto 8"/>
          <p:cNvSpPr txBox="1"/>
          <p:nvPr/>
        </p:nvSpPr>
        <p:spPr>
          <a:xfrm>
            <a:off x="971600" y="1196752"/>
            <a:ext cx="6912768" cy="3416320"/>
          </a:xfrm>
          <a:prstGeom prst="rect">
            <a:avLst/>
          </a:prstGeom>
          <a:solidFill>
            <a:schemeClr val="accent3">
              <a:lumMod val="20000"/>
              <a:lumOff val="8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lvl="0" algn="ctr"/>
            <a:r>
              <a:rPr lang="pt-BR" sz="4800" dirty="0"/>
              <a:t>Obrigada! </a:t>
            </a:r>
          </a:p>
          <a:p>
            <a:pPr lvl="0" algn="ctr"/>
            <a:endParaRPr lang="pt-BR" sz="4800" dirty="0"/>
          </a:p>
          <a:p>
            <a:pPr lvl="0" algn="ctr"/>
            <a:r>
              <a:rPr lang="pt-BR" sz="2400" dirty="0"/>
              <a:t>08007072003</a:t>
            </a:r>
          </a:p>
          <a:p>
            <a:pPr lvl="0" algn="ctr"/>
            <a:r>
              <a:rPr lang="pt-BR" sz="2400" dirty="0"/>
              <a:t>www.cidadania.gov.br – assistência social – CENTRO DIA</a:t>
            </a:r>
          </a:p>
          <a:p>
            <a:pPr lvl="0" algn="ctr"/>
            <a:r>
              <a:rPr lang="pt-BR" sz="2400" dirty="0"/>
              <a:t>Deusina Lopes da Cruz </a:t>
            </a:r>
          </a:p>
          <a:p>
            <a:pPr lvl="0" algn="ctr"/>
            <a:r>
              <a:rPr lang="pt-BR" sz="2400" dirty="0"/>
              <a:t>deusina.cruz@cidadania.gov.br</a:t>
            </a:r>
            <a:endParaRPr lang="pt-BR" sz="4800" dirty="0"/>
          </a:p>
        </p:txBody>
      </p:sp>
      <p:sp>
        <p:nvSpPr>
          <p:cNvPr id="10" name="Espaço Reservado para Número de Slide 9"/>
          <p:cNvSpPr>
            <a:spLocks noGrp="1"/>
          </p:cNvSpPr>
          <p:nvPr>
            <p:ph type="sldNum" sz="quarter" idx="12"/>
          </p:nvPr>
        </p:nvSpPr>
        <p:spPr/>
        <p:txBody>
          <a:bodyPr/>
          <a:lstStyle/>
          <a:p>
            <a:r>
              <a:rPr lang="pt-BR" dirty="0"/>
              <a:t>..</a:t>
            </a:r>
          </a:p>
        </p:txBody>
      </p:sp>
    </p:spTree>
    <p:extLst>
      <p:ext uri="{BB962C8B-B14F-4D97-AF65-F5344CB8AC3E}">
        <p14:creationId xmlns:p14="http://schemas.microsoft.com/office/powerpoint/2010/main" val="3253271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ixaDeTexto 6"/>
          <p:cNvSpPr txBox="1"/>
          <p:nvPr/>
        </p:nvSpPr>
        <p:spPr>
          <a:xfrm>
            <a:off x="126686" y="810597"/>
            <a:ext cx="4085273" cy="5909310"/>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t-BR" b="1" dirty="0"/>
              <a:t>AS PROTEÇÕES SOCIAIS DAS PESSOAS COM DEFICIÊNCIA E OU IDOSAS, NO ENFRENTAMENTO DO RISCO POR VIOLAÇÃO DE DIREITOS, EM VIRTUDE DAS SITUAÇÕES DE DEPENDÊNCIA, TEM POR OBJETIVOS:</a:t>
            </a:r>
          </a:p>
          <a:p>
            <a:endParaRPr lang="pt-BR" b="1" dirty="0"/>
          </a:p>
          <a:p>
            <a:pPr marL="285750" indent="-285750">
              <a:buFont typeface="Wingdings" panose="05000000000000000000" pitchFamily="2" charset="2"/>
              <a:buChar char="q"/>
            </a:pPr>
            <a:r>
              <a:rPr lang="pt-BR" b="1" dirty="0"/>
              <a:t>Ofertar Cuidados complementares aos familiares;</a:t>
            </a:r>
          </a:p>
          <a:p>
            <a:pPr marL="285750" indent="-285750">
              <a:buFont typeface="Wingdings" panose="05000000000000000000" pitchFamily="2" charset="2"/>
              <a:buChar char="q"/>
            </a:pPr>
            <a:r>
              <a:rPr lang="pt-BR" b="1" dirty="0"/>
              <a:t>Prevenir isolamento de Cuidados e Cuidadores familiares;</a:t>
            </a:r>
          </a:p>
          <a:p>
            <a:pPr marL="285750" indent="-285750">
              <a:buFont typeface="Wingdings" panose="05000000000000000000" pitchFamily="2" charset="2"/>
              <a:buChar char="q"/>
            </a:pPr>
            <a:r>
              <a:rPr lang="pt-BR" b="1" dirty="0"/>
              <a:t>Fortalecer vínculos familiares, sociais e comunitários;</a:t>
            </a:r>
          </a:p>
          <a:p>
            <a:pPr marL="285750" indent="-285750">
              <a:buFont typeface="Wingdings" panose="05000000000000000000" pitchFamily="2" charset="2"/>
              <a:buChar char="q"/>
            </a:pPr>
            <a:r>
              <a:rPr lang="pt-BR" b="1" dirty="0"/>
              <a:t>Prevenir negligências e institucionalizações;</a:t>
            </a:r>
          </a:p>
          <a:p>
            <a:pPr marL="285750" indent="-285750">
              <a:buFont typeface="Wingdings" panose="05000000000000000000" pitchFamily="2" charset="2"/>
              <a:buChar char="q"/>
            </a:pPr>
            <a:r>
              <a:rPr lang="pt-BR" b="1" dirty="0"/>
              <a:t>Contribuir para a construção da autonomias e independência;</a:t>
            </a:r>
          </a:p>
          <a:p>
            <a:pPr marL="285750" indent="-285750">
              <a:buFont typeface="Wingdings" panose="05000000000000000000" pitchFamily="2" charset="2"/>
              <a:buChar char="q"/>
            </a:pPr>
            <a:r>
              <a:rPr lang="pt-BR" b="1" dirty="0"/>
              <a:t>Superar barreiras de participação social;</a:t>
            </a:r>
          </a:p>
          <a:p>
            <a:pPr marL="285750" indent="-285750">
              <a:buFont typeface="Wingdings" panose="05000000000000000000" pitchFamily="2" charset="2"/>
              <a:buChar char="q"/>
            </a:pPr>
            <a:r>
              <a:rPr lang="pt-BR" b="1" dirty="0"/>
              <a:t>Apoiar às famílias no fortalecimento da sua função protetiva. </a:t>
            </a:r>
            <a:endParaRPr lang="pt-BR" dirty="0"/>
          </a:p>
        </p:txBody>
      </p:sp>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6" name="Seta para a direita 5"/>
          <p:cNvSpPr/>
          <p:nvPr/>
        </p:nvSpPr>
        <p:spPr>
          <a:xfrm>
            <a:off x="4211959" y="3351520"/>
            <a:ext cx="288031" cy="433758"/>
          </a:xfrm>
          <a:prstGeom prst="rightArrow">
            <a:avLst>
              <a:gd name="adj1" fmla="val 50000"/>
              <a:gd name="adj2" fmla="val 5328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9" name="CaixaDeTexto 8"/>
          <p:cNvSpPr txBox="1"/>
          <p:nvPr/>
        </p:nvSpPr>
        <p:spPr>
          <a:xfrm>
            <a:off x="4499990" y="841677"/>
            <a:ext cx="4032450" cy="5964710"/>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marL="533400" indent="-533400">
              <a:lnSpc>
                <a:spcPct val="80000"/>
              </a:lnSpc>
            </a:pPr>
            <a:r>
              <a:rPr lang="pt-BR" b="1" u="sng" dirty="0">
                <a:solidFill>
                  <a:schemeClr val="tx1"/>
                </a:solidFill>
              </a:rPr>
              <a:t>CATÁLOGO DE SERVIÇOS E PRESTAÇÕES   Rede de Convivência, Cuidados e Proteção Social NO SUAS</a:t>
            </a:r>
          </a:p>
          <a:p>
            <a:pPr marL="533400" indent="-533400">
              <a:lnSpc>
                <a:spcPct val="80000"/>
              </a:lnSpc>
            </a:pPr>
            <a:endParaRPr lang="pt-BR" b="1" u="sng" dirty="0"/>
          </a:p>
          <a:p>
            <a:pPr marL="914400" lvl="1" indent="-457200">
              <a:lnSpc>
                <a:spcPct val="150000"/>
              </a:lnSpc>
              <a:buFont typeface="Wingdings" pitchFamily="2" charset="2"/>
              <a:buChar char="q"/>
            </a:pPr>
            <a:r>
              <a:rPr lang="pt-BR" dirty="0">
                <a:solidFill>
                  <a:schemeClr val="tx1"/>
                </a:solidFill>
              </a:rPr>
              <a:t>Serviço de Proteção Social Básica (CRAS/PAIF/Serviço de Convivência/Domicílio);</a:t>
            </a:r>
          </a:p>
          <a:p>
            <a:pPr marL="914400" lvl="1" indent="-457200">
              <a:lnSpc>
                <a:spcPct val="150000"/>
              </a:lnSpc>
              <a:buFont typeface="Wingdings" pitchFamily="2" charset="2"/>
              <a:buChar char="q"/>
            </a:pPr>
            <a:r>
              <a:rPr lang="pt-BR" b="1" dirty="0">
                <a:solidFill>
                  <a:srgbClr val="FF0000"/>
                </a:solidFill>
              </a:rPr>
              <a:t>Serviço de Proteção Social Especial - nos CREAS/Centros-dia/Unidades de Referência e Domicilio</a:t>
            </a:r>
            <a:r>
              <a:rPr lang="pt-BR" dirty="0">
                <a:solidFill>
                  <a:schemeClr val="tx1"/>
                </a:solidFill>
              </a:rPr>
              <a:t>; </a:t>
            </a:r>
          </a:p>
          <a:p>
            <a:pPr marL="914400" lvl="1" indent="-457200">
              <a:lnSpc>
                <a:spcPct val="150000"/>
              </a:lnSpc>
              <a:buFont typeface="Wingdings" pitchFamily="2" charset="2"/>
              <a:buChar char="q"/>
            </a:pPr>
            <a:r>
              <a:rPr lang="pt-BR" dirty="0">
                <a:solidFill>
                  <a:schemeClr val="tx1"/>
                </a:solidFill>
              </a:rPr>
              <a:t>Benefícios monetários - BPC LOAS/ Benefícios Eventuais/PBF;</a:t>
            </a:r>
          </a:p>
          <a:p>
            <a:pPr marL="914400" lvl="1" indent="-457200">
              <a:lnSpc>
                <a:spcPct val="150000"/>
              </a:lnSpc>
              <a:buFont typeface="Wingdings" pitchFamily="2" charset="2"/>
              <a:buChar char="q"/>
            </a:pPr>
            <a:r>
              <a:rPr lang="pt-BR" dirty="0">
                <a:solidFill>
                  <a:srgbClr val="FF0000"/>
                </a:solidFill>
              </a:rPr>
              <a:t>Acolhimento em Residências Inclusivas.</a:t>
            </a:r>
          </a:p>
        </p:txBody>
      </p:sp>
      <p:sp>
        <p:nvSpPr>
          <p:cNvPr id="2" name="Retângulo 1"/>
          <p:cNvSpPr/>
          <p:nvPr/>
        </p:nvSpPr>
        <p:spPr>
          <a:xfrm>
            <a:off x="126686" y="16781"/>
            <a:ext cx="7735990" cy="40011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pt-BR" sz="2000" b="1" dirty="0"/>
              <a:t>CONCEITOS E CONCEPÇÕES SOBRE AS PROTEÇÕES NO SUAS </a:t>
            </a:r>
          </a:p>
        </p:txBody>
      </p:sp>
    </p:spTree>
    <p:extLst>
      <p:ext uri="{BB962C8B-B14F-4D97-AF65-F5344CB8AC3E}">
        <p14:creationId xmlns:p14="http://schemas.microsoft.com/office/powerpoint/2010/main" val="3920519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9" name="CaixaDeTexto 8"/>
          <p:cNvSpPr txBox="1"/>
          <p:nvPr/>
        </p:nvSpPr>
        <p:spPr>
          <a:xfrm>
            <a:off x="302312" y="523419"/>
            <a:ext cx="8611384" cy="1077218"/>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pt-BR" sz="1600" dirty="0"/>
              <a:t>A </a:t>
            </a:r>
            <a:r>
              <a:rPr lang="pt-BR" sz="1600" b="1" dirty="0"/>
              <a:t>PNAS/SUAS</a:t>
            </a:r>
            <a:r>
              <a:rPr lang="pt-BR" sz="1600" dirty="0"/>
              <a:t>  - oferta um conjunto de proteções com o objetivo de afiançar </a:t>
            </a:r>
            <a:r>
              <a:rPr lang="pt-BR" sz="1600" b="1" u="sng" dirty="0"/>
              <a:t>seguranças</a:t>
            </a:r>
            <a:r>
              <a:rPr lang="pt-BR" sz="1600" dirty="0"/>
              <a:t> de:</a:t>
            </a:r>
          </a:p>
          <a:p>
            <a:pPr marL="285750" indent="-285750" algn="just">
              <a:buFont typeface="Wingdings" panose="05000000000000000000" pitchFamily="2" charset="2"/>
              <a:buChar char="q"/>
            </a:pPr>
            <a:r>
              <a:rPr lang="pt-BR" sz="1600" dirty="0"/>
              <a:t>Renda, apoio e auxílios - (</a:t>
            </a:r>
            <a:r>
              <a:rPr lang="pt-BR" sz="1600" b="1" dirty="0"/>
              <a:t>BPC , Benefícios Eventuais, PBF</a:t>
            </a:r>
            <a:r>
              <a:rPr lang="pt-BR" sz="1600" dirty="0"/>
              <a:t>);</a:t>
            </a:r>
          </a:p>
          <a:p>
            <a:pPr marL="285750" indent="-285750" algn="just">
              <a:buFont typeface="Wingdings" panose="05000000000000000000" pitchFamily="2" charset="2"/>
              <a:buChar char="q"/>
            </a:pPr>
            <a:r>
              <a:rPr lang="pt-BR" sz="1600" dirty="0"/>
              <a:t>Convívio e/ou vivência  familiar;</a:t>
            </a:r>
          </a:p>
          <a:p>
            <a:pPr marL="285750" indent="-285750" algn="just">
              <a:buFont typeface="Wingdings" panose="05000000000000000000" pitchFamily="2" charset="2"/>
              <a:buChar char="q"/>
            </a:pPr>
            <a:r>
              <a:rPr lang="pt-BR" sz="1600" dirty="0"/>
              <a:t>Desenvolvimento da autonomia.</a:t>
            </a:r>
            <a:endParaRPr lang="pt-BR" sz="1600" b="1" dirty="0"/>
          </a:p>
        </p:txBody>
      </p:sp>
      <p:sp>
        <p:nvSpPr>
          <p:cNvPr id="14" name="Retângulo 13"/>
          <p:cNvSpPr/>
          <p:nvPr/>
        </p:nvSpPr>
        <p:spPr>
          <a:xfrm>
            <a:off x="280686" y="2443576"/>
            <a:ext cx="8643209" cy="1477328"/>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pt-BR" b="1" dirty="0"/>
              <a:t>Proteção Social Básica PSB - (CRAS/PAIF) – presta serviços que </a:t>
            </a:r>
            <a:r>
              <a:rPr lang="pt-BR" dirty="0"/>
              <a:t>protegem famílias em situação de vulnerabilidade no território: CRAS/PAIF; Visitas Domiciliares; (Cadastro Único, Acesso ao BPC/LOAS, Bolsa Família); Serviços de Convivência e Fortalecimento de Vínculos; </a:t>
            </a:r>
            <a:r>
              <a:rPr lang="pt-BR" b="1" dirty="0"/>
              <a:t>Serviço de Proteção Social Básica no domicílio para Pessoas com Deficiência e suas famílias.</a:t>
            </a:r>
            <a:endParaRPr lang="pt-BR" dirty="0"/>
          </a:p>
        </p:txBody>
      </p:sp>
      <p:sp>
        <p:nvSpPr>
          <p:cNvPr id="12" name="CaixaDeTexto 11"/>
          <p:cNvSpPr txBox="1"/>
          <p:nvPr/>
        </p:nvSpPr>
        <p:spPr>
          <a:xfrm>
            <a:off x="276524" y="4058803"/>
            <a:ext cx="8712968" cy="2308324"/>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pt-BR" b="1" dirty="0"/>
              <a:t>Proteção Social Especial PSE - (CREAS/PAEFI)  – </a:t>
            </a:r>
            <a:r>
              <a:rPr lang="pt-BR" dirty="0"/>
              <a:t>presta atendimento especializado a famílias e indivíduos nas situações de risco e/ou direitos violados (</a:t>
            </a:r>
            <a:r>
              <a:rPr lang="pt-BR" dirty="0">
                <a:solidFill>
                  <a:srgbClr val="FF0000"/>
                </a:solidFill>
              </a:rPr>
              <a:t>algum grau de dependência </a:t>
            </a:r>
            <a:r>
              <a:rPr lang="pt-BR" dirty="0"/>
              <a:t>– risco):</a:t>
            </a:r>
          </a:p>
          <a:p>
            <a:pPr algn="just"/>
            <a:endParaRPr lang="pt-BR" b="1" dirty="0"/>
          </a:p>
          <a:p>
            <a:pPr marL="285750" indent="-285750" algn="just"/>
            <a:r>
              <a:rPr lang="pt-BR" b="1" dirty="0"/>
              <a:t>PSE Média Complexidade </a:t>
            </a:r>
            <a:r>
              <a:rPr lang="pt-BR" dirty="0"/>
              <a:t>– </a:t>
            </a:r>
            <a:r>
              <a:rPr lang="pt-BR" b="1" dirty="0"/>
              <a:t>Serviço de Proteção Social Especial para Pessoas com Deficiência, pessoas idosas </a:t>
            </a:r>
            <a:r>
              <a:rPr lang="pt-BR" b="1" dirty="0">
                <a:solidFill>
                  <a:srgbClr val="FF0000"/>
                </a:solidFill>
              </a:rPr>
              <a:t>com algum grau de dependência </a:t>
            </a:r>
            <a:r>
              <a:rPr lang="pt-BR" b="1" dirty="0"/>
              <a:t>e suas famílias.</a:t>
            </a:r>
          </a:p>
          <a:p>
            <a:pPr marL="285750" indent="-285750" algn="just"/>
            <a:endParaRPr lang="pt-BR" dirty="0"/>
          </a:p>
          <a:p>
            <a:pPr marL="285750" indent="-285750" algn="just"/>
            <a:r>
              <a:rPr lang="pt-BR" b="1" dirty="0"/>
              <a:t>PSE Alta Complexidade </a:t>
            </a:r>
            <a:r>
              <a:rPr lang="pt-BR" dirty="0"/>
              <a:t>- </a:t>
            </a:r>
            <a:r>
              <a:rPr lang="pt-BR" b="1" dirty="0"/>
              <a:t>Acolhimento</a:t>
            </a:r>
            <a:r>
              <a:rPr lang="pt-BR" dirty="0"/>
              <a:t> em distintas unidades/</a:t>
            </a:r>
            <a:r>
              <a:rPr lang="pt-BR" b="1" dirty="0"/>
              <a:t>Residências Inclusivas.</a:t>
            </a:r>
          </a:p>
        </p:txBody>
      </p:sp>
      <p:sp>
        <p:nvSpPr>
          <p:cNvPr id="2" name="CaixaDeTexto 1"/>
          <p:cNvSpPr txBox="1"/>
          <p:nvPr/>
        </p:nvSpPr>
        <p:spPr>
          <a:xfrm>
            <a:off x="329035" y="25005"/>
            <a:ext cx="5472608"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AS PROTEÇÕES ORGANIZADAS PELO SUAS</a:t>
            </a:r>
          </a:p>
        </p:txBody>
      </p:sp>
      <p:sp>
        <p:nvSpPr>
          <p:cNvPr id="3" name="CaixaDeTexto 2"/>
          <p:cNvSpPr txBox="1"/>
          <p:nvPr/>
        </p:nvSpPr>
        <p:spPr>
          <a:xfrm>
            <a:off x="286400" y="1698941"/>
            <a:ext cx="8643208"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t-BR" b="1" dirty="0"/>
              <a:t>Serviços tipificados</a:t>
            </a:r>
            <a:r>
              <a:rPr lang="pt-BR" dirty="0"/>
              <a:t>, descentralizados nos Municípios, DF e Regionalizados (Estados), </a:t>
            </a:r>
          </a:p>
          <a:p>
            <a:r>
              <a:rPr lang="pt-BR" dirty="0" err="1"/>
              <a:t>Cofinanciados</a:t>
            </a:r>
            <a:r>
              <a:rPr lang="pt-BR" dirty="0"/>
              <a:t>: União, DF, Estados e Municípios</a:t>
            </a:r>
          </a:p>
        </p:txBody>
      </p:sp>
    </p:spTree>
    <p:extLst>
      <p:ext uri="{BB962C8B-B14F-4D97-AF65-F5344CB8AC3E}">
        <p14:creationId xmlns:p14="http://schemas.microsoft.com/office/powerpoint/2010/main" val="272114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11" name="CaixaDeTexto 10"/>
          <p:cNvSpPr txBox="1"/>
          <p:nvPr/>
        </p:nvSpPr>
        <p:spPr>
          <a:xfrm>
            <a:off x="307666" y="961830"/>
            <a:ext cx="8712968" cy="1200329"/>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b="1" dirty="0"/>
              <a:t>PODE SER ORGANIZADO POR CICLOS DE VIDA:</a:t>
            </a:r>
          </a:p>
          <a:p>
            <a:pPr marL="285750" indent="-285750" algn="ctr">
              <a:buFont typeface="Wingdings" panose="05000000000000000000" pitchFamily="2" charset="2"/>
              <a:buChar char="q"/>
            </a:pPr>
            <a:r>
              <a:rPr lang="pt-BR" b="1" dirty="0"/>
              <a:t>CRIANÇAS E JOVENS COM DEFICIÊNCIA</a:t>
            </a:r>
          </a:p>
          <a:p>
            <a:pPr marL="285750" indent="-285750" algn="ctr">
              <a:buFont typeface="Wingdings" panose="05000000000000000000" pitchFamily="2" charset="2"/>
              <a:buChar char="q"/>
            </a:pPr>
            <a:r>
              <a:rPr lang="pt-BR" b="1" dirty="0"/>
              <a:t>PESSOAS ADULTAS COM DEFICIÊNCIA</a:t>
            </a:r>
          </a:p>
          <a:p>
            <a:pPr marL="285750" indent="-285750" algn="ctr">
              <a:buFont typeface="Wingdings" panose="05000000000000000000" pitchFamily="2" charset="2"/>
              <a:buChar char="q"/>
            </a:pPr>
            <a:r>
              <a:rPr lang="pt-BR" b="1" dirty="0"/>
              <a:t>PESSOA IDOSAS COM DEFICIÊNCIA E OU ALGUM GRAU DE DEPENDENCIA </a:t>
            </a:r>
            <a:endParaRPr lang="pt-BR" b="1" u="sng" dirty="0">
              <a:solidFill>
                <a:srgbClr val="FF0000"/>
              </a:solidFill>
            </a:endParaRPr>
          </a:p>
        </p:txBody>
      </p:sp>
      <p:sp>
        <p:nvSpPr>
          <p:cNvPr id="2" name="CaixaDeTexto 1"/>
          <p:cNvSpPr txBox="1"/>
          <p:nvPr/>
        </p:nvSpPr>
        <p:spPr>
          <a:xfrm>
            <a:off x="67219" y="25005"/>
            <a:ext cx="9009562"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SERVIÇO DE PROTEÇÃO SOCIAL ESPECIAL  PARA PESSOAS COM DEFICIÊNCIA, PESSOAS IDOSAS E SUAS FAMÍLIA</a:t>
            </a:r>
          </a:p>
        </p:txBody>
      </p:sp>
      <p:sp>
        <p:nvSpPr>
          <p:cNvPr id="10" name="CaixaDeTexto 9">
            <a:extLst>
              <a:ext uri="{FF2B5EF4-FFF2-40B4-BE49-F238E27FC236}">
                <a16:creationId xmlns:a16="http://schemas.microsoft.com/office/drawing/2014/main" id="{335D844D-F892-485F-BADC-B3C01F8E4FD1}"/>
              </a:ext>
            </a:extLst>
          </p:cNvPr>
          <p:cNvSpPr txBox="1"/>
          <p:nvPr/>
        </p:nvSpPr>
        <p:spPr>
          <a:xfrm>
            <a:off x="251520" y="4400727"/>
            <a:ext cx="8825261" cy="1754326"/>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b="1" dirty="0">
                <a:solidFill>
                  <a:schemeClr val="tx1"/>
                </a:solidFill>
              </a:rPr>
              <a:t>INDEPENDENTE DA UNIDADE DE OFERTA, O SERVIÇO PODE ORGANIZAR AÇÕES DE ACOLHIDA E ESCUTA  QUALIFICADA; PLANO DE ATENDIMENTO; ATIVIDADES INSTRUMENTAIS DE PARTICIPAÇÃO SOCIAL E DE CUIADOS BÁSICOS DE VIDA DIÁRIA; ATIVIDADES ENVOLVENDO A FAMÍLIA, O DOMICILIO E A COMUNIDADE PARA AMPLIAR A CAPACIDADE DE CUIDAR DAS FAMILIAS E DOS TERRITÓRIOS, A AUTONOMIA, INDEPENDÊNCIA E PARTICIPAÇÃO SOCIAL DA DUPLA CUIDADO E CUIDADOR FAMILIAR.</a:t>
            </a:r>
            <a:endParaRPr lang="pt-BR" b="1" u="sng" dirty="0">
              <a:solidFill>
                <a:srgbClr val="FF0000"/>
              </a:solidFill>
            </a:endParaRPr>
          </a:p>
        </p:txBody>
      </p:sp>
      <p:sp>
        <p:nvSpPr>
          <p:cNvPr id="15" name="CaixaDeTexto 14">
            <a:extLst>
              <a:ext uri="{FF2B5EF4-FFF2-40B4-BE49-F238E27FC236}">
                <a16:creationId xmlns:a16="http://schemas.microsoft.com/office/drawing/2014/main" id="{D3074A87-A9D7-408A-8CB6-43AE316C73F2}"/>
              </a:ext>
            </a:extLst>
          </p:cNvPr>
          <p:cNvSpPr txBox="1"/>
          <p:nvPr/>
        </p:nvSpPr>
        <p:spPr>
          <a:xfrm>
            <a:off x="318435" y="2422993"/>
            <a:ext cx="8712968" cy="1754326"/>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b="1" dirty="0"/>
              <a:t>O  SERVIÇO PODE SER ORGANIZADO PELO MUNCÍPIO DE ACORDO COM O PERFIL DA DEMANDA LOCAL, RECURSOS E PARCEIRAS ENVOLVIDAS, NAS UNIDADES:</a:t>
            </a:r>
          </a:p>
          <a:p>
            <a:pPr marL="285750" indent="-285750" algn="ctr">
              <a:buFont typeface="Wingdings" panose="05000000000000000000" pitchFamily="2" charset="2"/>
              <a:buChar char="q"/>
            </a:pPr>
            <a:r>
              <a:rPr lang="pt-BR" b="1" dirty="0"/>
              <a:t>CENTRO DIA</a:t>
            </a:r>
          </a:p>
          <a:p>
            <a:pPr marL="285750" indent="-285750" algn="ctr">
              <a:buFont typeface="Wingdings" panose="05000000000000000000" pitchFamily="2" charset="2"/>
              <a:buChar char="q"/>
            </a:pPr>
            <a:r>
              <a:rPr lang="pt-BR" b="1" dirty="0"/>
              <a:t>UNIDADE REFERENCIADA</a:t>
            </a:r>
          </a:p>
          <a:p>
            <a:pPr marL="285750" indent="-285750" algn="ctr">
              <a:buFont typeface="Wingdings" panose="05000000000000000000" pitchFamily="2" charset="2"/>
              <a:buChar char="q"/>
            </a:pPr>
            <a:r>
              <a:rPr lang="pt-BR" b="1" dirty="0"/>
              <a:t>DOMICÍLIO DO USUÁRIO</a:t>
            </a:r>
          </a:p>
          <a:p>
            <a:pPr marL="285750" indent="-285750" algn="ctr">
              <a:buFont typeface="Wingdings" panose="05000000000000000000" pitchFamily="2" charset="2"/>
              <a:buChar char="q"/>
            </a:pPr>
            <a:r>
              <a:rPr lang="pt-BR" b="1" dirty="0"/>
              <a:t>PELO CREAS </a:t>
            </a:r>
            <a:endParaRPr lang="pt-BR" b="1" u="sng" dirty="0">
              <a:solidFill>
                <a:srgbClr val="FF0000"/>
              </a:solidFill>
            </a:endParaRPr>
          </a:p>
        </p:txBody>
      </p:sp>
    </p:spTree>
    <p:extLst>
      <p:ext uri="{BB962C8B-B14F-4D97-AF65-F5344CB8AC3E}">
        <p14:creationId xmlns:p14="http://schemas.microsoft.com/office/powerpoint/2010/main" val="978055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9" name="CaixaDeTexto 8"/>
          <p:cNvSpPr txBox="1"/>
          <p:nvPr/>
        </p:nvSpPr>
        <p:spPr>
          <a:xfrm>
            <a:off x="1403648" y="80864"/>
            <a:ext cx="7621527" cy="4431983"/>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lgn="just">
              <a:lnSpc>
                <a:spcPct val="150000"/>
              </a:lnSpc>
              <a:buFont typeface="Wingdings" panose="05000000000000000000" pitchFamily="2" charset="2"/>
              <a:buChar char="q"/>
            </a:pPr>
            <a:r>
              <a:rPr lang="pt-BR" sz="1600" dirty="0"/>
              <a:t>É uma </a:t>
            </a:r>
            <a:r>
              <a:rPr lang="pt-BR" sz="1600" b="1" i="1" dirty="0"/>
              <a:t>Unidade Especializada </a:t>
            </a:r>
            <a:r>
              <a:rPr lang="pt-BR" sz="1600" dirty="0"/>
              <a:t>tipificada no SUAS para ofertar </a:t>
            </a:r>
            <a:r>
              <a:rPr lang="pt-BR" sz="1600" b="1" dirty="0"/>
              <a:t>o Serviço de Proteção Social Especial para Pessoas com Deficiência e suas famílias</a:t>
            </a:r>
            <a:r>
              <a:rPr lang="pt-BR" sz="1600" dirty="0"/>
              <a:t>;</a:t>
            </a:r>
          </a:p>
          <a:p>
            <a:pPr marL="285750" indent="-285750" algn="just">
              <a:lnSpc>
                <a:spcPct val="150000"/>
              </a:lnSpc>
              <a:buFont typeface="Wingdings" panose="05000000000000000000" pitchFamily="2" charset="2"/>
              <a:buChar char="q"/>
            </a:pPr>
            <a:r>
              <a:rPr lang="pt-BR" sz="1600" dirty="0"/>
              <a:t>De abrangência Municipal e do DF;</a:t>
            </a:r>
          </a:p>
          <a:p>
            <a:pPr marL="285750" indent="-285750" algn="just">
              <a:lnSpc>
                <a:spcPct val="150000"/>
              </a:lnSpc>
              <a:buFont typeface="Wingdings" panose="05000000000000000000" pitchFamily="2" charset="2"/>
              <a:buChar char="q"/>
            </a:pPr>
            <a:r>
              <a:rPr lang="pt-BR" sz="1600" dirty="0">
                <a:solidFill>
                  <a:schemeClr val="tx1"/>
                </a:solidFill>
              </a:rPr>
              <a:t>Pode ser </a:t>
            </a:r>
            <a:r>
              <a:rPr lang="pt-BR" sz="1600" u="sng" dirty="0">
                <a:solidFill>
                  <a:schemeClr val="tx1"/>
                </a:solidFill>
              </a:rPr>
              <a:t>pública estatal</a:t>
            </a:r>
            <a:r>
              <a:rPr lang="pt-BR" sz="1600" dirty="0">
                <a:solidFill>
                  <a:schemeClr val="tx1"/>
                </a:solidFill>
              </a:rPr>
              <a:t>, execução direta do Município ou DF </a:t>
            </a:r>
            <a:r>
              <a:rPr lang="pt-BR" sz="1600" u="sng" dirty="0">
                <a:solidFill>
                  <a:schemeClr val="tx1"/>
                </a:solidFill>
              </a:rPr>
              <a:t>ou pública não estatal</a:t>
            </a:r>
            <a:r>
              <a:rPr lang="pt-BR" sz="1600" dirty="0">
                <a:solidFill>
                  <a:schemeClr val="tx1"/>
                </a:solidFill>
              </a:rPr>
              <a:t>, quando em parceria com </a:t>
            </a:r>
            <a:r>
              <a:rPr lang="pt-BR" sz="1600" u="sng" dirty="0">
                <a:solidFill>
                  <a:schemeClr val="tx1"/>
                </a:solidFill>
              </a:rPr>
              <a:t>Entidades Sociais com vínculo SUAS</a:t>
            </a:r>
            <a:r>
              <a:rPr lang="pt-BR" sz="1600" dirty="0">
                <a:solidFill>
                  <a:schemeClr val="tx1"/>
                </a:solidFill>
              </a:rPr>
              <a:t>. </a:t>
            </a:r>
          </a:p>
          <a:p>
            <a:pPr marL="285750" indent="-285750" algn="just">
              <a:lnSpc>
                <a:spcPct val="150000"/>
              </a:lnSpc>
              <a:buFont typeface="Wingdings" panose="05000000000000000000" pitchFamily="2" charset="2"/>
              <a:buChar char="q"/>
            </a:pPr>
            <a:r>
              <a:rPr lang="pt-BR" sz="1600" dirty="0">
                <a:solidFill>
                  <a:schemeClr val="tx1"/>
                </a:solidFill>
              </a:rPr>
              <a:t>Compete ao Município selecionar as Entidades Registradas no Conselho, realizar convênios, definir competências, valores de repasse, acompanhamento do  serviço, de acordo com as Orientações Técnicas. </a:t>
            </a:r>
            <a:endParaRPr lang="pt-BR" sz="1600" u="sng" dirty="0">
              <a:solidFill>
                <a:schemeClr val="tx1"/>
              </a:solidFill>
            </a:endParaRPr>
          </a:p>
          <a:p>
            <a:pPr marL="285750" indent="-285750" algn="just">
              <a:lnSpc>
                <a:spcPct val="150000"/>
              </a:lnSpc>
              <a:buFont typeface="Wingdings" panose="05000000000000000000" pitchFamily="2" charset="2"/>
              <a:buChar char="q"/>
            </a:pPr>
            <a:r>
              <a:rPr lang="pt-BR" sz="1600" u="sng" dirty="0">
                <a:solidFill>
                  <a:schemeClr val="tx1"/>
                </a:solidFill>
              </a:rPr>
              <a:t>Como: gestão e articulação entre políticas setoriais e sistema de garantia de direitos; referenciamento das famílias nos  CRAS E CREAS, dentre outras ações, são de competência da gestão pública.</a:t>
            </a:r>
          </a:p>
          <a:p>
            <a:pPr marL="285750" indent="-285750" algn="just">
              <a:buFont typeface="Wingdings" panose="05000000000000000000" pitchFamily="2" charset="2"/>
              <a:buChar char="q"/>
            </a:pPr>
            <a:r>
              <a:rPr lang="pt-BR" sz="1600" dirty="0"/>
              <a:t>Quer seja execução direta, quer indireta, </a:t>
            </a:r>
            <a:r>
              <a:rPr lang="pt-BR" sz="1600" u="sng" dirty="0"/>
              <a:t>é uma Unidade  REFERENCIADA ao CREAS</a:t>
            </a:r>
            <a:r>
              <a:rPr lang="pt-BR" u="sng" dirty="0"/>
              <a:t>.</a:t>
            </a:r>
          </a:p>
        </p:txBody>
      </p:sp>
      <p:sp>
        <p:nvSpPr>
          <p:cNvPr id="2" name="CaixaDeTexto 1"/>
          <p:cNvSpPr txBox="1"/>
          <p:nvPr/>
        </p:nvSpPr>
        <p:spPr>
          <a:xfrm>
            <a:off x="142844" y="4581128"/>
            <a:ext cx="9001156" cy="2215991"/>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t-BR" b="1" i="1" dirty="0"/>
              <a:t>O CENTRO-DIA  SER REFERENCIADO AO CREAS, IMPÕE:</a:t>
            </a:r>
          </a:p>
          <a:p>
            <a:pPr marL="285750" indent="-285750">
              <a:buFont typeface="Wingdings" panose="05000000000000000000" pitchFamily="2" charset="2"/>
              <a:buChar char="q"/>
            </a:pPr>
            <a:r>
              <a:rPr lang="pt-BR" sz="1500" dirty="0"/>
              <a:t>Serviço alinhado com às normativas do SUAS e participação no Plano de Trabalho da Unidade;</a:t>
            </a:r>
          </a:p>
          <a:p>
            <a:pPr marL="285750" indent="-285750">
              <a:buFont typeface="Wingdings" panose="05000000000000000000" pitchFamily="2" charset="2"/>
              <a:buChar char="q"/>
            </a:pPr>
            <a:r>
              <a:rPr lang="pt-BR" sz="1500" dirty="0">
                <a:solidFill>
                  <a:schemeClr val="tx1"/>
                </a:solidFill>
              </a:rPr>
              <a:t>Caráter público, gratuito, de interesse público, mesmo que ofertado em parceria com entidade social; </a:t>
            </a:r>
          </a:p>
          <a:p>
            <a:pPr marL="285750" indent="-285750">
              <a:buFont typeface="Wingdings" panose="05000000000000000000" pitchFamily="2" charset="2"/>
              <a:buChar char="q"/>
            </a:pPr>
            <a:r>
              <a:rPr lang="pt-BR" sz="1500" dirty="0">
                <a:solidFill>
                  <a:schemeClr val="tx1"/>
                </a:solidFill>
              </a:rPr>
              <a:t>Atendimento ao público ao qual se destina o serviço;</a:t>
            </a:r>
          </a:p>
          <a:p>
            <a:pPr marL="285750" indent="-285750">
              <a:buFont typeface="Wingdings" panose="05000000000000000000" pitchFamily="2" charset="2"/>
              <a:buChar char="q"/>
            </a:pPr>
            <a:r>
              <a:rPr lang="pt-BR" sz="1500" dirty="0">
                <a:solidFill>
                  <a:schemeClr val="tx1"/>
                </a:solidFill>
              </a:rPr>
              <a:t>Articulação para o atendimento das situações de violação de direitos dos usuários de </a:t>
            </a:r>
            <a:r>
              <a:rPr lang="pt-BR" sz="1500" dirty="0" err="1">
                <a:solidFill>
                  <a:schemeClr val="tx1"/>
                </a:solidFill>
              </a:rPr>
              <a:t>Centro-dia</a:t>
            </a:r>
            <a:r>
              <a:rPr lang="pt-BR" sz="1500" dirty="0">
                <a:solidFill>
                  <a:schemeClr val="tx1"/>
                </a:solidFill>
              </a:rPr>
              <a:t>  nos CREAS;</a:t>
            </a:r>
          </a:p>
          <a:p>
            <a:pPr marL="285750" indent="-285750">
              <a:buFont typeface="Wingdings" panose="05000000000000000000" pitchFamily="2" charset="2"/>
              <a:buChar char="q"/>
            </a:pPr>
            <a:r>
              <a:rPr lang="pt-BR" sz="1500" dirty="0" err="1">
                <a:solidFill>
                  <a:schemeClr val="tx1"/>
                </a:solidFill>
              </a:rPr>
              <a:t>Referenciamento</a:t>
            </a:r>
            <a:r>
              <a:rPr lang="pt-BR" sz="1500" dirty="0">
                <a:solidFill>
                  <a:schemeClr val="tx1"/>
                </a:solidFill>
              </a:rPr>
              <a:t> das famílias dos usuários, nos CRAS nos territórios de origem;</a:t>
            </a:r>
          </a:p>
          <a:p>
            <a:pPr marL="285750" indent="-285750">
              <a:buFont typeface="Wingdings" panose="05000000000000000000" pitchFamily="2" charset="2"/>
              <a:buChar char="q"/>
            </a:pPr>
            <a:r>
              <a:rPr lang="pt-BR" sz="1500" dirty="0"/>
              <a:t>Estabelecimento de compromissos, procedimentos comuns, específicos e/ou  complementares;</a:t>
            </a:r>
          </a:p>
          <a:p>
            <a:pPr marL="285750" indent="-285750">
              <a:buFont typeface="Wingdings" panose="05000000000000000000" pitchFamily="2" charset="2"/>
              <a:buChar char="q"/>
            </a:pPr>
            <a:r>
              <a:rPr lang="pt-BR" sz="1500" dirty="0"/>
              <a:t>Recebimento de apoio técnico do CREAS;</a:t>
            </a:r>
          </a:p>
          <a:p>
            <a:pPr marL="285750" indent="-285750">
              <a:buFont typeface="Wingdings" panose="05000000000000000000" pitchFamily="2" charset="2"/>
              <a:buChar char="q"/>
            </a:pPr>
            <a:r>
              <a:rPr lang="pt-BR" sz="1500" dirty="0"/>
              <a:t>Definição de fluxos de encaminhamentos e troca de informações.</a:t>
            </a:r>
          </a:p>
        </p:txBody>
      </p:sp>
      <p:sp>
        <p:nvSpPr>
          <p:cNvPr id="3" name="CaixaDeTexto 2"/>
          <p:cNvSpPr txBox="1"/>
          <p:nvPr/>
        </p:nvSpPr>
        <p:spPr>
          <a:xfrm>
            <a:off x="-8729" y="908400"/>
            <a:ext cx="1265445"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O QUE É</a:t>
            </a:r>
          </a:p>
          <a:p>
            <a:pPr algn="ctr"/>
            <a:r>
              <a:rPr lang="pt-BR" sz="2000" b="1" dirty="0"/>
              <a:t>O</a:t>
            </a:r>
          </a:p>
          <a:p>
            <a:pPr algn="ctr"/>
            <a:r>
              <a:rPr lang="pt-BR" sz="2000" b="1" dirty="0"/>
              <a:t>CENTRO- DIA </a:t>
            </a:r>
          </a:p>
        </p:txBody>
      </p:sp>
    </p:spTree>
    <p:extLst>
      <p:ext uri="{BB962C8B-B14F-4D97-AF65-F5344CB8AC3E}">
        <p14:creationId xmlns:p14="http://schemas.microsoft.com/office/powerpoint/2010/main" val="47538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9" name="CaixaDeTexto 8"/>
          <p:cNvSpPr txBox="1"/>
          <p:nvPr/>
        </p:nvSpPr>
        <p:spPr>
          <a:xfrm>
            <a:off x="1619672" y="0"/>
            <a:ext cx="7416824" cy="6702091"/>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nSpc>
                <a:spcPct val="150000"/>
              </a:lnSpc>
            </a:pPr>
            <a:r>
              <a:rPr lang="pt-BR" sz="2000" b="1" dirty="0"/>
              <a:t>SERVIÇO ORGANIZADO POR CICLOS DE VIDA:</a:t>
            </a:r>
          </a:p>
          <a:p>
            <a:pPr marL="285750" indent="-285750">
              <a:lnSpc>
                <a:spcPct val="150000"/>
              </a:lnSpc>
              <a:buFont typeface="Wingdings" panose="05000000000000000000" pitchFamily="2" charset="2"/>
              <a:buChar char="q"/>
            </a:pPr>
            <a:r>
              <a:rPr lang="pt-BR" dirty="0"/>
              <a:t>Crianças e jovens com deficiência;</a:t>
            </a:r>
          </a:p>
          <a:p>
            <a:pPr marL="285750" indent="-285750">
              <a:lnSpc>
                <a:spcPct val="150000"/>
              </a:lnSpc>
              <a:buFont typeface="Wingdings" panose="05000000000000000000" pitchFamily="2" charset="2"/>
              <a:buChar char="q"/>
            </a:pPr>
            <a:r>
              <a:rPr lang="pt-BR" dirty="0"/>
              <a:t>Adultos com deficiência e </a:t>
            </a:r>
            <a:r>
              <a:rPr lang="pt-BR" b="1" dirty="0"/>
              <a:t>algum grau de dependência;</a:t>
            </a:r>
          </a:p>
          <a:p>
            <a:pPr marL="285750" indent="-285750">
              <a:lnSpc>
                <a:spcPct val="150000"/>
              </a:lnSpc>
              <a:buFont typeface="Wingdings" panose="05000000000000000000" pitchFamily="2" charset="2"/>
              <a:buChar char="q"/>
            </a:pPr>
            <a:r>
              <a:rPr lang="pt-BR" b="1" dirty="0"/>
              <a:t>Pessoas Idosas com ou sem deficiência, com algum grau de dependência;</a:t>
            </a:r>
          </a:p>
          <a:p>
            <a:pPr marL="285750" indent="-285750">
              <a:lnSpc>
                <a:spcPct val="150000"/>
              </a:lnSpc>
              <a:buFont typeface="Wingdings" panose="05000000000000000000" pitchFamily="2" charset="2"/>
              <a:buChar char="q"/>
            </a:pPr>
            <a:r>
              <a:rPr lang="pt-BR" b="1" dirty="0"/>
              <a:t>Famílias  dos usuários – </a:t>
            </a:r>
            <a:r>
              <a:rPr lang="pt-BR" b="1" u="sng" dirty="0"/>
              <a:t>Cuidadores Familiares.</a:t>
            </a:r>
          </a:p>
          <a:p>
            <a:pPr>
              <a:lnSpc>
                <a:spcPct val="150000"/>
              </a:lnSpc>
            </a:pPr>
            <a:r>
              <a:rPr lang="pt-BR" b="1" dirty="0"/>
              <a:t>Prioridade: B</a:t>
            </a:r>
            <a:r>
              <a:rPr lang="pt-BR" dirty="0"/>
              <a:t>eneficiários do BPC e/ou inseridos no </a:t>
            </a:r>
            <a:r>
              <a:rPr lang="pt-BR" dirty="0" err="1"/>
              <a:t>Cadúnico</a:t>
            </a:r>
            <a:r>
              <a:rPr lang="pt-BR" dirty="0"/>
              <a:t>; Convivência com as situação de risco violências ou outras violações de direitos.</a:t>
            </a:r>
          </a:p>
          <a:p>
            <a:pPr>
              <a:lnSpc>
                <a:spcPct val="150000"/>
              </a:lnSpc>
            </a:pPr>
            <a:endParaRPr lang="pt-BR" b="1" dirty="0"/>
          </a:p>
          <a:p>
            <a:pPr>
              <a:lnSpc>
                <a:spcPct val="150000"/>
              </a:lnSpc>
            </a:pPr>
            <a:r>
              <a:rPr lang="pt-BR" sz="1400" dirty="0"/>
              <a:t>O Serviço considera o</a:t>
            </a:r>
            <a:r>
              <a:rPr lang="pt-BR" sz="1400" b="1" dirty="0"/>
              <a:t> cuidador familiar como </a:t>
            </a:r>
            <a:r>
              <a:rPr lang="pt-BR" sz="1400" dirty="0"/>
              <a:t>sujeito de direito à proteção social em virtude da situação de risco  e violação de direitos que ele vivencia, decorrentes do(a):</a:t>
            </a:r>
          </a:p>
          <a:p>
            <a:pPr marL="285750" indent="-285750">
              <a:lnSpc>
                <a:spcPct val="150000"/>
              </a:lnSpc>
              <a:buFont typeface="Wingdings" panose="05000000000000000000" pitchFamily="2" charset="2"/>
              <a:buChar char="q"/>
            </a:pPr>
            <a:r>
              <a:rPr lang="pt-BR" sz="1400" dirty="0"/>
              <a:t>Stress pela exposição à prestação de cuidados prolongados; </a:t>
            </a:r>
          </a:p>
          <a:p>
            <a:pPr marL="285750" indent="-285750">
              <a:lnSpc>
                <a:spcPct val="150000"/>
              </a:lnSpc>
              <a:buFont typeface="Wingdings" panose="05000000000000000000" pitchFamily="2" charset="2"/>
              <a:buChar char="q"/>
            </a:pPr>
            <a:r>
              <a:rPr lang="pt-BR" sz="1400" dirty="0"/>
              <a:t>Alto custo decorrente da situação de dependência na família; </a:t>
            </a:r>
          </a:p>
          <a:p>
            <a:pPr marL="285750" indent="-285750">
              <a:lnSpc>
                <a:spcPct val="150000"/>
              </a:lnSpc>
              <a:buFont typeface="Wingdings" panose="05000000000000000000" pitchFamily="2" charset="2"/>
              <a:buChar char="q"/>
            </a:pPr>
            <a:r>
              <a:rPr lang="pt-BR" sz="1400" dirty="0"/>
              <a:t>Dificuldades de inclusão produtiva  (conciliar atividades de cuidar  e trabalho); </a:t>
            </a:r>
          </a:p>
          <a:p>
            <a:pPr marL="285750" indent="-285750">
              <a:lnSpc>
                <a:spcPct val="150000"/>
              </a:lnSpc>
              <a:buFont typeface="Wingdings" panose="05000000000000000000" pitchFamily="2" charset="2"/>
              <a:buChar char="q"/>
            </a:pPr>
            <a:r>
              <a:rPr lang="pt-BR" sz="1400" dirty="0"/>
              <a:t>Isolamento social;</a:t>
            </a:r>
          </a:p>
          <a:p>
            <a:pPr marL="285750" indent="-285750">
              <a:lnSpc>
                <a:spcPct val="150000"/>
              </a:lnSpc>
              <a:buFont typeface="Wingdings" panose="05000000000000000000" pitchFamily="2" charset="2"/>
              <a:buChar char="q"/>
            </a:pPr>
            <a:r>
              <a:rPr lang="pt-BR" sz="1400" dirty="0"/>
              <a:t>Envelhecimento ou adoecimento do cuidador;</a:t>
            </a:r>
          </a:p>
          <a:p>
            <a:pPr marL="285750" indent="-285750">
              <a:lnSpc>
                <a:spcPct val="150000"/>
              </a:lnSpc>
              <a:buFont typeface="Wingdings" panose="05000000000000000000" pitchFamily="2" charset="2"/>
              <a:buChar char="q"/>
            </a:pPr>
            <a:r>
              <a:rPr lang="pt-BR" sz="1400" dirty="0"/>
              <a:t>Negligência nos autocuidados ;</a:t>
            </a:r>
          </a:p>
          <a:p>
            <a:pPr marL="285750" indent="-285750">
              <a:lnSpc>
                <a:spcPct val="150000"/>
              </a:lnSpc>
              <a:buFont typeface="Wingdings" panose="05000000000000000000" pitchFamily="2" charset="2"/>
              <a:buChar char="q"/>
            </a:pPr>
            <a:r>
              <a:rPr lang="pt-BR" sz="1400" dirty="0"/>
              <a:t>Incapacidade ou precarização de ofertar cuidados, como: negligência, maus tratos, abando, violência, institucionalização, superproteção, dentre outras</a:t>
            </a:r>
            <a:r>
              <a:rPr lang="pt-BR" sz="1600" dirty="0"/>
              <a:t>.</a:t>
            </a:r>
          </a:p>
        </p:txBody>
      </p:sp>
      <p:sp>
        <p:nvSpPr>
          <p:cNvPr id="2" name="CaixaDeTexto 1"/>
          <p:cNvSpPr txBox="1"/>
          <p:nvPr/>
        </p:nvSpPr>
        <p:spPr>
          <a:xfrm>
            <a:off x="12374" y="260648"/>
            <a:ext cx="1463282"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PÚBLICO DO CENTRO-DIA</a:t>
            </a:r>
            <a:endParaRPr lang="pt-BR" sz="2000" dirty="0"/>
          </a:p>
        </p:txBody>
      </p:sp>
    </p:spTree>
    <p:extLst>
      <p:ext uri="{BB962C8B-B14F-4D97-AF65-F5344CB8AC3E}">
        <p14:creationId xmlns:p14="http://schemas.microsoft.com/office/powerpoint/2010/main" val="4050530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ixaDeTexto 7"/>
          <p:cNvSpPr txBox="1"/>
          <p:nvPr/>
        </p:nvSpPr>
        <p:spPr>
          <a:xfrm>
            <a:off x="3347864" y="692696"/>
            <a:ext cx="3816424" cy="369332"/>
          </a:xfrm>
          <a:prstGeom prst="rect">
            <a:avLst/>
          </a:prstGeom>
          <a:noFill/>
        </p:spPr>
        <p:txBody>
          <a:bodyPr wrap="square" rtlCol="0">
            <a:spAutoFit/>
          </a:bodyPr>
          <a:lstStyle/>
          <a:p>
            <a:pPr algn="ctr"/>
            <a:endParaRPr lang="pt-BR" b="1" dirty="0"/>
          </a:p>
        </p:txBody>
      </p:sp>
      <p:sp>
        <p:nvSpPr>
          <p:cNvPr id="9" name="CaixaDeTexto 8"/>
          <p:cNvSpPr txBox="1"/>
          <p:nvPr/>
        </p:nvSpPr>
        <p:spPr>
          <a:xfrm>
            <a:off x="1979712" y="548680"/>
            <a:ext cx="6264696" cy="4847481"/>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a:lnSpc>
                <a:spcPct val="150000"/>
              </a:lnSpc>
            </a:pPr>
            <a:r>
              <a:rPr lang="pt-BR" sz="2400" b="1" dirty="0"/>
              <a:t>Formas de acesso ao CENTRO-DIA do SUAS</a:t>
            </a:r>
            <a:r>
              <a:rPr lang="pt-BR" sz="2400" dirty="0"/>
              <a:t>: </a:t>
            </a:r>
          </a:p>
          <a:p>
            <a:pPr>
              <a:lnSpc>
                <a:spcPct val="150000"/>
              </a:lnSpc>
            </a:pPr>
            <a:endParaRPr lang="pt-BR" sz="2400" dirty="0"/>
          </a:p>
          <a:p>
            <a:pPr marL="285750" indent="-285750">
              <a:lnSpc>
                <a:spcPct val="150000"/>
              </a:lnSpc>
              <a:buFont typeface="Wingdings" pitchFamily="2" charset="2"/>
              <a:buChar char="§"/>
            </a:pPr>
            <a:r>
              <a:rPr lang="pt-BR" sz="2400" dirty="0"/>
              <a:t>Demanda espontânea da população; </a:t>
            </a:r>
          </a:p>
          <a:p>
            <a:pPr marL="285750" indent="-285750">
              <a:lnSpc>
                <a:spcPct val="150000"/>
              </a:lnSpc>
              <a:buFont typeface="Wingdings" pitchFamily="2" charset="2"/>
              <a:buChar char="§"/>
            </a:pPr>
            <a:r>
              <a:rPr lang="pt-BR" sz="2400" dirty="0"/>
              <a:t>Busca ativa do CRAS; </a:t>
            </a:r>
          </a:p>
          <a:p>
            <a:pPr marL="285750" indent="-285750">
              <a:lnSpc>
                <a:spcPct val="150000"/>
              </a:lnSpc>
              <a:buFont typeface="Wingdings" pitchFamily="2" charset="2"/>
              <a:buChar char="§"/>
            </a:pPr>
            <a:r>
              <a:rPr lang="pt-BR" sz="2400" dirty="0"/>
              <a:t>Encaminhamentos dos serviços do SUAS (CRAS/CREAS), de outros serviços no território e pelos órgãos de defesa e de garantia de direitos.</a:t>
            </a:r>
          </a:p>
          <a:p>
            <a:pPr marL="285750" indent="-285750" algn="ctr">
              <a:lnSpc>
                <a:spcPct val="150000"/>
              </a:lnSpc>
              <a:buFont typeface="Wingdings" panose="05000000000000000000" pitchFamily="2" charset="2"/>
              <a:buChar char="q"/>
            </a:pPr>
            <a:endParaRPr lang="pt-BR" sz="1400" dirty="0"/>
          </a:p>
        </p:txBody>
      </p:sp>
      <p:sp>
        <p:nvSpPr>
          <p:cNvPr id="2" name="CaixaDeTexto 1"/>
          <p:cNvSpPr txBox="1"/>
          <p:nvPr/>
        </p:nvSpPr>
        <p:spPr>
          <a:xfrm>
            <a:off x="0" y="260648"/>
            <a:ext cx="1475656"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FORMAS DE ACESSO AO CENTRO-DIA</a:t>
            </a:r>
          </a:p>
        </p:txBody>
      </p:sp>
    </p:spTree>
    <p:extLst>
      <p:ext uri="{BB962C8B-B14F-4D97-AF65-F5344CB8AC3E}">
        <p14:creationId xmlns:p14="http://schemas.microsoft.com/office/powerpoint/2010/main" val="2928746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ixaDeTexto 8"/>
          <p:cNvSpPr txBox="1"/>
          <p:nvPr/>
        </p:nvSpPr>
        <p:spPr>
          <a:xfrm>
            <a:off x="3059828" y="1844824"/>
            <a:ext cx="6084171" cy="5078313"/>
          </a:xfrm>
          <a:prstGeom prst="rect">
            <a:avLst/>
          </a:prstGeom>
          <a:solidFill>
            <a:schemeClr val="accent3">
              <a:lumMod val="40000"/>
              <a:lumOff val="60000"/>
            </a:schemeClr>
          </a:solidFill>
        </p:spPr>
        <p:style>
          <a:lnRef idx="1">
            <a:schemeClr val="accent3"/>
          </a:lnRef>
          <a:fillRef idx="2">
            <a:schemeClr val="accent3"/>
          </a:fillRef>
          <a:effectRef idx="1">
            <a:schemeClr val="accent3"/>
          </a:effectRef>
          <a:fontRef idx="minor">
            <a:schemeClr val="dk1"/>
          </a:fontRef>
        </p:style>
        <p:txBody>
          <a:bodyPr wrap="square" rtlCol="0">
            <a:spAutoFit/>
          </a:bodyPr>
          <a:lstStyle/>
          <a:p>
            <a:pPr marL="285750" indent="-285750" algn="just">
              <a:buFont typeface="Arial" panose="020B0604020202020204" pitchFamily="34" charset="0"/>
              <a:buChar char="•"/>
            </a:pPr>
            <a:r>
              <a:rPr lang="pt-BR" dirty="0"/>
              <a:t>CENTRO DIA - Serviço como tipificado no SUAS;</a:t>
            </a:r>
          </a:p>
          <a:p>
            <a:pPr marL="285750" indent="-285750" algn="just">
              <a:buFont typeface="Arial" panose="020B0604020202020204" pitchFamily="34" charset="0"/>
              <a:buChar char="•"/>
            </a:pPr>
            <a:r>
              <a:rPr lang="pt-BR" dirty="0"/>
              <a:t>Executado diretamente pelo Município ou em parceria com Entidades Sociais (MROSC);</a:t>
            </a:r>
          </a:p>
          <a:p>
            <a:pPr marL="285750" indent="-285750" algn="just">
              <a:buFont typeface="Arial" panose="020B0604020202020204" pitchFamily="34" charset="0"/>
              <a:buChar char="•"/>
            </a:pPr>
            <a:r>
              <a:rPr lang="pt-BR" dirty="0"/>
              <a:t>O Centro dia funciona 5 dias por semana, 10 horas por dia, inclusive no horário do almoço; </a:t>
            </a:r>
          </a:p>
          <a:p>
            <a:pPr marL="285750" indent="-285750" algn="just">
              <a:buFont typeface="Arial" panose="020B0604020202020204" pitchFamily="34" charset="0"/>
              <a:buChar char="•"/>
            </a:pPr>
            <a:r>
              <a:rPr lang="pt-BR" dirty="0"/>
              <a:t>A Permanência do usuário mínima, de dois turnos por semana ou um dia integral, na semana. Definida no </a:t>
            </a:r>
            <a:r>
              <a:rPr lang="pt-BR" b="1" dirty="0"/>
              <a:t>PLANO INDIVIDUAL OU FAMILIAR DE ATENDIMENTO</a:t>
            </a:r>
            <a:r>
              <a:rPr lang="pt-BR" dirty="0"/>
              <a:t>;  </a:t>
            </a:r>
          </a:p>
          <a:p>
            <a:pPr marL="285750" indent="-285750" algn="just">
              <a:buFont typeface="Arial" panose="020B0604020202020204" pitchFamily="34" charset="0"/>
              <a:buChar char="•"/>
            </a:pPr>
            <a:r>
              <a:rPr lang="pt-BR" dirty="0"/>
              <a:t>Tem capacidade de 30 a 150 usuários por mês;</a:t>
            </a:r>
          </a:p>
          <a:p>
            <a:pPr marL="285750" indent="-285750" algn="just">
              <a:buFont typeface="Arial" panose="020B0604020202020204" pitchFamily="34" charset="0"/>
              <a:buChar char="•"/>
            </a:pPr>
            <a:r>
              <a:rPr lang="pt-BR" dirty="0"/>
              <a:t>Auxilia nos deslocamentos;</a:t>
            </a:r>
          </a:p>
          <a:p>
            <a:pPr marL="285750" indent="-285750" algn="just">
              <a:buFont typeface="Arial" panose="020B0604020202020204" pitchFamily="34" charset="0"/>
              <a:buChar char="•"/>
            </a:pPr>
            <a:r>
              <a:rPr lang="pt-BR" b="1" dirty="0"/>
              <a:t>UMA EQUIPE DE REFERÊNCIA </a:t>
            </a:r>
            <a:r>
              <a:rPr lang="pt-BR" dirty="0"/>
              <a:t>- para cada grupo de 30 usuários no turno: 01 Coordenador de nível superior, 01 Assistente Social, 01 Psicólogo, 01 Terapeuta Ocupacional e 10 Cuidadores Sociais. A Equipe de Referência pode ser acrescida de outras categorias profissionais de nível superior, Resolução nº. 17/2011 do CNAS – </a:t>
            </a:r>
            <a:r>
              <a:rPr lang="pt-BR" dirty="0" err="1"/>
              <a:t>ex</a:t>
            </a:r>
            <a:r>
              <a:rPr lang="pt-BR" dirty="0"/>
              <a:t>: pedagogo e </a:t>
            </a:r>
            <a:r>
              <a:rPr lang="pt-BR" dirty="0" err="1"/>
              <a:t>musicoterapeuta</a:t>
            </a:r>
            <a:r>
              <a:rPr lang="pt-BR" dirty="0"/>
              <a:t>); outros trabalhadores, equipamento e materiais necessários aos objetivos do Serviço;</a:t>
            </a:r>
          </a:p>
        </p:txBody>
      </p:sp>
      <p:sp>
        <p:nvSpPr>
          <p:cNvPr id="2" name="CaixaDeTexto 1"/>
          <p:cNvSpPr txBox="1"/>
          <p:nvPr/>
        </p:nvSpPr>
        <p:spPr>
          <a:xfrm>
            <a:off x="35310" y="1309"/>
            <a:ext cx="3121581" cy="101566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pt-BR" sz="2000" b="1" dirty="0"/>
              <a:t>CENTRO DIA/CAPACITAÇÃO CONTINUADA/</a:t>
            </a:r>
          </a:p>
          <a:p>
            <a:pPr algn="ctr"/>
            <a:r>
              <a:rPr lang="pt-BR" sz="2000" b="1" dirty="0"/>
              <a:t>LEITURA SOBRE O TEMA</a:t>
            </a:r>
            <a:endParaRPr lang="pt-BR" sz="2000" dirty="0"/>
          </a:p>
        </p:txBody>
      </p:sp>
      <p:pic>
        <p:nvPicPr>
          <p:cNvPr id="11266" name="Picture 2" descr="http://t0.gstatic.com/images?q=tbn:ANd9GcTvpiZflHuphTM_4XY5MdPMiuACV1TOG-McWTqPb2Qw642M1fq5"/>
          <p:cNvPicPr>
            <a:picLocks noChangeAspect="1" noChangeArrowheads="1"/>
          </p:cNvPicPr>
          <p:nvPr/>
        </p:nvPicPr>
        <p:blipFill>
          <a:blip r:embed="rId3"/>
          <a:srcRect/>
          <a:stretch>
            <a:fillRect/>
          </a:stretch>
        </p:blipFill>
        <p:spPr bwMode="auto">
          <a:xfrm>
            <a:off x="1734984" y="3464430"/>
            <a:ext cx="1324843" cy="1688157"/>
          </a:xfrm>
          <a:prstGeom prst="rect">
            <a:avLst/>
          </a:prstGeom>
          <a:noFill/>
        </p:spPr>
      </p:pic>
      <p:pic>
        <p:nvPicPr>
          <p:cNvPr id="11270" name="Picture 6" descr="C:\Users\deusina\Pictures\ocuidador.jpg"/>
          <p:cNvPicPr>
            <a:picLocks noChangeAspect="1" noChangeArrowheads="1"/>
          </p:cNvPicPr>
          <p:nvPr/>
        </p:nvPicPr>
        <p:blipFill>
          <a:blip r:embed="rId4"/>
          <a:srcRect/>
          <a:stretch>
            <a:fillRect/>
          </a:stretch>
        </p:blipFill>
        <p:spPr bwMode="auto">
          <a:xfrm>
            <a:off x="10764" y="2852937"/>
            <a:ext cx="1519151" cy="2160239"/>
          </a:xfrm>
          <a:prstGeom prst="rect">
            <a:avLst/>
          </a:prstGeom>
          <a:noFill/>
        </p:spPr>
      </p:pic>
      <p:pic>
        <p:nvPicPr>
          <p:cNvPr id="12" name="Picture 6"/>
          <p:cNvPicPr>
            <a:picLocks noChangeAspect="1" noChangeArrowheads="1"/>
          </p:cNvPicPr>
          <p:nvPr/>
        </p:nvPicPr>
        <p:blipFill>
          <a:blip r:embed="rId5"/>
          <a:srcRect/>
          <a:stretch>
            <a:fillRect/>
          </a:stretch>
        </p:blipFill>
        <p:spPr bwMode="auto">
          <a:xfrm>
            <a:off x="1457901" y="5088356"/>
            <a:ext cx="1601926" cy="1807407"/>
          </a:xfrm>
          <a:prstGeom prst="rect">
            <a:avLst/>
          </a:prstGeom>
          <a:noFill/>
          <a:ln w="9525">
            <a:noFill/>
            <a:miter lim="800000"/>
            <a:headEnd/>
            <a:tailEnd/>
          </a:ln>
        </p:spPr>
      </p:pic>
      <p:pic>
        <p:nvPicPr>
          <p:cNvPr id="13"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58" y="4865561"/>
            <a:ext cx="1626978" cy="1977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4" descr="Resultado de imagem para pestalozzi maceio centro dia passeio">
            <a:extLst>
              <a:ext uri="{FF2B5EF4-FFF2-40B4-BE49-F238E27FC236}">
                <a16:creationId xmlns:a16="http://schemas.microsoft.com/office/drawing/2014/main" id="{2947B86D-86F0-4200-85AE-B6B34F6716A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59829" y="-21703"/>
            <a:ext cx="3059832" cy="1866528"/>
          </a:xfrm>
          <a:prstGeom prst="rect">
            <a:avLst/>
          </a:prstGeom>
          <a:noFill/>
          <a:extLst>
            <a:ext uri="{909E8E84-426E-40DD-AFC4-6F175D3DCCD1}">
              <a14:hiddenFill xmlns:a14="http://schemas.microsoft.com/office/drawing/2010/main">
                <a:solidFill>
                  <a:srgbClr val="FFFFFF"/>
                </a:solidFill>
              </a14:hiddenFill>
            </a:ext>
          </a:extLst>
        </p:spPr>
      </p:pic>
      <p:pic>
        <p:nvPicPr>
          <p:cNvPr id="15" name="Espaço Reservado para Conteúdo 3">
            <a:extLst>
              <a:ext uri="{FF2B5EF4-FFF2-40B4-BE49-F238E27FC236}">
                <a16:creationId xmlns:a16="http://schemas.microsoft.com/office/drawing/2014/main" id="{CB588434-F033-44D5-AA25-45375096AB9C}"/>
              </a:ext>
            </a:extLst>
          </p:cNvPr>
          <p:cNvPicPr>
            <a:picLocks noChangeAspect="1"/>
          </p:cNvPicPr>
          <p:nvPr/>
        </p:nvPicPr>
        <p:blipFill>
          <a:blip r:embed="rId8"/>
          <a:stretch>
            <a:fillRect/>
          </a:stretch>
        </p:blipFill>
        <p:spPr bwMode="auto">
          <a:xfrm>
            <a:off x="6119660" y="0"/>
            <a:ext cx="3024339" cy="1844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Imagem 15">
            <a:extLst>
              <a:ext uri="{FF2B5EF4-FFF2-40B4-BE49-F238E27FC236}">
                <a16:creationId xmlns:a16="http://schemas.microsoft.com/office/drawing/2014/main" id="{4F1DBC52-78E8-431D-B009-E3CE86C02BE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5311" y="1039983"/>
            <a:ext cx="1728377" cy="1796457"/>
          </a:xfrm>
          <a:prstGeom prst="rect">
            <a:avLst/>
          </a:prstGeom>
        </p:spPr>
      </p:pic>
      <p:pic>
        <p:nvPicPr>
          <p:cNvPr id="4" name="Imagem 3">
            <a:extLst>
              <a:ext uri="{FF2B5EF4-FFF2-40B4-BE49-F238E27FC236}">
                <a16:creationId xmlns:a16="http://schemas.microsoft.com/office/drawing/2014/main" id="{C7998CBC-85E2-4FD3-AF25-CA5AB971C804}"/>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699556" y="1988841"/>
            <a:ext cx="1341798" cy="1542586"/>
          </a:xfrm>
          <a:prstGeom prst="rect">
            <a:avLst/>
          </a:prstGeom>
        </p:spPr>
      </p:pic>
    </p:spTree>
    <p:extLst>
      <p:ext uri="{BB962C8B-B14F-4D97-AF65-F5344CB8AC3E}">
        <p14:creationId xmlns:p14="http://schemas.microsoft.com/office/powerpoint/2010/main" val="4052900746"/>
      </p:ext>
    </p:extLst>
  </p:cSld>
  <p:clrMapOvr>
    <a:masterClrMapping/>
  </p:clrMapOvr>
</p:sld>
</file>

<file path=ppt/theme/theme1.xml><?xml version="1.0" encoding="utf-8"?>
<a:theme xmlns:a="http://schemas.openxmlformats.org/drawingml/2006/main" name="Retrospectiva">
  <a:themeElements>
    <a:clrScheme name="Retrospectiva">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TM02900769[[fn=Retrospectiva]]</Template>
  <TotalTime>1907</TotalTime>
  <Words>4223</Words>
  <Application>Microsoft Office PowerPoint</Application>
  <PresentationFormat>Apresentação na tela (4:3)</PresentationFormat>
  <Paragraphs>415</Paragraphs>
  <Slides>28</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28</vt:i4>
      </vt:variant>
    </vt:vector>
  </HeadingPairs>
  <TitlesOfParts>
    <vt:vector size="33" baseType="lpstr">
      <vt:lpstr>Arial</vt:lpstr>
      <vt:lpstr>Calibri</vt:lpstr>
      <vt:lpstr>Calibri Light</vt:lpstr>
      <vt:lpstr>Wingdings</vt:lpstr>
      <vt:lpstr>Retrospectiva</vt:lpstr>
      <vt:lpstr>                                Serviço de Proteção Social Especial para Pessoas com Deficiência, Pessoas Idosas e suas famílias UNIDADE CENTRO DIA ADULTO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Atenções no âmbito da Proteção Social Básica para a Primeira Infância</dc:title>
  <dc:creator>Coordenação do PAIF</dc:creator>
  <cp:lastModifiedBy>Deusina Lopes da Cruz</cp:lastModifiedBy>
  <cp:revision>493</cp:revision>
  <cp:lastPrinted>2017-01-11T17:47:54Z</cp:lastPrinted>
  <dcterms:created xsi:type="dcterms:W3CDTF">2016-08-18T15:56:34Z</dcterms:created>
  <dcterms:modified xsi:type="dcterms:W3CDTF">2020-01-28T11:26:54Z</dcterms:modified>
</cp:coreProperties>
</file>