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0" r:id="rId5"/>
    <p:sldId id="271" r:id="rId6"/>
    <p:sldId id="275" r:id="rId7"/>
    <p:sldId id="277" r:id="rId8"/>
    <p:sldId id="280" r:id="rId9"/>
    <p:sldId id="279" r:id="rId10"/>
    <p:sldId id="283" r:id="rId11"/>
    <p:sldId id="281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608F"/>
    <a:srgbClr val="336699"/>
    <a:srgbClr val="1B90BE"/>
    <a:srgbClr val="1661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50"/>
            <a:ext cx="9144000" cy="686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67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248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177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just">
              <a:buFont typeface="+mj-lt"/>
              <a:buNone/>
              <a:defRPr sz="2000"/>
            </a:lvl1pPr>
            <a:lvl2pPr>
              <a:defRPr sz="2000"/>
            </a:lvl2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4883C7-75C7-4292-98B5-FF35533BFC6B}" type="datetimeFigureOut">
              <a:rPr lang="pt-BR"/>
              <a:pPr>
                <a:defRPr/>
              </a:pPr>
              <a:t>08/11/2018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F704E8D-5445-47C8-88DC-7D9FE38EAF2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3654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3150"/>
          </a:xfrm>
          <a:prstGeom prst="rect">
            <a:avLst/>
          </a:prstGeom>
        </p:spPr>
      </p:pic>
      <p:pic>
        <p:nvPicPr>
          <p:cNvPr id="9" name="Picture 2" descr="F:\nova marca PAA_hor_vermelh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46" y="223451"/>
            <a:ext cx="2520280" cy="64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edondar Retângulo em um Canto Diagonal 9"/>
          <p:cNvSpPr/>
          <p:nvPr userDrawn="1"/>
        </p:nvSpPr>
        <p:spPr>
          <a:xfrm>
            <a:off x="107504" y="116632"/>
            <a:ext cx="8928992" cy="945820"/>
          </a:xfrm>
          <a:prstGeom prst="round2Diag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Arredondar Retângulo em um Canto Diagonal 12"/>
          <p:cNvSpPr/>
          <p:nvPr userDrawn="1"/>
        </p:nvSpPr>
        <p:spPr>
          <a:xfrm>
            <a:off x="2801468" y="116632"/>
            <a:ext cx="6235029" cy="934992"/>
          </a:xfrm>
          <a:prstGeom prst="round2DiagRect">
            <a:avLst/>
          </a:prstGeom>
          <a:solidFill>
            <a:srgbClr val="1660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133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991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63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50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020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873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899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234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B9031-47BE-4F84-B0AA-043A43E952A6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936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lisangela.sanches@mds.gov.br" TargetMode="External"/><Relationship Id="rId2" Type="http://schemas.openxmlformats.org/officeDocument/2006/relationships/hyperlink" Target="http://mds.gov.br/assuntos/seguranca-alimentar/programa-de-aquisicao-de-alimentos-paa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656973" y="-470182"/>
            <a:ext cx="7772400" cy="2664296"/>
          </a:xfrm>
        </p:spPr>
        <p:txBody>
          <a:bodyPr>
            <a:normAutofit/>
          </a:bodyPr>
          <a:lstStyle/>
          <a:p>
            <a:pPr algn="ctr"/>
            <a:r>
              <a:rPr lang="pt-BR" sz="5400" dirty="0" smtClean="0">
                <a:solidFill>
                  <a:schemeClr val="bg1"/>
                </a:solidFill>
              </a:rPr>
              <a:t>Programa de Aquisição de Alimentos – PAA</a:t>
            </a:r>
            <a:endParaRPr lang="pt-BR" sz="5400" dirty="0">
              <a:solidFill>
                <a:schemeClr val="bg1"/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342773" y="4431101"/>
            <a:ext cx="6400800" cy="13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chemeClr val="bg1"/>
                </a:solidFill>
              </a:rPr>
              <a:t>Secretaria Nacional de Segurança Alimentar e Nutricional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73" y="2152147"/>
            <a:ext cx="2867338" cy="191305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168347" y="2194114"/>
            <a:ext cx="2859488" cy="190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553836" y="1310236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b="1" dirty="0" smtClean="0">
                <a:solidFill>
                  <a:srgbClr val="98322A"/>
                </a:solidFill>
                <a:latin typeface="+mj-lt"/>
              </a:rPr>
              <a:t>Próximos Passos</a:t>
            </a:r>
          </a:p>
          <a:p>
            <a:pPr marL="457200" indent="-457200">
              <a:buAutoNum type="arabicPeriod"/>
            </a:pPr>
            <a:r>
              <a:rPr lang="pt-BR" sz="2000" dirty="0" smtClean="0">
                <a:latin typeface="+mj-lt"/>
              </a:rPr>
              <a:t>Haverá priorização no repasse de recursos para Estados e Municípios que estão recebendo venezuelanos</a:t>
            </a:r>
          </a:p>
          <a:p>
            <a:pPr marL="457200" indent="-457200">
              <a:buAutoNum type="arabicPeriod"/>
            </a:pPr>
            <a:r>
              <a:rPr lang="pt-BR" sz="2000" dirty="0" smtClean="0">
                <a:latin typeface="+mj-lt"/>
              </a:rPr>
              <a:t>Estados e municípios precisam mensurar a quantidade de venezuelanos a serem atendidos para um planejamento na oferta de alimentos</a:t>
            </a:r>
          </a:p>
          <a:p>
            <a:pPr marL="457200" indent="-457200">
              <a:buAutoNum type="arabicPeriod"/>
            </a:pPr>
            <a:r>
              <a:rPr lang="pt-BR" sz="2000" dirty="0" smtClean="0">
                <a:latin typeface="+mj-lt"/>
              </a:rPr>
              <a:t>No caso de não existir adesão municipal mas existirem recursos na adesão estadual o MDS poderá apoiar no processo de articulação para ajuste nas propostas </a:t>
            </a:r>
            <a:r>
              <a:rPr lang="pt-BR" sz="2000" smtClean="0">
                <a:latin typeface="+mj-lt"/>
              </a:rPr>
              <a:t>de execução.</a:t>
            </a:r>
            <a:endParaRPr lang="pt-BR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371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tângulo 1"/>
          <p:cNvSpPr>
            <a:spLocks noChangeArrowheads="1"/>
          </p:cNvSpPr>
          <p:nvPr/>
        </p:nvSpPr>
        <p:spPr bwMode="auto">
          <a:xfrm>
            <a:off x="79513" y="1233489"/>
            <a:ext cx="9144000" cy="321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pt-BR" altLang="pt-BR" sz="2300" b="1" dirty="0"/>
          </a:p>
          <a:p>
            <a:pPr algn="ctr" eaLnBrk="1" hangingPunct="1"/>
            <a:r>
              <a:rPr lang="pt-BR" altLang="pt-BR" b="1" dirty="0" smtClean="0"/>
              <a:t>Ministério do Desenvolvimento Social -MDS</a:t>
            </a:r>
            <a:endParaRPr lang="pt-BR" altLang="pt-BR" b="1" dirty="0"/>
          </a:p>
          <a:p>
            <a:pPr algn="ctr" eaLnBrk="1" hangingPunct="1"/>
            <a:r>
              <a:rPr lang="pt-BR" altLang="pt-BR" b="1" dirty="0" smtClean="0"/>
              <a:t>Secretaria Nacional de Segurança Alimentar e Nutricional</a:t>
            </a:r>
            <a:endParaRPr lang="pt-BR" altLang="pt-BR" b="1" dirty="0"/>
          </a:p>
          <a:p>
            <a:pPr algn="ctr" eaLnBrk="1" hangingPunct="1"/>
            <a:r>
              <a:rPr lang="pt-BR" altLang="pt-BR" sz="2400" b="1" dirty="0" smtClean="0">
                <a:hlinkClick r:id="rId2"/>
              </a:rPr>
              <a:t>http</a:t>
            </a:r>
            <a:r>
              <a:rPr lang="pt-BR" altLang="pt-BR" sz="2400" b="1" dirty="0">
                <a:hlinkClick r:id="rId2"/>
              </a:rPr>
              <a:t>://</a:t>
            </a:r>
            <a:r>
              <a:rPr lang="pt-BR" altLang="pt-BR" sz="2400" b="1" dirty="0" smtClean="0">
                <a:hlinkClick r:id="rId2"/>
              </a:rPr>
              <a:t>mds.gov.br/assuntos/seguranca-alimentar/programa-de-aquisicao-de-alimentos-paa</a:t>
            </a:r>
            <a:endParaRPr lang="pt-BR" altLang="pt-BR" sz="2400" b="1" dirty="0" smtClean="0"/>
          </a:p>
          <a:p>
            <a:pPr algn="ctr" eaLnBrk="1" hangingPunct="1"/>
            <a:endParaRPr lang="pt-BR" altLang="pt-BR" sz="2400" b="1" dirty="0"/>
          </a:p>
          <a:p>
            <a:pPr algn="ctr" eaLnBrk="1" hangingPunct="1"/>
            <a:r>
              <a:rPr lang="pt-BR" altLang="pt-BR" sz="2400" b="1" dirty="0" smtClean="0"/>
              <a:t>Contato: Elisângela Sanches Januário </a:t>
            </a:r>
          </a:p>
          <a:p>
            <a:pPr algn="ctr" eaLnBrk="1" hangingPunct="1"/>
            <a:r>
              <a:rPr lang="pt-BR" altLang="pt-BR" sz="2400" b="1" dirty="0" smtClean="0">
                <a:hlinkClick r:id="rId3"/>
              </a:rPr>
              <a:t>elisangela.sanches@mds.gov.br</a:t>
            </a:r>
            <a:endParaRPr lang="pt-BR" altLang="pt-BR" sz="2400" b="1" dirty="0" smtClean="0"/>
          </a:p>
          <a:p>
            <a:pPr algn="ctr" eaLnBrk="1" hangingPunct="1"/>
            <a:r>
              <a:rPr lang="pt-BR" altLang="pt-BR" sz="2400" b="1" dirty="0" smtClean="0"/>
              <a:t>2030-1183</a:t>
            </a:r>
            <a:endParaRPr lang="pt-BR" altLang="pt-BR" sz="2400" b="1" dirty="0"/>
          </a:p>
        </p:txBody>
      </p:sp>
      <p:pic>
        <p:nvPicPr>
          <p:cNvPr id="40963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6319838"/>
            <a:ext cx="2662238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CaixaDeTexto 1"/>
          <p:cNvSpPr txBox="1">
            <a:spLocks noChangeArrowheads="1"/>
          </p:cNvSpPr>
          <p:nvPr/>
        </p:nvSpPr>
        <p:spPr bwMode="auto">
          <a:xfrm>
            <a:off x="3563938" y="260350"/>
            <a:ext cx="47529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solidFill>
                  <a:schemeClr val="bg1"/>
                </a:solidFill>
              </a:rPr>
              <a:t>CONTACTO</a:t>
            </a:r>
            <a:endParaRPr lang="pt-BR" altLang="pt-BR" sz="3200">
              <a:solidFill>
                <a:schemeClr val="bg1"/>
              </a:solidFill>
            </a:endParaRPr>
          </a:p>
        </p:txBody>
      </p:sp>
      <p:sp>
        <p:nvSpPr>
          <p:cNvPr id="40965" name="CaixaDeTexto 1"/>
          <p:cNvSpPr txBox="1">
            <a:spLocks noChangeArrowheads="1"/>
          </p:cNvSpPr>
          <p:nvPr/>
        </p:nvSpPr>
        <p:spPr bwMode="auto">
          <a:xfrm>
            <a:off x="3238500" y="393701"/>
            <a:ext cx="23050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4000" b="1" dirty="0" smtClean="0"/>
              <a:t>Obrigada!</a:t>
            </a:r>
            <a:endParaRPr lang="pt-BR" altLang="pt-BR" sz="4000" b="1" dirty="0"/>
          </a:p>
        </p:txBody>
      </p:sp>
      <p:sp>
        <p:nvSpPr>
          <p:cNvPr id="7" name="Retângulo 6"/>
          <p:cNvSpPr/>
          <p:nvPr/>
        </p:nvSpPr>
        <p:spPr>
          <a:xfrm>
            <a:off x="5292725" y="6381750"/>
            <a:ext cx="3743325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4096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5" b="3192"/>
          <a:stretch>
            <a:fillRect/>
          </a:stretch>
        </p:blipFill>
        <p:spPr bwMode="auto">
          <a:xfrm>
            <a:off x="4391025" y="4387850"/>
            <a:ext cx="33909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4387850"/>
            <a:ext cx="2989262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0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83568" y="1340768"/>
            <a:ext cx="8229600" cy="4525963"/>
          </a:xfrm>
        </p:spPr>
        <p:txBody>
          <a:bodyPr/>
          <a:lstStyle/>
          <a:p>
            <a:endParaRPr lang="pt-BR" dirty="0" smtClean="0"/>
          </a:p>
          <a:p>
            <a:r>
              <a:rPr lang="pt-BR" sz="2200" dirty="0" smtClean="0"/>
              <a:t>O </a:t>
            </a:r>
            <a:r>
              <a:rPr lang="pt-BR" sz="2200" dirty="0"/>
              <a:t>Programa de Aquisição de Alimentos </a:t>
            </a:r>
            <a:r>
              <a:rPr lang="pt-BR" sz="2200" dirty="0" smtClean="0"/>
              <a:t>– PAA possui </a:t>
            </a:r>
            <a:r>
              <a:rPr lang="pt-BR" sz="2200" dirty="0"/>
              <a:t>duas finalidades básicas: </a:t>
            </a:r>
            <a:endParaRPr lang="pt-BR" sz="2200" dirty="0" smtClean="0"/>
          </a:p>
          <a:p>
            <a:endParaRPr lang="pt-BR" sz="2200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rgbClr val="98322A"/>
                </a:solidFill>
              </a:rPr>
              <a:t>promover </a:t>
            </a:r>
            <a:r>
              <a:rPr lang="pt-BR" sz="2400" b="1" dirty="0">
                <a:solidFill>
                  <a:srgbClr val="98322A"/>
                </a:solidFill>
              </a:rPr>
              <a:t>o acesso à </a:t>
            </a:r>
            <a:r>
              <a:rPr lang="pt-BR" sz="2400" b="1" dirty="0" smtClean="0">
                <a:solidFill>
                  <a:srgbClr val="98322A"/>
                </a:solidFill>
              </a:rPr>
              <a:t>alimentação a famílias em situação de insegurança alimentar através da rede socioassistencial</a:t>
            </a:r>
          </a:p>
          <a:p>
            <a:pPr algn="ctr"/>
            <a:endParaRPr lang="pt-BR" sz="2400" b="1" dirty="0" smtClean="0">
              <a:solidFill>
                <a:srgbClr val="98322A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rgbClr val="98322A"/>
                </a:solidFill>
              </a:rPr>
              <a:t>fomentar </a:t>
            </a:r>
            <a:r>
              <a:rPr lang="pt-BR" sz="2400" b="1" dirty="0">
                <a:solidFill>
                  <a:srgbClr val="98322A"/>
                </a:solidFill>
              </a:rPr>
              <a:t>a agricultura </a:t>
            </a:r>
            <a:r>
              <a:rPr lang="pt-BR" sz="2400" b="1" dirty="0" smtClean="0">
                <a:solidFill>
                  <a:srgbClr val="98322A"/>
                </a:solidFill>
              </a:rPr>
              <a:t>familiar</a:t>
            </a:r>
            <a:r>
              <a:rPr lang="pt-BR" sz="2400" b="1" dirty="0">
                <a:solidFill>
                  <a:srgbClr val="98322A"/>
                </a:solidFill>
              </a:rPr>
              <a:t> </a:t>
            </a:r>
            <a:r>
              <a:rPr lang="pt-BR" sz="2400" b="1" dirty="0" smtClean="0">
                <a:solidFill>
                  <a:srgbClr val="98322A"/>
                </a:solidFill>
              </a:rPr>
              <a:t>através da garantia de mercados para seus produtos</a:t>
            </a:r>
          </a:p>
          <a:p>
            <a:r>
              <a:rPr lang="pt-BR" sz="2400" b="1" dirty="0"/>
              <a:t/>
            </a:r>
            <a:br>
              <a:rPr lang="pt-BR" sz="2400" b="1" dirty="0"/>
            </a:b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71349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1"/>
          <p:cNvSpPr>
            <a:spLocks noGrp="1"/>
          </p:cNvSpPr>
          <p:nvPr>
            <p:ph idx="1"/>
          </p:nvPr>
        </p:nvSpPr>
        <p:spPr>
          <a:xfrm>
            <a:off x="570461" y="1268672"/>
            <a:ext cx="7886700" cy="435133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pt-BR" sz="2400" b="1" dirty="0" smtClean="0">
                <a:solidFill>
                  <a:srgbClr val="98322A"/>
                </a:solidFill>
              </a:rPr>
              <a:t>Como funciona?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Com recursos do Governo Federal, o </a:t>
            </a:r>
            <a:r>
              <a:rPr lang="pt-BR" dirty="0"/>
              <a:t>PAA compra alimentos produzidos pela </a:t>
            </a:r>
            <a:r>
              <a:rPr lang="pt-BR" u="sng" dirty="0"/>
              <a:t>agricultura </a:t>
            </a:r>
            <a:r>
              <a:rPr lang="pt-BR" u="sng" dirty="0" smtClean="0"/>
              <a:t>familiar</a:t>
            </a:r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com </a:t>
            </a:r>
            <a:r>
              <a:rPr lang="pt-BR" u="sng" dirty="0"/>
              <a:t>dispensa de </a:t>
            </a:r>
            <a:r>
              <a:rPr lang="pt-BR" u="sng" dirty="0" smtClean="0"/>
              <a:t>licitação</a:t>
            </a:r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e </a:t>
            </a:r>
            <a:r>
              <a:rPr lang="pt-BR" dirty="0"/>
              <a:t>os </a:t>
            </a:r>
            <a:r>
              <a:rPr lang="pt-BR" u="sng" dirty="0"/>
              <a:t>destina às pessoas em situação de insegurança alimentar e nutricional </a:t>
            </a:r>
            <a:r>
              <a:rPr lang="pt-BR" dirty="0" smtClean="0"/>
              <a:t>ou abastece os órgãos públicos que fornecem alimentação tais como exército, marinha, aeronáutica, escolas, universidades, hospitais.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562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1"/>
          <p:cNvSpPr>
            <a:spLocks noGrp="1"/>
          </p:cNvSpPr>
          <p:nvPr>
            <p:ph idx="1"/>
          </p:nvPr>
        </p:nvSpPr>
        <p:spPr>
          <a:xfrm>
            <a:off x="562149" y="1202170"/>
            <a:ext cx="7886700" cy="435133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pt-BR" b="1" dirty="0" smtClean="0">
                <a:solidFill>
                  <a:srgbClr val="98322A"/>
                </a:solidFill>
              </a:rPr>
              <a:t>Quem pode vender para o PAA?</a:t>
            </a:r>
          </a:p>
          <a:p>
            <a:pPr algn="ctr"/>
            <a:endParaRPr lang="pt-BR" b="1" dirty="0" smtClean="0">
              <a:solidFill>
                <a:srgbClr val="98322A"/>
              </a:solidFill>
            </a:endParaRPr>
          </a:p>
          <a:p>
            <a:r>
              <a:rPr lang="pt-BR" dirty="0"/>
              <a:t>A</a:t>
            </a:r>
            <a:r>
              <a:rPr lang="pt-BR" dirty="0" smtClean="0"/>
              <a:t>gricultores </a:t>
            </a:r>
            <a:r>
              <a:rPr lang="pt-BR" dirty="0"/>
              <a:t>familiares, povos e comunidades </a:t>
            </a:r>
            <a:r>
              <a:rPr lang="pt-BR" dirty="0" smtClean="0"/>
              <a:t>tradicionais e </a:t>
            </a:r>
            <a:r>
              <a:rPr lang="pt-BR" dirty="0"/>
              <a:t>assentados da reforma agrária, </a:t>
            </a:r>
            <a:r>
              <a:rPr lang="pt-BR" dirty="0" smtClean="0"/>
              <a:t>que </a:t>
            </a:r>
            <a:r>
              <a:rPr lang="pt-BR" dirty="0"/>
              <a:t>detenham a Declaração de Aptidão ao Programa Nacional de Agricultura Familiar (DAP</a:t>
            </a:r>
            <a:r>
              <a:rPr lang="pt-BR" dirty="0" smtClean="0"/>
              <a:t>);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A DAP é </a:t>
            </a:r>
            <a:r>
              <a:rPr lang="pt-BR" dirty="0"/>
              <a:t>o documento que </a:t>
            </a:r>
            <a:r>
              <a:rPr lang="pt-BR" dirty="0" smtClean="0"/>
              <a:t>identifica </a:t>
            </a:r>
            <a:r>
              <a:rPr lang="pt-BR" dirty="0"/>
              <a:t>a família como da agricultura </a:t>
            </a:r>
            <a:r>
              <a:rPr lang="pt-BR" dirty="0" smtClean="0"/>
              <a:t>familiar = tem produção </a:t>
            </a:r>
            <a:r>
              <a:rPr lang="pt-BR" dirty="0"/>
              <a:t>própria de alimentos</a:t>
            </a:r>
            <a:r>
              <a:rPr lang="pt-BR" dirty="0" smtClean="0"/>
              <a:t>.</a:t>
            </a:r>
          </a:p>
          <a:p>
            <a:pPr algn="ctr"/>
            <a:endParaRPr lang="pt-BR" dirty="0" smtClean="0">
              <a:solidFill>
                <a:srgbClr val="98322A"/>
              </a:solidFill>
            </a:endParaRPr>
          </a:p>
          <a:p>
            <a:pPr algn="ctr"/>
            <a:r>
              <a:rPr lang="pt-BR" dirty="0" smtClean="0">
                <a:solidFill>
                  <a:srgbClr val="98322A"/>
                </a:solidFill>
              </a:rPr>
              <a:t>Como conseguir a DAP?</a:t>
            </a:r>
          </a:p>
          <a:p>
            <a:pPr algn="ctr"/>
            <a:r>
              <a:rPr lang="pt-BR" dirty="0" smtClean="0"/>
              <a:t>Entidades de ATER (públicas ou privadas);</a:t>
            </a:r>
          </a:p>
          <a:p>
            <a:pPr algn="ctr"/>
            <a:r>
              <a:rPr lang="pt-BR" dirty="0" smtClean="0"/>
              <a:t>Federações dos Trabalhadores Rurais;</a:t>
            </a:r>
          </a:p>
          <a:p>
            <a:pPr algn="ctr"/>
            <a:r>
              <a:rPr lang="pt-BR" dirty="0" smtClean="0"/>
              <a:t>Federações da Agricultura;</a:t>
            </a:r>
          </a:p>
          <a:p>
            <a:pPr algn="ctr"/>
            <a:r>
              <a:rPr lang="pt-BR" dirty="0" smtClean="0"/>
              <a:t>FUNAI, FCP, MAPA, INCRA.</a:t>
            </a:r>
          </a:p>
          <a:p>
            <a:pPr algn="ctr"/>
            <a:endParaRPr lang="pt-BR" sz="1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80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603712" y="1310236"/>
            <a:ext cx="7886700" cy="435133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sz="2000" b="1" dirty="0" smtClean="0">
                <a:solidFill>
                  <a:srgbClr val="98322A"/>
                </a:solidFill>
                <a:latin typeface="+mj-lt"/>
              </a:rPr>
              <a:t>Quem pode receber alimentos do PAA?</a:t>
            </a:r>
          </a:p>
          <a:p>
            <a:pPr marL="0" indent="0">
              <a:buNone/>
            </a:pPr>
            <a:endParaRPr lang="pt-BR" sz="2000" dirty="0" smtClean="0">
              <a:latin typeface="+mj-lt"/>
            </a:endParaRPr>
          </a:p>
          <a:p>
            <a:pPr marL="0" indent="0" algn="ctr">
              <a:buNone/>
            </a:pPr>
            <a:r>
              <a:rPr lang="pt-BR" sz="2000" dirty="0" smtClean="0"/>
              <a:t>Beneficiário </a:t>
            </a:r>
            <a:r>
              <a:rPr lang="pt-BR" sz="2000" dirty="0"/>
              <a:t>consumidor </a:t>
            </a:r>
            <a:r>
              <a:rPr lang="pt-BR" sz="2000" dirty="0" smtClean="0"/>
              <a:t>= p</a:t>
            </a:r>
            <a:r>
              <a:rPr lang="pt-BR" sz="2000" dirty="0" smtClean="0">
                <a:latin typeface="+mj-lt"/>
              </a:rPr>
              <a:t>essoas atendidas nas Unidades Recebedoras</a:t>
            </a:r>
          </a:p>
          <a:p>
            <a:pPr marL="0" indent="0">
              <a:buNone/>
            </a:pPr>
            <a:endParaRPr lang="pt-BR" sz="2000" dirty="0">
              <a:latin typeface="+mj-lt"/>
            </a:endParaRPr>
          </a:p>
          <a:p>
            <a:r>
              <a:rPr lang="pt-BR" sz="2000" b="1" dirty="0" smtClean="0">
                <a:latin typeface="+mj-lt"/>
              </a:rPr>
              <a:t>Entidades da rede </a:t>
            </a:r>
            <a:r>
              <a:rPr lang="pt-BR" sz="2000" b="1" dirty="0" err="1" smtClean="0">
                <a:latin typeface="+mj-lt"/>
              </a:rPr>
              <a:t>socioassistencial</a:t>
            </a:r>
            <a:endParaRPr lang="pt-BR" sz="2000" b="1" dirty="0" smtClean="0">
              <a:latin typeface="+mj-lt"/>
            </a:endParaRPr>
          </a:p>
          <a:p>
            <a:pPr marL="400050" lvl="1" indent="0" algn="just">
              <a:buNone/>
            </a:pPr>
            <a:r>
              <a:rPr lang="pt-BR" sz="1600" dirty="0" smtClean="0"/>
              <a:t>Centro </a:t>
            </a:r>
            <a:r>
              <a:rPr lang="pt-BR" sz="1600" dirty="0"/>
              <a:t>de Referência de Assistência Social – CRAS;</a:t>
            </a:r>
          </a:p>
          <a:p>
            <a:pPr marL="400050" lvl="1" indent="0" algn="just">
              <a:buNone/>
            </a:pPr>
            <a:r>
              <a:rPr lang="pt-BR" sz="1600" dirty="0"/>
              <a:t>Centro de Referência Especializado em Assistência Social – </a:t>
            </a:r>
            <a:r>
              <a:rPr lang="pt-BR" sz="1600" dirty="0" smtClean="0"/>
              <a:t>CREAS;</a:t>
            </a:r>
            <a:endParaRPr lang="pt-BR" sz="1600" dirty="0"/>
          </a:p>
          <a:p>
            <a:pPr marL="400050" lvl="1" indent="0" algn="just">
              <a:buNone/>
            </a:pPr>
            <a:r>
              <a:rPr lang="pt-BR" sz="1600" dirty="0"/>
              <a:t>Centro de Referência Especializado para População em Situação de Rua - Centro POP; </a:t>
            </a:r>
          </a:p>
          <a:p>
            <a:pPr marL="400050" lvl="1" indent="0" algn="just">
              <a:buNone/>
            </a:pPr>
            <a:r>
              <a:rPr lang="pt-BR" sz="1600" dirty="0" smtClean="0"/>
              <a:t>Entidade </a:t>
            </a:r>
            <a:r>
              <a:rPr lang="pt-BR" sz="1600" dirty="0"/>
              <a:t>e organização de assistência </a:t>
            </a:r>
            <a:r>
              <a:rPr lang="pt-BR" sz="1600" dirty="0" smtClean="0"/>
              <a:t>social que </a:t>
            </a:r>
            <a:r>
              <a:rPr lang="pt-BR" sz="1600" dirty="0"/>
              <a:t>obrigatoriamente esteja inscrita no conselho municipal de assistência social; </a:t>
            </a:r>
          </a:p>
          <a:p>
            <a:pPr lvl="0" algn="just"/>
            <a:r>
              <a:rPr lang="pt-BR" sz="2000" dirty="0" smtClean="0"/>
              <a:t>Equipamentos Públicos </a:t>
            </a:r>
            <a:r>
              <a:rPr lang="pt-BR" sz="2000" dirty="0"/>
              <a:t>de alimentação e </a:t>
            </a:r>
            <a:r>
              <a:rPr lang="pt-BR" sz="2000" dirty="0" smtClean="0"/>
              <a:t>nutrição</a:t>
            </a:r>
            <a:endParaRPr lang="pt-BR" sz="2000" dirty="0"/>
          </a:p>
          <a:p>
            <a:pPr marL="457200" lvl="1" indent="0" algn="just">
              <a:buNone/>
            </a:pPr>
            <a:r>
              <a:rPr lang="pt-BR" sz="1600" dirty="0"/>
              <a:t>Restaurantes Populares;</a:t>
            </a:r>
          </a:p>
          <a:p>
            <a:pPr marL="457200" lvl="1" indent="0" algn="just">
              <a:buNone/>
            </a:pPr>
            <a:r>
              <a:rPr lang="pt-BR" sz="1600" dirty="0"/>
              <a:t>Cozinhas Comunitárias;</a:t>
            </a:r>
          </a:p>
          <a:p>
            <a:pPr marL="457200" lvl="1" indent="0" algn="just">
              <a:buNone/>
            </a:pPr>
            <a:r>
              <a:rPr lang="pt-BR" sz="1600" dirty="0"/>
              <a:t>Bancos de </a:t>
            </a:r>
            <a:r>
              <a:rPr lang="pt-BR" sz="1600" dirty="0" smtClean="0"/>
              <a:t>Alimentos;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Estruturas públicas de educação, de justiça e de segurança </a:t>
            </a:r>
          </a:p>
          <a:p>
            <a:pPr marL="400050" lvl="2" indent="0" algn="just">
              <a:buNone/>
            </a:pPr>
            <a:r>
              <a:rPr lang="pt-BR" sz="1600" dirty="0" smtClean="0"/>
              <a:t>Escolas, creches;</a:t>
            </a:r>
          </a:p>
          <a:p>
            <a:pPr marL="400050" lvl="2" indent="0" algn="just">
              <a:buNone/>
            </a:pPr>
            <a:r>
              <a:rPr lang="pt-BR" sz="1600" dirty="0" smtClean="0"/>
              <a:t>Presídios, ...</a:t>
            </a:r>
          </a:p>
        </p:txBody>
      </p:sp>
    </p:spTree>
    <p:extLst>
      <p:ext uri="{BB962C8B-B14F-4D97-AF65-F5344CB8AC3E}">
        <p14:creationId xmlns:p14="http://schemas.microsoft.com/office/powerpoint/2010/main" val="257068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553835" y="1119043"/>
            <a:ext cx="7886700" cy="567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/>
              <a:t>O PAA é desenvolvido em seis diferentes modalidades:</a:t>
            </a:r>
          </a:p>
          <a:p>
            <a:pPr algn="just"/>
            <a:endParaRPr lang="pt-BR" sz="2400" b="1" dirty="0" smtClean="0"/>
          </a:p>
          <a:p>
            <a:pPr algn="just"/>
            <a:r>
              <a:rPr lang="pt-BR" sz="2400" b="1" dirty="0" smtClean="0"/>
              <a:t>Executadas pela CONAB com recursos do MDS</a:t>
            </a:r>
            <a:endParaRPr lang="pt-BR" sz="2400" b="1" u="sng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Compra Direta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Apoio à Formação de Estoques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000" dirty="0"/>
              <a:t>Aquisição de Sementes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Compra Institucional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Compra </a:t>
            </a:r>
            <a:r>
              <a:rPr lang="pt-BR" sz="2000" dirty="0"/>
              <a:t>com Doação </a:t>
            </a:r>
            <a:r>
              <a:rPr lang="pt-BR" sz="2000" dirty="0" smtClean="0"/>
              <a:t>Simultânea – CONAB</a:t>
            </a:r>
          </a:p>
          <a:p>
            <a:pPr algn="just"/>
            <a:r>
              <a:rPr lang="pt-BR" sz="2400" b="1" dirty="0" smtClean="0"/>
              <a:t>Executadas por estados e municípios com recursos do MDS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Compra Com Doação Simultânea – Termo de Adesão</a:t>
            </a:r>
            <a:endParaRPr lang="pt-BR" sz="2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PAA Leite</a:t>
            </a:r>
          </a:p>
          <a:p>
            <a:pPr algn="just"/>
            <a:endParaRPr lang="pt-BR" sz="2800" b="1" dirty="0" smtClean="0"/>
          </a:p>
          <a:p>
            <a:pPr algn="just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1389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553836" y="1310236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2000" b="1" dirty="0" smtClean="0">
                <a:solidFill>
                  <a:srgbClr val="98322A"/>
                </a:solidFill>
                <a:latin typeface="+mj-lt"/>
              </a:rPr>
              <a:t>Como executar o Termo de Adesão no meu município?</a:t>
            </a:r>
          </a:p>
          <a:p>
            <a:pPr marL="457200" indent="-457200">
              <a:buAutoNum type="arabicPeriod"/>
            </a:pPr>
            <a:r>
              <a:rPr lang="pt-BR" sz="2000" dirty="0" smtClean="0">
                <a:latin typeface="+mj-lt"/>
              </a:rPr>
              <a:t>Manifestar interesse de Adesão junto ao MDS</a:t>
            </a:r>
          </a:p>
          <a:p>
            <a:pPr lvl="1"/>
            <a:r>
              <a:rPr lang="pt-BR" sz="1600" dirty="0" smtClean="0">
                <a:latin typeface="+mj-lt"/>
              </a:rPr>
              <a:t>Município poderá realizar um Termo de Cooperação junto ao seu ente estadual caso este já seja aderido ao Programa. </a:t>
            </a:r>
          </a:p>
          <a:p>
            <a:pPr marL="457200" indent="-457200">
              <a:buAutoNum type="arabicPeriod"/>
            </a:pPr>
            <a:r>
              <a:rPr lang="pt-BR" sz="2000" dirty="0" smtClean="0">
                <a:latin typeface="+mj-lt"/>
              </a:rPr>
              <a:t>Cadastramento de informações no SISPAA e geração de senha</a:t>
            </a:r>
          </a:p>
          <a:p>
            <a:pPr marL="457200" indent="-457200">
              <a:buAutoNum type="arabicPeriod"/>
            </a:pPr>
            <a:r>
              <a:rPr lang="pt-BR" sz="2000" dirty="0" smtClean="0">
                <a:latin typeface="+mj-lt"/>
              </a:rPr>
              <a:t>Havendo disponibilidade orçamentária – pactuam-se valores financeiros para execução</a:t>
            </a:r>
          </a:p>
          <a:p>
            <a:pPr marL="457200" indent="-457200">
              <a:buAutoNum type="arabicPeriod"/>
            </a:pPr>
            <a:r>
              <a:rPr lang="pt-BR" sz="2000" dirty="0" smtClean="0">
                <a:latin typeface="+mj-lt"/>
              </a:rPr>
              <a:t>Elaboração da proposta de execução – definição de beneficiários fornecedores, consumidores e produtos a serem adquiridos. </a:t>
            </a:r>
          </a:p>
          <a:p>
            <a:pPr marL="457200" indent="-457200">
              <a:buAutoNum type="arabicPeriod"/>
            </a:pPr>
            <a:r>
              <a:rPr lang="pt-BR" sz="2000" dirty="0" smtClean="0">
                <a:latin typeface="+mj-lt"/>
              </a:rPr>
              <a:t>MDS realiza os pagamentos diretamente em contato para o agricultor familiar </a:t>
            </a:r>
          </a:p>
          <a:p>
            <a:pPr marL="457200" indent="-457200">
              <a:buAutoNum type="arabicPeriod"/>
            </a:pPr>
            <a:r>
              <a:rPr lang="pt-BR" sz="2000" dirty="0" smtClean="0">
                <a:latin typeface="+mj-lt"/>
              </a:rPr>
              <a:t>Executores realizam diretamente ou mediante parcerias a entrega dos alimentos para as entidades beneficiárias</a:t>
            </a:r>
          </a:p>
        </p:txBody>
      </p:sp>
    </p:spTree>
    <p:extLst>
      <p:ext uri="{BB962C8B-B14F-4D97-AF65-F5344CB8AC3E}">
        <p14:creationId xmlns:p14="http://schemas.microsoft.com/office/powerpoint/2010/main" val="25863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537211" y="1152294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b="1" dirty="0" smtClean="0">
                <a:solidFill>
                  <a:srgbClr val="98322A"/>
                </a:solidFill>
                <a:latin typeface="+mj-lt"/>
              </a:rPr>
              <a:t>Situação dos municípios presentes: </a:t>
            </a:r>
          </a:p>
          <a:p>
            <a:pPr marL="0" indent="0" algn="ctr">
              <a:buNone/>
            </a:pPr>
            <a:endParaRPr lang="pt-BR" sz="2000" b="1" dirty="0">
              <a:solidFill>
                <a:srgbClr val="98322A"/>
              </a:solidFill>
              <a:latin typeface="+mj-lt"/>
            </a:endParaRPr>
          </a:p>
          <a:p>
            <a:endParaRPr lang="pt-BR" sz="1400" b="1" dirty="0" smtClean="0">
              <a:latin typeface="+mj-lt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562504"/>
              </p:ext>
            </p:extLst>
          </p:nvPr>
        </p:nvGraphicFramePr>
        <p:xfrm>
          <a:off x="465510" y="1637606"/>
          <a:ext cx="8412482" cy="3532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6241">
                  <a:extLst>
                    <a:ext uri="{9D8B030D-6E8A-4147-A177-3AD203B41FA5}">
                      <a16:colId xmlns:a16="http://schemas.microsoft.com/office/drawing/2014/main" val="2428417194"/>
                    </a:ext>
                  </a:extLst>
                </a:gridCol>
                <a:gridCol w="4206241">
                  <a:extLst>
                    <a:ext uri="{9D8B030D-6E8A-4147-A177-3AD203B41FA5}">
                      <a16:colId xmlns:a16="http://schemas.microsoft.com/office/drawing/2014/main" val="1930218167"/>
                    </a:ext>
                  </a:extLst>
                </a:gridCol>
              </a:tblGrid>
              <a:tr h="353290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Ainda não possuem Adesão:</a:t>
                      </a:r>
                    </a:p>
                    <a:p>
                      <a:pPr marL="0" indent="0">
                        <a:buNone/>
                      </a:pPr>
                      <a:endParaRPr lang="pt-BR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800" b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Fortaleza/CE*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Maceió/AL* – em fase de adesão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Nova Iguaçu/RJ*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Campos do Jordão/SP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Florianópolis/SC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t-BR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t-BR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*Estado</a:t>
                      </a:r>
                      <a:r>
                        <a:rPr lang="pt-BR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está aderido.</a:t>
                      </a:r>
                      <a:endParaRPr lang="pt-BR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Já estão aderidos:</a:t>
                      </a:r>
                    </a:p>
                    <a:p>
                      <a:pPr marL="0" indent="0">
                        <a:buNone/>
                      </a:pPr>
                      <a:endParaRPr lang="pt-BR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Estado</a:t>
                      </a:r>
                      <a:r>
                        <a:rPr lang="pt-BR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Alagoas*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Estado do Ceará*</a:t>
                      </a:r>
                      <a:endParaRPr lang="pt-BR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Recife/PE*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Campos dos Goytacazes/RJ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Viamão/RS*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Santo Antônio da Patrulha/RS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t-BR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*possuem recurso para execução.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963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48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509801" y="304396"/>
            <a:ext cx="7886700" cy="410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b="1" dirty="0" smtClean="0">
                <a:latin typeface="+mj-lt"/>
              </a:rPr>
              <a:t>Situação dos municípios presentes: </a:t>
            </a:r>
          </a:p>
          <a:p>
            <a:pPr marL="0" indent="0" algn="ctr">
              <a:buNone/>
            </a:pPr>
            <a:endParaRPr lang="pt-BR" sz="2000" b="1" dirty="0">
              <a:solidFill>
                <a:srgbClr val="98322A"/>
              </a:solidFill>
              <a:latin typeface="+mj-lt"/>
            </a:endParaRPr>
          </a:p>
          <a:p>
            <a:endParaRPr lang="pt-BR" sz="1400" b="1" dirty="0" smtClean="0">
              <a:latin typeface="+mj-lt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140000"/>
              </p:ext>
            </p:extLst>
          </p:nvPr>
        </p:nvGraphicFramePr>
        <p:xfrm>
          <a:off x="0" y="1163782"/>
          <a:ext cx="9144000" cy="5694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428417194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1930218167"/>
                    </a:ext>
                  </a:extLst>
                </a:gridCol>
              </a:tblGrid>
              <a:tr h="569421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Ainda não possuem Adesão:</a:t>
                      </a:r>
                    </a:p>
                    <a:p>
                      <a:pPr marL="0" indent="0">
                        <a:buNone/>
                      </a:pPr>
                      <a:endParaRPr lang="pt-BR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Estado de São Paulo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Estado do Mato Grosso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t-BR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Salvador/BA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Cuiabá/MT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Araçariguama/SP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Rio de Janeiro/RJ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Esteio/RS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Cachoeirinha/RS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Chapada/RS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Balneário</a:t>
                      </a:r>
                      <a:r>
                        <a:rPr lang="pt-BR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Camboriú/SC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Camboriú/SC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Palhoça/SC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Navegantes/SC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Penha/SC</a:t>
                      </a:r>
                      <a:endParaRPr lang="pt-BR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Já estão aderidos:</a:t>
                      </a:r>
                    </a:p>
                    <a:p>
                      <a:pPr marL="0" indent="0">
                        <a:buNone/>
                      </a:pPr>
                      <a:endParaRPr lang="pt-BR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Estado do Amazonas*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Estado da Paraíba*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Estado do Rio de Janeiro*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5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Estado do Rio Grande do Norte*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5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Estado da Bahia*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5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Estado de Pernambuco*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5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Manaus/AM*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João Pessoa/PB*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São Paulo/SP*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Guarulhos/SP*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Brasília/DF*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Porto Alegre/RS*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500" b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Canoas/RS*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5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Curitiba/PR*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t-BR" sz="15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Estado</a:t>
                      </a:r>
                      <a:r>
                        <a:rPr lang="pt-BR" sz="15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do Paraná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5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Estado de Santa Catarina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Alagoinha/BA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5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Goioerê/PR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5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Igarassu/PE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t-BR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963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37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1263</TotalTime>
  <Words>692</Words>
  <Application>Microsoft Office PowerPoint</Application>
  <PresentationFormat>Apresentação na tela (4:3)</PresentationFormat>
  <Paragraphs>139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Programa de Aquisição de Alimentos – PAA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 Mancini Choer</dc:creator>
  <cp:lastModifiedBy>Uhelder de Freitas da Silva</cp:lastModifiedBy>
  <cp:revision>33</cp:revision>
  <dcterms:created xsi:type="dcterms:W3CDTF">2017-06-02T18:32:53Z</dcterms:created>
  <dcterms:modified xsi:type="dcterms:W3CDTF">2018-11-08T17:14:34Z</dcterms:modified>
</cp:coreProperties>
</file>