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59" r:id="rId3"/>
    <p:sldId id="267" r:id="rId4"/>
    <p:sldId id="264" r:id="rId5"/>
    <p:sldId id="263" r:id="rId6"/>
    <p:sldId id="262" r:id="rId7"/>
    <p:sldId id="266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71D01-34E1-4E91-9C45-BBC9E0C06031}" type="datetimeFigureOut">
              <a:rPr lang="pt-BR" smtClean="0"/>
              <a:t>08/11/2018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AFCC4-75DE-45A9-A211-0165214B75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451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>
            <a:extLst>
              <a:ext uri="{FF2B5EF4-FFF2-40B4-BE49-F238E27FC236}">
                <a16:creationId xmlns:a16="http://schemas.microsoft.com/office/drawing/2014/main" id="{8AABDC32-C348-4489-96FF-6AD4A40050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ço Reservado para Anotações 2">
            <a:extLst>
              <a:ext uri="{FF2B5EF4-FFF2-40B4-BE49-F238E27FC236}">
                <a16:creationId xmlns:a16="http://schemas.microsoft.com/office/drawing/2014/main" id="{9EBFCD77-B5F3-4954-A2CE-7988E2D965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u="sng"/>
          </a:p>
        </p:txBody>
      </p:sp>
      <p:sp>
        <p:nvSpPr>
          <p:cNvPr id="21508" name="Espaço Reservado para Número de Slide 3">
            <a:extLst>
              <a:ext uri="{FF2B5EF4-FFF2-40B4-BE49-F238E27FC236}">
                <a16:creationId xmlns:a16="http://schemas.microsoft.com/office/drawing/2014/main" id="{438F5F7F-4844-4040-BED8-A1278DE8EA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CD0BD5-E9F0-4501-9073-CF12889993DD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346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>
            <a:extLst>
              <a:ext uri="{FF2B5EF4-FFF2-40B4-BE49-F238E27FC236}">
                <a16:creationId xmlns:a16="http://schemas.microsoft.com/office/drawing/2014/main" id="{22D40595-DA8F-480C-BD52-52FDDAEE2F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ço Reservado para Anotações 2">
            <a:extLst>
              <a:ext uri="{FF2B5EF4-FFF2-40B4-BE49-F238E27FC236}">
                <a16:creationId xmlns:a16="http://schemas.microsoft.com/office/drawing/2014/main" id="{BA3F189B-8DB8-4016-B7BB-1730DB8AB4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3556" name="Espaço Reservado para Número de Slide 3">
            <a:extLst>
              <a:ext uri="{FF2B5EF4-FFF2-40B4-BE49-F238E27FC236}">
                <a16:creationId xmlns:a16="http://schemas.microsoft.com/office/drawing/2014/main" id="{3913BB12-8974-48BE-80BD-039376501F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9DBFBF-E286-4FF6-B092-A7D89AD4D6AA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62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>
            <a:extLst>
              <a:ext uri="{FF2B5EF4-FFF2-40B4-BE49-F238E27FC236}">
                <a16:creationId xmlns:a16="http://schemas.microsoft.com/office/drawing/2014/main" id="{22D40595-DA8F-480C-BD52-52FDDAEE2F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ço Reservado para Anotações 2">
            <a:extLst>
              <a:ext uri="{FF2B5EF4-FFF2-40B4-BE49-F238E27FC236}">
                <a16:creationId xmlns:a16="http://schemas.microsoft.com/office/drawing/2014/main" id="{BA3F189B-8DB8-4016-B7BB-1730DB8AB4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3556" name="Espaço Reservado para Número de Slide 3">
            <a:extLst>
              <a:ext uri="{FF2B5EF4-FFF2-40B4-BE49-F238E27FC236}">
                <a16:creationId xmlns:a16="http://schemas.microsoft.com/office/drawing/2014/main" id="{3913BB12-8974-48BE-80BD-039376501F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9DBFBF-E286-4FF6-B092-A7D89AD4D6AA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527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>
            <a:extLst>
              <a:ext uri="{FF2B5EF4-FFF2-40B4-BE49-F238E27FC236}">
                <a16:creationId xmlns:a16="http://schemas.microsoft.com/office/drawing/2014/main" id="{D4F8A2E5-A00B-4D16-92A6-9C89468F8A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Espaço Reservado para Anotações 2">
            <a:extLst>
              <a:ext uri="{FF2B5EF4-FFF2-40B4-BE49-F238E27FC236}">
                <a16:creationId xmlns:a16="http://schemas.microsoft.com/office/drawing/2014/main" id="{A4555621-D18C-4F7C-BD7F-2EF0FA6652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8132" name="Espaço Reservado para Número de Slide 3">
            <a:extLst>
              <a:ext uri="{FF2B5EF4-FFF2-40B4-BE49-F238E27FC236}">
                <a16:creationId xmlns:a16="http://schemas.microsoft.com/office/drawing/2014/main" id="{5D64E5BD-D409-4E19-BD7C-9A8CCB2DAD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733A06-8A3C-49A3-816C-6AF6DD4F839E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418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>
            <a:extLst>
              <a:ext uri="{FF2B5EF4-FFF2-40B4-BE49-F238E27FC236}">
                <a16:creationId xmlns:a16="http://schemas.microsoft.com/office/drawing/2014/main" id="{7E02244F-D7FD-4C02-832F-49BE8C1961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ço Reservado para Anotações 2">
            <a:extLst>
              <a:ext uri="{FF2B5EF4-FFF2-40B4-BE49-F238E27FC236}">
                <a16:creationId xmlns:a16="http://schemas.microsoft.com/office/drawing/2014/main" id="{3228F81F-765B-4427-ACA5-D32564D4B0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1748" name="Espaço Reservado para Número de Slide 3">
            <a:extLst>
              <a:ext uri="{FF2B5EF4-FFF2-40B4-BE49-F238E27FC236}">
                <a16:creationId xmlns:a16="http://schemas.microsoft.com/office/drawing/2014/main" id="{0F818F77-4664-4C28-8B62-6905BDB5FF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20536F-7757-46FE-A022-9827034F16B5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025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Imagem de Slide 1">
            <a:extLst>
              <a:ext uri="{FF2B5EF4-FFF2-40B4-BE49-F238E27FC236}">
                <a16:creationId xmlns:a16="http://schemas.microsoft.com/office/drawing/2014/main" id="{F9163B52-7095-4AA0-B62D-19E3CB18C6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Espaço Reservado para Anotações 2">
            <a:extLst>
              <a:ext uri="{FF2B5EF4-FFF2-40B4-BE49-F238E27FC236}">
                <a16:creationId xmlns:a16="http://schemas.microsoft.com/office/drawing/2014/main" id="{8D01FED2-8F83-42E0-9653-443133667A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60420" name="Espaço Reservado para Número de Slide 3">
            <a:extLst>
              <a:ext uri="{FF2B5EF4-FFF2-40B4-BE49-F238E27FC236}">
                <a16:creationId xmlns:a16="http://schemas.microsoft.com/office/drawing/2014/main" id="{C29D24D7-D158-48FE-830C-D05B6E5EED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4F8406-938E-416A-97A1-DB969A5690E7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70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70D3C05-57D0-442D-9D16-0A400E3AA336}"/>
              </a:ext>
            </a:extLst>
          </p:cNvPr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0212006-22A8-4FC5-8B47-F0735B039355}"/>
              </a:ext>
            </a:extLst>
          </p:cNvPr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36BA597-C212-417C-819B-670108DAB2FA}"/>
              </a:ext>
            </a:extLst>
          </p:cNvPr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2EC2F49-D507-468B-A99A-7E54691EBA4B}"/>
              </a:ext>
            </a:extLst>
          </p:cNvPr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83AD888B-15B1-412C-BEB6-DC86E146E0CF}"/>
              </a:ext>
            </a:extLst>
          </p:cNvPr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11" name="Retângulo de cantos arredondados 25">
            <a:extLst>
              <a:ext uri="{FF2B5EF4-FFF2-40B4-BE49-F238E27FC236}">
                <a16:creationId xmlns:a16="http://schemas.microsoft.com/office/drawing/2014/main" id="{51332C26-0382-47AA-B44C-41F8184D2105}"/>
              </a:ext>
            </a:extLst>
          </p:cNvPr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12" name="Retângulo de cantos arredondados 26">
            <a:extLst>
              <a:ext uri="{FF2B5EF4-FFF2-40B4-BE49-F238E27FC236}">
                <a16:creationId xmlns:a16="http://schemas.microsoft.com/office/drawing/2014/main" id="{5E5808F6-0D5E-4F25-BB60-A89DB93609E9}"/>
              </a:ext>
            </a:extLst>
          </p:cNvPr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B2C2A24D-CC29-4BA1-927F-1908CEE02FFE}"/>
              </a:ext>
            </a:extLst>
          </p:cNvPr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AD2BC546-87EE-449F-9A26-CA06C70C520E}"/>
              </a:ext>
            </a:extLst>
          </p:cNvPr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EA282876-2D0E-42D1-99CA-E3AFAFB0A291}"/>
              </a:ext>
            </a:extLst>
          </p:cNvPr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2ADF5CFE-B015-42B5-8D66-B71D70ED61D5}"/>
              </a:ext>
            </a:extLst>
          </p:cNvPr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pic>
        <p:nvPicPr>
          <p:cNvPr id="17" name="Picture 2" descr="D:\MDS\SENARC\Logos 2016\Base de logo.jpg">
            <a:extLst>
              <a:ext uri="{FF2B5EF4-FFF2-40B4-BE49-F238E27FC236}">
                <a16:creationId xmlns:a16="http://schemas.microsoft.com/office/drawing/2014/main" id="{AAA88140-3FD7-4FB5-864D-72009F3534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03"/>
          <a:stretch>
            <a:fillRect/>
          </a:stretch>
        </p:blipFill>
        <p:spPr bwMode="auto">
          <a:xfrm>
            <a:off x="3064934" y="5768976"/>
            <a:ext cx="5814484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18" name="Espaço Reservado para Data 27">
            <a:extLst>
              <a:ext uri="{FF2B5EF4-FFF2-40B4-BE49-F238E27FC236}">
                <a16:creationId xmlns:a16="http://schemas.microsoft.com/office/drawing/2014/main" id="{BD8948AF-9760-48CD-86F2-AF3409C08E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40800" y="4206875"/>
            <a:ext cx="1280584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79B2A-684D-477A-B7FF-962C4AFA141E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19" name="Espaço Reservado para Rodapé 16">
            <a:extLst>
              <a:ext uri="{FF2B5EF4-FFF2-40B4-BE49-F238E27FC236}">
                <a16:creationId xmlns:a16="http://schemas.microsoft.com/office/drawing/2014/main" id="{00DFEA3B-6BA0-4AB5-A8B8-5C971E3EA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" name="Espaço Reservado para Número de Slide 28">
            <a:extLst>
              <a:ext uri="{FF2B5EF4-FFF2-40B4-BE49-F238E27FC236}">
                <a16:creationId xmlns:a16="http://schemas.microsoft.com/office/drawing/2014/main" id="{02CA6583-6D2A-4523-A0E4-9572F8AF3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0446F5-2840-4C4E-88AD-0158C4B0658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1151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1D4448E5-6897-4354-82E0-61BC5CAF9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6D279-7A28-4B82-B061-85C728801847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4D3869CE-4B32-4DA0-8217-89F2CB7DE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DC442C74-44C9-4782-9F87-998E11FCB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813DB-7852-44DF-9123-C2B1B909C9E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9701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C03AC182-7278-4CB6-AB5C-D1BF48673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815F8-1D20-4994-8197-8123C7C848B8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1EF21E60-233C-4AD5-8E63-EA51AD064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CC3E2F7D-889B-4751-A782-796892F0D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A765F-9D3C-47B5-981C-F0326DAD52D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073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66737" indent="-457200">
              <a:buClrTx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 marL="868362" indent="-457200">
              <a:buClrTx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1046163" indent="-342900">
              <a:buClrTx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322388" indent="-342900">
              <a:buClrTx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 marL="1549400" indent="-342900">
              <a:buClrTx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7FB3202D-047E-418E-90A7-802673B99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26412-0A6C-4E49-9EBD-E3FEED4C8168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47714CFF-463A-4445-8AC8-2A0DA1F82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B47171FE-D923-42A6-BDD1-990A6B17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CAC43-1635-4B18-81A9-AD150CE70BE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4354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3BFA46A9-2773-4A64-A87D-02420CE2D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2D345-E4F2-4999-ACE8-C3C5CAEBF5C7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3D224C45-090F-45C8-91DB-6A71A7A33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3EE74707-1FC5-4905-8D98-8E5BB5CA0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AFB20-1794-4817-BAE4-D8451447836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9011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id="{BDD1302C-8D7F-4FFD-9C2B-41A7C080C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C243-E627-465B-83C7-765E6759785F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id="{B22D9B00-0490-47EA-971D-948F1D6AA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id="{5B057F57-D3D5-4A9B-8C17-5DCCE5C61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82FA-8AD3-43F0-AD6F-F76962CB109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3212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25">
            <a:extLst>
              <a:ext uri="{FF2B5EF4-FFF2-40B4-BE49-F238E27FC236}">
                <a16:creationId xmlns:a16="http://schemas.microsoft.com/office/drawing/2014/main" id="{8FB72375-2E30-4EAE-9036-D274481E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6E896F-3105-4B5D-A6DA-1767B3735CCF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8" name="Espaço Reservado para Número de Slide 26">
            <a:extLst>
              <a:ext uri="{FF2B5EF4-FFF2-40B4-BE49-F238E27FC236}">
                <a16:creationId xmlns:a16="http://schemas.microsoft.com/office/drawing/2014/main" id="{09F3A2F7-6877-48FD-8768-6E4BF2087D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F9280-9303-4C87-B8F5-233C2C02EEE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9" name="Espaço Reservado para Rodapé 27">
            <a:extLst>
              <a:ext uri="{FF2B5EF4-FFF2-40B4-BE49-F238E27FC236}">
                <a16:creationId xmlns:a16="http://schemas.microsoft.com/office/drawing/2014/main" id="{C20CEEA6-B599-4F59-9845-923F0BF7E80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57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5A52EF4-1FFC-4733-AE58-7C32F853AA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1E1D0-9CB2-4AFD-AB0B-51A6AAAB6F79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2E3046C-6212-437E-9DBA-DD6A878D2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B3DAF55-55DE-414B-B948-67611008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8A581-24BD-44F4-925D-F1916641BE6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820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>
            <a:extLst>
              <a:ext uri="{FF2B5EF4-FFF2-40B4-BE49-F238E27FC236}">
                <a16:creationId xmlns:a16="http://schemas.microsoft.com/office/drawing/2014/main" id="{84939B17-4532-458F-BEEA-144770E7F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403D-7E6B-4392-AFC9-050F22E9FAC0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973FE34-4687-4343-979E-356BF330E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>
            <a:extLst>
              <a:ext uri="{FF2B5EF4-FFF2-40B4-BE49-F238E27FC236}">
                <a16:creationId xmlns:a16="http://schemas.microsoft.com/office/drawing/2014/main" id="{49A6A664-627A-452A-AE89-47E86107B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015E5-3E59-4757-B89D-046BB9B2060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229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id="{297034C8-E0D8-4645-8AC2-D87845B72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24CFF-E058-4538-B960-1086A96F9A77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id="{6596E543-825B-4214-967A-A889FA0D0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id="{E7735219-6975-4304-AF3D-0845011D2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21FC2-39C3-45DF-AB98-6D606DD8BC6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064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id="{53464D0F-EF68-4F63-9D66-A5E51759F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59C79-C5D5-49DB-B38C-0E9A03C05A30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id="{FA3D438D-0A83-4594-88CC-A40051CCA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id="{13CBF368-0731-4449-8E91-A275C99C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2DA23-79B8-454D-A0EF-020EAEEC600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076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>
            <a:extLst>
              <a:ext uri="{FF2B5EF4-FFF2-40B4-BE49-F238E27FC236}">
                <a16:creationId xmlns:a16="http://schemas.microsoft.com/office/drawing/2014/main" id="{BE5943CD-6EFF-45EB-89EA-C3E759AFECCC}"/>
              </a:ext>
            </a:extLst>
          </p:cNvPr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90B1F1A3-40DD-4496-B115-92EEA76038D7}"/>
              </a:ext>
            </a:extLst>
          </p:cNvPr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5FAF0CCF-496E-4F95-A320-4B420D909201}"/>
              </a:ext>
            </a:extLst>
          </p:cNvPr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F75366AC-231F-40B7-9561-9EA5F0452169}"/>
              </a:ext>
            </a:extLst>
          </p:cNvPr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0D39CCC3-3B98-45D9-ABCF-F85C9FBF1500}"/>
              </a:ext>
            </a:extLst>
          </p:cNvPr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33" name="Retângulo de cantos arredondados 32">
            <a:extLst>
              <a:ext uri="{FF2B5EF4-FFF2-40B4-BE49-F238E27FC236}">
                <a16:creationId xmlns:a16="http://schemas.microsoft.com/office/drawing/2014/main" id="{F257CB3A-5E7A-407C-A0FD-AE4762BE9300}"/>
              </a:ext>
            </a:extLst>
          </p:cNvPr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34" name="Retângulo de cantos arredondados 33">
            <a:extLst>
              <a:ext uri="{FF2B5EF4-FFF2-40B4-BE49-F238E27FC236}">
                <a16:creationId xmlns:a16="http://schemas.microsoft.com/office/drawing/2014/main" id="{228C601F-054F-4C5E-9DC4-C154A3BC18AC}"/>
              </a:ext>
            </a:extLst>
          </p:cNvPr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441B368D-3D28-4634-8B59-D91FD6F2B0B0}"/>
              </a:ext>
            </a:extLst>
          </p:cNvPr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91B83E87-5E58-491A-AC37-681B350353E6}"/>
              </a:ext>
            </a:extLst>
          </p:cNvPr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06DAB39E-90FD-4440-9D90-795E416B04D3}"/>
              </a:ext>
            </a:extLst>
          </p:cNvPr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83E61473-7BC3-4B2F-8D53-BEBF17314689}"/>
              </a:ext>
            </a:extLst>
          </p:cNvPr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242D39E0-0483-4D94-9201-2B8D47B41107}"/>
              </a:ext>
            </a:extLst>
          </p:cNvPr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F5E1192E-C8E0-4C70-83B9-74E46136B453}"/>
              </a:ext>
            </a:extLst>
          </p:cNvPr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3087" name="Espaço Reservado para Título 21">
            <a:extLst>
              <a:ext uri="{FF2B5EF4-FFF2-40B4-BE49-F238E27FC236}">
                <a16:creationId xmlns:a16="http://schemas.microsoft.com/office/drawing/2014/main" id="{22909249-059F-447D-8F2D-8A1712426BD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3088" name="Espaço Reservado para Texto 12">
            <a:extLst>
              <a:ext uri="{FF2B5EF4-FFF2-40B4-BE49-F238E27FC236}">
                <a16:creationId xmlns:a16="http://schemas.microsoft.com/office/drawing/2014/main" id="{95849574-F7D6-438C-9FD8-7C29DDE351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14" name="Espaço Reservado para Data 13">
            <a:extLst>
              <a:ext uri="{FF2B5EF4-FFF2-40B4-BE49-F238E27FC236}">
                <a16:creationId xmlns:a16="http://schemas.microsoft.com/office/drawing/2014/main" id="{46028FB4-D183-4DB5-822A-F3269222D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161980-BE64-44D9-B96C-4F4048057FB8}" type="datetimeFigureOut">
              <a:rPr lang="pt-BR"/>
              <a:pPr>
                <a:defRPr/>
              </a:pPr>
              <a:t>08/11/2018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4A8FC42-B0AF-430F-9735-845D43F00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>
            <a:extLst>
              <a:ext uri="{FF2B5EF4-FFF2-40B4-BE49-F238E27FC236}">
                <a16:creationId xmlns:a16="http://schemas.microsoft.com/office/drawing/2014/main" id="{AEF523B9-84C3-4731-9AF1-73BEBD7794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371919-CE6A-4836-B89A-21EB9E29F74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2557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565150" indent="-457200" algn="l" rtl="0" eaLnBrk="0" fontAlgn="base" hangingPunct="0">
        <a:spcBef>
          <a:spcPts val="3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6775" indent="-457200" algn="l" rtl="0" eaLnBrk="0" fontAlgn="base" hangingPunct="0">
        <a:spcBef>
          <a:spcPts val="3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46163" indent="-342900" algn="l" rtl="0" eaLnBrk="0" fontAlgn="base" hangingPunct="0">
        <a:spcBef>
          <a:spcPts val="3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388" indent="-342900" algn="l" rtl="0" eaLnBrk="0" fontAlgn="base" hangingPunct="0">
        <a:spcBef>
          <a:spcPts val="3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9400" indent="-342900" algn="l" rtl="0" eaLnBrk="0" fontAlgn="base" hangingPunct="0">
        <a:spcBef>
          <a:spcPts val="3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cessuastrabalho@mds.gov.b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>
            <a:extLst>
              <a:ext uri="{FF2B5EF4-FFF2-40B4-BE49-F238E27FC236}">
                <a16:creationId xmlns:a16="http://schemas.microsoft.com/office/drawing/2014/main" id="{43912CDE-6DD6-4620-81EC-7E3A7F0E7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389" y="1700213"/>
            <a:ext cx="8785225" cy="1757362"/>
          </a:xfrm>
        </p:spPr>
        <p:txBody>
          <a:bodyPr/>
          <a:lstStyle/>
          <a:p>
            <a:r>
              <a:rPr lang="pt-BR" altLang="pt-BR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br>
              <a:rPr lang="pt-BR" altLang="pt-BR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altLang="pt-BR" sz="32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Atenção aos Migrantes Venezuelanos na PSB</a:t>
            </a:r>
            <a:endParaRPr lang="pt-BR" altLang="pt-BR" sz="2800" b="1" dirty="0"/>
          </a:p>
        </p:txBody>
      </p:sp>
      <p:sp>
        <p:nvSpPr>
          <p:cNvPr id="20483" name="Subtítulo 2">
            <a:extLst>
              <a:ext uri="{FF2B5EF4-FFF2-40B4-BE49-F238E27FC236}">
                <a16:creationId xmlns:a16="http://schemas.microsoft.com/office/drawing/2014/main" id="{98E52215-783F-4FD6-865D-68A00EE40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1950" y="5300664"/>
            <a:ext cx="7272338" cy="1296987"/>
          </a:xfrm>
        </p:spPr>
        <p:txBody>
          <a:bodyPr/>
          <a:lstStyle/>
          <a:p>
            <a:pPr marL="63500">
              <a:defRPr/>
            </a:pPr>
            <a:r>
              <a:rPr lang="pt-BR" sz="2000" dirty="0">
                <a:latin typeface="Calibri" pitchFamily="34" charset="0"/>
              </a:rPr>
              <a:t>Secretaria Nacional de Assistência Social – SNAS </a:t>
            </a:r>
          </a:p>
          <a:p>
            <a:pPr marL="63500">
              <a:defRPr/>
            </a:pPr>
            <a:r>
              <a:rPr lang="pt-BR" sz="2000" dirty="0">
                <a:latin typeface="Calibri" pitchFamily="34" charset="0"/>
              </a:rPr>
              <a:t>Ministério do Desenvolvimento Social - MDS</a:t>
            </a:r>
          </a:p>
          <a:p>
            <a:pPr marL="63500" eaLnBrk="1" hangingPunct="1">
              <a:defRPr/>
            </a:pPr>
            <a:endParaRPr lang="pt-BR" sz="2800" dirty="0">
              <a:latin typeface="+mj-lt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13609E0D-B9E9-41CD-B495-39312168D10B}"/>
              </a:ext>
            </a:extLst>
          </p:cNvPr>
          <p:cNvSpPr/>
          <p:nvPr/>
        </p:nvSpPr>
        <p:spPr>
          <a:xfrm>
            <a:off x="1524000" y="6019801"/>
            <a:ext cx="9144000" cy="836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9061858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m 1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697" y="3586894"/>
            <a:ext cx="1601672" cy="864551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2530" name="CaixaDeTexto 7">
            <a:extLst>
              <a:ext uri="{FF2B5EF4-FFF2-40B4-BE49-F238E27FC236}">
                <a16:creationId xmlns:a16="http://schemas.microsoft.com/office/drawing/2014/main" id="{80A32180-A672-4350-B1D0-2A65BCDF7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0" y="727076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600" b="1" dirty="0" smtClean="0">
                <a:solidFill>
                  <a:prstClr val="black"/>
                </a:solidFill>
              </a:rPr>
              <a:t>OFERTAS DA PSB AO PÚBLICO MIGRANTE</a:t>
            </a:r>
            <a:endParaRPr lang="pt-BR" altLang="pt-BR" sz="3600" b="1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41" t="30270" r="42252" b="48469"/>
          <a:stretch/>
        </p:blipFill>
        <p:spPr bwMode="auto">
          <a:xfrm>
            <a:off x="5237018" y="2073271"/>
            <a:ext cx="1193110" cy="119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03" t="30510" r="42072" b="48949"/>
          <a:stretch/>
        </p:blipFill>
        <p:spPr bwMode="auto">
          <a:xfrm>
            <a:off x="2736541" y="2994502"/>
            <a:ext cx="1145657" cy="1159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663" y="3133042"/>
            <a:ext cx="1818637" cy="98787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822" y="5479140"/>
            <a:ext cx="1820718" cy="1214679"/>
          </a:xfrm>
          <a:prstGeom prst="rect">
            <a:avLst/>
          </a:prstGeom>
        </p:spPr>
      </p:pic>
      <p:sp>
        <p:nvSpPr>
          <p:cNvPr id="8" name="Seta em Curva para a Esquerda 7"/>
          <p:cNvSpPr/>
          <p:nvPr/>
        </p:nvSpPr>
        <p:spPr>
          <a:xfrm rot="16437593">
            <a:off x="7392696" y="1898163"/>
            <a:ext cx="452582" cy="184425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Seta em Curva para a Esquerda 10"/>
          <p:cNvSpPr/>
          <p:nvPr/>
        </p:nvSpPr>
        <p:spPr>
          <a:xfrm rot="16200000" flipV="1">
            <a:off x="4063937" y="1704643"/>
            <a:ext cx="452582" cy="21050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14" name="Conector em Curva 13"/>
          <p:cNvCxnSpPr/>
          <p:nvPr/>
        </p:nvCxnSpPr>
        <p:spPr>
          <a:xfrm rot="16200000" flipH="1">
            <a:off x="6268875" y="4097463"/>
            <a:ext cx="1679481" cy="1574546"/>
          </a:xfrm>
          <a:prstGeom prst="curvedConnector3">
            <a:avLst/>
          </a:prstGeom>
          <a:ln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 flipH="1">
            <a:off x="2629339" y="4113657"/>
            <a:ext cx="20257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Serviço de Convivência e Fortalecimento de Vínculos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 flipH="1">
            <a:off x="10020300" y="3052403"/>
            <a:ext cx="20257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= Oficinas orientação para o mundo do trabalho e Acesso as oportunidades de Trabalho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ector Angulado 22"/>
          <p:cNvCxnSpPr>
            <a:stCxn id="22" idx="2"/>
          </p:cNvCxnSpPr>
          <p:nvPr/>
        </p:nvCxnSpPr>
        <p:spPr>
          <a:xfrm rot="5400000">
            <a:off x="9191049" y="4447220"/>
            <a:ext cx="1205637" cy="2478653"/>
          </a:xfrm>
          <a:prstGeom prst="bentConnector2">
            <a:avLst/>
          </a:prstGeom>
          <a:ln>
            <a:solidFill>
              <a:schemeClr val="accent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27"/>
          <p:cNvSpPr/>
          <p:nvPr/>
        </p:nvSpPr>
        <p:spPr>
          <a:xfrm>
            <a:off x="5548414" y="3244334"/>
            <a:ext cx="23455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Cadastro Único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Prontuário SUAS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PAIF</a:t>
            </a:r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2452501" y="2816990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Vínculo</a:t>
            </a:r>
            <a:endParaRPr lang="pt-BR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8616294" y="2820289"/>
            <a:ext cx="989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Autonomia</a:t>
            </a:r>
            <a:endParaRPr lang="pt-BR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6200412" y="2189990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</a:t>
            </a:r>
            <a:endParaRPr lang="pt-BR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6217665" y="3784384"/>
            <a:ext cx="1624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Social com as </a:t>
            </a:r>
            <a:r>
              <a:rPr lang="pt-BR" sz="1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Familias</a:t>
            </a:r>
            <a:endParaRPr lang="pt-BR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Conector de Seta Reta 32"/>
          <p:cNvCxnSpPr/>
          <p:nvPr/>
        </p:nvCxnSpPr>
        <p:spPr>
          <a:xfrm flipH="1">
            <a:off x="5966691" y="4113657"/>
            <a:ext cx="27709" cy="1365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4528637" y="5417143"/>
            <a:ext cx="2167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Outras Políticas e Serviços</a:t>
            </a:r>
            <a:endParaRPr lang="pt-BR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6789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>
            <a:extLst>
              <a:ext uri="{FF2B5EF4-FFF2-40B4-BE49-F238E27FC236}">
                <a16:creationId xmlns:a16="http://schemas.microsoft.com/office/drawing/2014/main" id="{81CF4FC5-4B7F-409A-B543-BC9C5924AA48}"/>
              </a:ext>
            </a:extLst>
          </p:cNvPr>
          <p:cNvSpPr/>
          <p:nvPr/>
        </p:nvSpPr>
        <p:spPr>
          <a:xfrm>
            <a:off x="4525963" y="596901"/>
            <a:ext cx="37112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>
                <a:ea typeface="+mj-ea"/>
              </a:rPr>
              <a:t>Eixos de atuação</a:t>
            </a:r>
          </a:p>
        </p:txBody>
      </p:sp>
      <p:grpSp>
        <p:nvGrpSpPr>
          <p:cNvPr id="24580" name="Agrupar 17"/>
          <p:cNvGrpSpPr>
            <a:grpSpLocks/>
          </p:cNvGrpSpPr>
          <p:nvPr/>
        </p:nvGrpSpPr>
        <p:grpSpPr bwMode="auto">
          <a:xfrm>
            <a:off x="4532313" y="2549526"/>
            <a:ext cx="3313112" cy="2841625"/>
            <a:chOff x="3684794" y="1165276"/>
            <a:chExt cx="4206521" cy="3949549"/>
          </a:xfrm>
        </p:grpSpPr>
        <p:sp>
          <p:nvSpPr>
            <p:cNvPr id="19" name="Seta em Curva para Cima 6">
              <a:extLst>
                <a:ext uri="{FF2B5EF4-FFF2-40B4-BE49-F238E27FC236}">
                  <a16:creationId xmlns:a16="http://schemas.microsoft.com/office/drawing/2014/main" id="{E16EA474-FFF8-4682-8A0F-473F40B20D2E}"/>
                </a:ext>
              </a:extLst>
            </p:cNvPr>
            <p:cNvSpPr/>
            <p:nvPr/>
          </p:nvSpPr>
          <p:spPr>
            <a:xfrm rot="5400000">
              <a:off x="3428209" y="2820485"/>
              <a:ext cx="2786748" cy="1801931"/>
            </a:xfrm>
            <a:prstGeom prst="curvedUp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sz="1350" dirty="0">
                <a:solidFill>
                  <a:schemeClr val="tx1"/>
                </a:solidFill>
              </a:endParaRPr>
            </a:p>
          </p:txBody>
        </p:sp>
        <p:sp>
          <p:nvSpPr>
            <p:cNvPr id="22" name="Seta em Curva para Cima 7">
              <a:extLst>
                <a:ext uri="{FF2B5EF4-FFF2-40B4-BE49-F238E27FC236}">
                  <a16:creationId xmlns:a16="http://schemas.microsoft.com/office/drawing/2014/main" id="{11529E5F-FFAF-4130-8DF0-4F248A34CDE3}"/>
                </a:ext>
              </a:extLst>
            </p:cNvPr>
            <p:cNvSpPr/>
            <p:nvPr/>
          </p:nvSpPr>
          <p:spPr>
            <a:xfrm rot="16200000" flipH="1">
              <a:off x="5384480" y="2811563"/>
              <a:ext cx="2806607" cy="1799916"/>
            </a:xfrm>
            <a:prstGeom prst="curvedUp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sz="1350" dirty="0">
                <a:solidFill>
                  <a:schemeClr val="tx1"/>
                </a:solidFill>
              </a:endParaRPr>
            </a:p>
          </p:txBody>
        </p:sp>
        <p:sp>
          <p:nvSpPr>
            <p:cNvPr id="25" name="Seta em Curva para Cima 8">
              <a:extLst>
                <a:ext uri="{FF2B5EF4-FFF2-40B4-BE49-F238E27FC236}">
                  <a16:creationId xmlns:a16="http://schemas.microsoft.com/office/drawing/2014/main" id="{1B3948EA-9BF7-4F85-A155-C6C505380940}"/>
                </a:ext>
              </a:extLst>
            </p:cNvPr>
            <p:cNvSpPr/>
            <p:nvPr/>
          </p:nvSpPr>
          <p:spPr>
            <a:xfrm rot="5400000" flipH="1">
              <a:off x="3300157" y="1571978"/>
              <a:ext cx="2927962" cy="2158689"/>
            </a:xfrm>
            <a:prstGeom prst="curvedUp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sz="1350" dirty="0">
                <a:solidFill>
                  <a:schemeClr val="tx1"/>
                </a:solidFill>
              </a:endParaRPr>
            </a:p>
          </p:txBody>
        </p:sp>
        <p:sp>
          <p:nvSpPr>
            <p:cNvPr id="27" name="Seta em Curva para Cima 9">
              <a:extLst>
                <a:ext uri="{FF2B5EF4-FFF2-40B4-BE49-F238E27FC236}">
                  <a16:creationId xmlns:a16="http://schemas.microsoft.com/office/drawing/2014/main" id="{8B3DB03C-4B07-4F38-858E-7984829B020A}"/>
                </a:ext>
              </a:extLst>
            </p:cNvPr>
            <p:cNvSpPr/>
            <p:nvPr/>
          </p:nvSpPr>
          <p:spPr>
            <a:xfrm rot="16200000">
              <a:off x="5336957" y="1560945"/>
              <a:ext cx="2950027" cy="2158689"/>
            </a:xfrm>
            <a:prstGeom prst="curvedUp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sz="1350" dirty="0">
                <a:solidFill>
                  <a:schemeClr val="tx1"/>
                </a:solidFill>
              </a:endParaRPr>
            </a:p>
          </p:txBody>
        </p:sp>
      </p:grpSp>
      <p:sp>
        <p:nvSpPr>
          <p:cNvPr id="30" name="Elipse 29">
            <a:extLst>
              <a:ext uri="{FF2B5EF4-FFF2-40B4-BE49-F238E27FC236}">
                <a16:creationId xmlns:a16="http://schemas.microsoft.com/office/drawing/2014/main" id="{76E677FC-90B1-4F22-A108-56AFF7253A23}"/>
              </a:ext>
            </a:extLst>
          </p:cNvPr>
          <p:cNvSpPr/>
          <p:nvPr/>
        </p:nvSpPr>
        <p:spPr>
          <a:xfrm>
            <a:off x="4943475" y="1268414"/>
            <a:ext cx="2679700" cy="14192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Identificação e sensibilização 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55CA9F8D-60FB-4B79-A6C5-59F8F5816693}"/>
              </a:ext>
            </a:extLst>
          </p:cNvPr>
          <p:cNvSpPr/>
          <p:nvPr/>
        </p:nvSpPr>
        <p:spPr>
          <a:xfrm>
            <a:off x="1735139" y="3146426"/>
            <a:ext cx="3017837" cy="141287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de habilidades </a:t>
            </a:r>
            <a:r>
              <a:rPr lang="pt-BR" sz="1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orientação para o mundo do trabalho</a:t>
            </a:r>
            <a:endParaRPr lang="en-AS" sz="1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AS" sz="1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AS" sz="11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CICLO OFICINAS)</a:t>
            </a:r>
            <a:endParaRPr lang="pt-BR" sz="11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99321862-3B2B-44A5-BEF1-5058CFCDBCCD}"/>
              </a:ext>
            </a:extLst>
          </p:cNvPr>
          <p:cNvSpPr/>
          <p:nvPr/>
        </p:nvSpPr>
        <p:spPr>
          <a:xfrm>
            <a:off x="7767639" y="3213101"/>
            <a:ext cx="2649537" cy="132397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Acesso a oportunidade</a:t>
            </a:r>
            <a:r>
              <a:rPr lang="en-A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pt-B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6180AE36-9214-469F-BF0F-54EF4788B54C}"/>
              </a:ext>
            </a:extLst>
          </p:cNvPr>
          <p:cNvSpPr/>
          <p:nvPr/>
        </p:nvSpPr>
        <p:spPr>
          <a:xfrm>
            <a:off x="4868864" y="5284788"/>
            <a:ext cx="2674937" cy="131286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Monitoramento do percurso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50DCE761-E601-4A92-BBB3-8E0202B2A7C4}"/>
              </a:ext>
            </a:extLst>
          </p:cNvPr>
          <p:cNvSpPr txBox="1"/>
          <p:nvPr/>
        </p:nvSpPr>
        <p:spPr>
          <a:xfrm flipH="1">
            <a:off x="5043490" y="3770313"/>
            <a:ext cx="249713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ARTICULAÇÃO</a:t>
            </a:r>
            <a:endParaRPr lang="pt-BR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626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ixaDeTexto 7">
            <a:extLst>
              <a:ext uri="{FF2B5EF4-FFF2-40B4-BE49-F238E27FC236}">
                <a16:creationId xmlns:a16="http://schemas.microsoft.com/office/drawing/2014/main" id="{80A32180-A672-4350-B1D0-2A65BCDF7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438" y="660401"/>
            <a:ext cx="10363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 dirty="0">
                <a:solidFill>
                  <a:prstClr val="black"/>
                </a:solidFill>
              </a:rPr>
              <a:t>Desenvolvimento de Habilidades e Orientação para o Mundo do Trabalho (Ciclo de oficinas)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0E14CFFE-0AE6-4C3A-B342-DFC1384C1D44}"/>
              </a:ext>
            </a:extLst>
          </p:cNvPr>
          <p:cNvSpPr/>
          <p:nvPr/>
        </p:nvSpPr>
        <p:spPr>
          <a:xfrm>
            <a:off x="789438" y="1900992"/>
            <a:ext cx="106131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latin typeface="Calibri" panose="020F0502020204030204" pitchFamily="34" charset="0"/>
              </a:rPr>
              <a:t>Promoção de espaços de reflexão, conscientização e discussão sobre temas relacionados ao mundo do trabalho.</a:t>
            </a:r>
          </a:p>
          <a:p>
            <a:pPr algn="just"/>
            <a:endParaRPr lang="pt-BR" sz="1600" dirty="0">
              <a:latin typeface="Calibri" panose="020F0502020204030204" pitchFamily="34" charset="0"/>
            </a:endParaRPr>
          </a:p>
          <a:p>
            <a:pPr algn="just"/>
            <a:r>
              <a:rPr lang="pt-BR" sz="1600" dirty="0">
                <a:latin typeface="Calibri" panose="020F0502020204030204" pitchFamily="34" charset="0"/>
              </a:rPr>
              <a:t>Tem como intuito a valorização dos potenciais dos usuários de forma a capacitar o ser para se reconhecer, sentir-se, e decidir sobre a sua trajetória de vida.</a:t>
            </a:r>
          </a:p>
          <a:p>
            <a:pPr algn="just"/>
            <a:endParaRPr lang="pt-BR" sz="1600" dirty="0">
              <a:latin typeface="Calibri" panose="020F0502020204030204" pitchFamily="34" charset="0"/>
            </a:endParaRPr>
          </a:p>
          <a:p>
            <a:pPr algn="just"/>
            <a:r>
              <a:rPr lang="pt-BR" sz="1600" dirty="0">
                <a:latin typeface="Calibri" panose="020F0502020204030204" pitchFamily="34" charset="0"/>
              </a:rPr>
              <a:t>Viabiliza o acesso a informações sobre oportunidades e potencialidades do território.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C140F97C-919F-4AC3-9B5F-00C0535D94A4}"/>
              </a:ext>
            </a:extLst>
          </p:cNvPr>
          <p:cNvSpPr/>
          <p:nvPr/>
        </p:nvSpPr>
        <p:spPr>
          <a:xfrm>
            <a:off x="398913" y="3995678"/>
            <a:ext cx="2139287" cy="16564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350" dirty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Oficinas ocorrem no mínimo 1 vez por semana.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350" dirty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4 a 8 encontros.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350" dirty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Até 25 participantes.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350" dirty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 1h30 a 3h00 por encontro.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6EDD43A-E705-458C-AAE1-A27DC85C9659}"/>
              </a:ext>
            </a:extLst>
          </p:cNvPr>
          <p:cNvSpPr txBox="1"/>
          <p:nvPr/>
        </p:nvSpPr>
        <p:spPr>
          <a:xfrm>
            <a:off x="2952750" y="3995678"/>
            <a:ext cx="8724900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Calibri" panose="020F0502020204030204" pitchFamily="34" charset="0"/>
              </a:rPr>
              <a:t>Adaptação ao atendimento de migrantes venezuelanos:</a:t>
            </a:r>
          </a:p>
          <a:p>
            <a:endParaRPr lang="pt-BR" sz="16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>
                <a:latin typeface="Calibri" panose="020F0502020204030204" pitchFamily="34" charset="0"/>
              </a:rPr>
              <a:t>Contratação de Tradutor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>
                <a:latin typeface="Calibri" panose="020F0502020204030204" pitchFamily="34" charset="0"/>
              </a:rPr>
              <a:t>Aplicação inicial de instrumental para identificação do perfil profissional dos participantes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>
                <a:latin typeface="Calibri" panose="020F0502020204030204" pitchFamily="34" charset="0"/>
              </a:rPr>
              <a:t>Oficinas voltadas para orientação sobre especificidades das formas de trabalho e empregabilidade no Brasil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>
                <a:latin typeface="Calibri" panose="020F0502020204030204" pitchFamily="34" charset="0"/>
              </a:rPr>
              <a:t>Abordar questões relativas à comunicação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>
                <a:latin typeface="Calibri" panose="020F0502020204030204" pitchFamily="34" charset="0"/>
              </a:rPr>
              <a:t>Orientar sobre a lei de imigração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>
                <a:latin typeface="Calibri" panose="020F0502020204030204" pitchFamily="34" charset="0"/>
              </a:rPr>
              <a:t>Auxiliar na inserção de currículos em plataformas digitais (Progredir)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>
                <a:latin typeface="Calibri" panose="020F0502020204030204" pitchFamily="34" charset="0"/>
              </a:rPr>
              <a:t>Realizar parcerias para viabilizar aos migrantes aquisição de conhecimentos básicos em português</a:t>
            </a:r>
          </a:p>
        </p:txBody>
      </p:sp>
    </p:spTree>
    <p:extLst>
      <p:ext uri="{BB962C8B-B14F-4D97-AF65-F5344CB8AC3E}">
        <p14:creationId xmlns:p14="http://schemas.microsoft.com/office/powerpoint/2010/main" val="24837627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ítulo 1">
            <a:extLst>
              <a:ext uri="{FF2B5EF4-FFF2-40B4-BE49-F238E27FC236}">
                <a16:creationId xmlns:a16="http://schemas.microsoft.com/office/drawing/2014/main" id="{2BD6FD72-D1DA-4C26-B416-76D4B50405D8}"/>
              </a:ext>
            </a:extLst>
          </p:cNvPr>
          <p:cNvSpPr txBox="1">
            <a:spLocks/>
          </p:cNvSpPr>
          <p:nvPr/>
        </p:nvSpPr>
        <p:spPr bwMode="auto">
          <a:xfrm>
            <a:off x="2647950" y="457201"/>
            <a:ext cx="74803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3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866775" indent="-457200">
              <a:spcBef>
                <a:spcPts val="3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46163" indent="-342900">
              <a:spcBef>
                <a:spcPts val="3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22388" indent="-342900">
              <a:spcBef>
                <a:spcPts val="3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549400" indent="-342900">
              <a:spcBef>
                <a:spcPts val="3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006600" indent="-3429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463800" indent="-3429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2921000" indent="-3429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378200" indent="-3429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Sugestões de conteúdos</a:t>
            </a:r>
          </a:p>
        </p:txBody>
      </p:sp>
      <p:pic>
        <p:nvPicPr>
          <p:cNvPr id="47107" name="Imagem 5">
            <a:extLst>
              <a:ext uri="{FF2B5EF4-FFF2-40B4-BE49-F238E27FC236}">
                <a16:creationId xmlns:a16="http://schemas.microsoft.com/office/drawing/2014/main" id="{4951A456-903E-49A0-AE07-59CD536D32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00" y="925513"/>
            <a:ext cx="2312988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A9BC6B64-D21F-4F4D-B280-87556817A584}"/>
              </a:ext>
            </a:extLst>
          </p:cNvPr>
          <p:cNvSpPr/>
          <p:nvPr/>
        </p:nvSpPr>
        <p:spPr>
          <a:xfrm>
            <a:off x="1501254" y="1522413"/>
            <a:ext cx="9509645" cy="8299836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defRPr/>
            </a:pPr>
            <a:endParaRPr lang="pt-BR" sz="1600" b="1" u="sng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defRPr/>
            </a:pPr>
            <a:r>
              <a:rPr lang="pt-BR" sz="1600" b="1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1º Encontro: Acolhida</a:t>
            </a:r>
            <a:endParaRPr lang="pt-BR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Apresentação da proposta do ciclo de oficinas</a:t>
            </a: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Escuta de expectativas – Alinhamento de expectativas</a:t>
            </a: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Apresentação dos participantes</a:t>
            </a: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Roda de conversa: histórias de vida, habilidades profissionais</a:t>
            </a: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Comunicação / expressão – noções básicas de português</a:t>
            </a:r>
          </a:p>
          <a:p>
            <a:pPr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defRPr/>
            </a:pPr>
            <a:r>
              <a:rPr lang="pt-BR" sz="1600" b="1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2º Encontro</a:t>
            </a:r>
            <a:endParaRPr lang="pt-BR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Trabalho como direito</a:t>
            </a: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Panorama geral do trabalho no Brasil e formas de inserção (comércio, indústria, empreendedorismo, associativismo, </a:t>
            </a:r>
            <a:r>
              <a:rPr lang="pt-BR" sz="16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Direitos Trabalhistas </a:t>
            </a: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Comunicação em português</a:t>
            </a: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endParaRPr lang="pt-BR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endParaRPr lang="pt-BR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defRPr/>
            </a:pPr>
            <a:endParaRPr lang="pt-BR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endParaRPr lang="pt-BR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endParaRPr lang="pt-BR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endParaRPr lang="pt-BR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endParaRPr lang="pt-BR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endParaRPr lang="pt-BR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endParaRPr lang="pt-BR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endParaRPr lang="pt-BR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defRPr/>
            </a:pPr>
            <a:r>
              <a:rPr lang="pt-BR" sz="1600" b="1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3º Encontro</a:t>
            </a:r>
            <a:endParaRPr lang="pt-BR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Relações interpessoais</a:t>
            </a: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Diversidade e discriminações no âmbito do trabalho</a:t>
            </a: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Trabalho em equipe, cooperação</a:t>
            </a: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Redes Sociais</a:t>
            </a: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Etapas de seleção: currículos, entrevistas e dinâmicas</a:t>
            </a: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endParaRPr lang="pt-BR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defRPr/>
            </a:pPr>
            <a:r>
              <a:rPr lang="pt-BR" sz="1600" b="1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4º Encontro</a:t>
            </a:r>
            <a:endParaRPr lang="pt-BR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Projeto profissional individual – histórico profissional e percurso futuro</a:t>
            </a: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Inserção do currículo em Plataformas Digitais (Progredir)</a:t>
            </a: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Comunicação e redação básica em português</a:t>
            </a: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  <a:defRPr/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Avaliação das oficinas</a:t>
            </a:r>
          </a:p>
          <a:p>
            <a:pPr marL="457200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defRPr/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789657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>
            <a:extLst>
              <a:ext uri="{FF2B5EF4-FFF2-40B4-BE49-F238E27FC236}">
                <a16:creationId xmlns:a16="http://schemas.microsoft.com/office/drawing/2014/main" id="{DD7888E5-7002-40E7-AE3A-63D70B161A7F}"/>
              </a:ext>
            </a:extLst>
          </p:cNvPr>
          <p:cNvSpPr txBox="1">
            <a:spLocks/>
          </p:cNvSpPr>
          <p:nvPr/>
        </p:nvSpPr>
        <p:spPr bwMode="auto">
          <a:xfrm>
            <a:off x="1993900" y="719139"/>
            <a:ext cx="8229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4000" b="1" dirty="0">
                <a:solidFill>
                  <a:prstClr val="black"/>
                </a:solidFill>
              </a:rPr>
              <a:t>Desafios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AB0FA2C-394D-484A-9102-A318A38622B4}"/>
              </a:ext>
            </a:extLst>
          </p:cNvPr>
          <p:cNvSpPr/>
          <p:nvPr/>
        </p:nvSpPr>
        <p:spPr>
          <a:xfrm>
            <a:off x="1276350" y="1573910"/>
            <a:ext cx="9140825" cy="230822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Comunicação: necessária tradução na interlocução direta com o migrante e integrada com os atores da rede 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pt-BR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Assegurar o atendimento de demandas básicas e específicas que permitam o desenvolvimento da autonomia no campo da inserção para o trabalho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pt-BR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Consolidar trabalho em rede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4" name="Título 1">
            <a:extLst>
              <a:ext uri="{FF2B5EF4-FFF2-40B4-BE49-F238E27FC236}">
                <a16:creationId xmlns:a16="http://schemas.microsoft.com/office/drawing/2014/main" id="{26ED1487-F37B-4827-A001-810A611C3B01}"/>
              </a:ext>
            </a:extLst>
          </p:cNvPr>
          <p:cNvSpPr txBox="1">
            <a:spLocks/>
          </p:cNvSpPr>
          <p:nvPr/>
        </p:nvSpPr>
        <p:spPr bwMode="auto">
          <a:xfrm>
            <a:off x="2222500" y="3727451"/>
            <a:ext cx="8229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4000" b="1" dirty="0">
                <a:solidFill>
                  <a:prstClr val="black"/>
                </a:solidFill>
              </a:rPr>
              <a:t>Requisitos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CA10DFF-BA4A-4754-B817-AC1827EBEF51}"/>
              </a:ext>
            </a:extLst>
          </p:cNvPr>
          <p:cNvSpPr/>
          <p:nvPr/>
        </p:nvSpPr>
        <p:spPr>
          <a:xfrm>
            <a:off x="1276350" y="4427538"/>
            <a:ext cx="9175750" cy="230832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Integrar o Sistema Único de Assistência Social no município de acolhida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pt-BR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Garantir inclusão </a:t>
            </a:r>
            <a:r>
              <a:rPr lang="pt-BR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CadÚnico</a:t>
            </a:r>
            <a:r>
              <a:rPr lang="pt-B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Prontuário do SUAS e atendimento no âmbito CRAS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pt-BR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Planejar ações integradas com áreas de educação e trabalho no âmbito dos estados e municípios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1597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2D81861B-66EC-4997-8447-F5D4D3E1584C}"/>
              </a:ext>
            </a:extLst>
          </p:cNvPr>
          <p:cNvSpPr txBox="1"/>
          <p:nvPr/>
        </p:nvSpPr>
        <p:spPr>
          <a:xfrm>
            <a:off x="2063750" y="1268413"/>
            <a:ext cx="78486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800" b="1" dirty="0">
                <a:solidFill>
                  <a:srgbClr val="424456">
                    <a:lumMod val="5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Obrigada.</a:t>
            </a:r>
          </a:p>
        </p:txBody>
      </p:sp>
      <p:sp>
        <p:nvSpPr>
          <p:cNvPr id="5" name="CaixaDeTexto 5">
            <a:extLst>
              <a:ext uri="{FF2B5EF4-FFF2-40B4-BE49-F238E27FC236}">
                <a16:creationId xmlns:a16="http://schemas.microsoft.com/office/drawing/2014/main" id="{C66FB1CB-2A73-495B-9538-D8D2B4C9C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9" y="2446338"/>
            <a:ext cx="6840537" cy="355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defRPr/>
            </a:pPr>
            <a:r>
              <a:rPr lang="pt-BR" sz="6000" b="1" dirty="0">
                <a:solidFill>
                  <a:srgbClr val="53548A">
                    <a:lumMod val="5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#</a:t>
            </a:r>
            <a:r>
              <a:rPr lang="pt-BR" sz="6000" b="1" dirty="0" err="1">
                <a:solidFill>
                  <a:srgbClr val="53548A">
                    <a:lumMod val="5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SUASsemracismo</a:t>
            </a:r>
            <a:endParaRPr lang="pt-BR" sz="6000" b="1" dirty="0">
              <a:solidFill>
                <a:srgbClr val="53548A">
                  <a:lumMod val="50000"/>
                </a:srgb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0" hangingPunct="0">
              <a:lnSpc>
                <a:spcPct val="150000"/>
              </a:lnSpc>
              <a:defRPr/>
            </a:pPr>
            <a:endParaRPr lang="pt-BR" b="1" dirty="0">
              <a:solidFill>
                <a:srgbClr val="53548A">
                  <a:lumMod val="50000"/>
                </a:srgb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pt-BR" b="1" dirty="0">
                <a:solidFill>
                  <a:srgbClr val="53548A">
                    <a:lumMod val="5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Secretaria Nacional de Assistência Social</a:t>
            </a:r>
          </a:p>
          <a:p>
            <a:pPr algn="ctr" eaLnBrk="0" hangingPunct="0">
              <a:defRPr/>
            </a:pPr>
            <a:r>
              <a:rPr lang="pt-BR" b="1" dirty="0">
                <a:solidFill>
                  <a:srgbClr val="53548A">
                    <a:lumMod val="5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Ministério do Desenvolvimento Social </a:t>
            </a:r>
          </a:p>
          <a:p>
            <a:pPr algn="ctr" eaLnBrk="0" hangingPunct="0">
              <a:defRPr/>
            </a:pPr>
            <a:endParaRPr lang="pt-BR" b="1" dirty="0">
              <a:solidFill>
                <a:srgbClr val="53548A">
                  <a:lumMod val="50000"/>
                </a:srgbClr>
              </a:solidFill>
              <a:latin typeface="Calibri" panose="020F0502020204030204" pitchFamily="34" charset="0"/>
              <a:cs typeface="Arial" panose="020B0604020202020204" pitchFamily="34" charset="0"/>
              <a:hlinkClick r:id="rId3"/>
            </a:endParaRPr>
          </a:p>
          <a:p>
            <a:pPr algn="ctr" eaLnBrk="0" hangingPunct="0">
              <a:defRPr/>
            </a:pPr>
            <a:r>
              <a:rPr lang="pt-BR" b="1" dirty="0">
                <a:solidFill>
                  <a:srgbClr val="53548A">
                    <a:lumMod val="5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  <a:hlinkClick r:id="rId3"/>
              </a:rPr>
              <a:t>acessuastrabalho@mds.gov.br</a:t>
            </a:r>
            <a:endParaRPr lang="pt-BR" b="1" dirty="0">
              <a:solidFill>
                <a:srgbClr val="53548A">
                  <a:lumMod val="50000"/>
                </a:srgb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pt-BR" b="1" dirty="0">
                <a:solidFill>
                  <a:srgbClr val="53548A">
                    <a:lumMod val="5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(61) 2030-3172</a:t>
            </a:r>
          </a:p>
          <a:p>
            <a:pPr algn="ctr" eaLnBrk="0" hangingPunct="0">
              <a:defRPr/>
            </a:pPr>
            <a:endParaRPr lang="pt-BR" b="1" dirty="0">
              <a:solidFill>
                <a:srgbClr val="53548A">
                  <a:lumMod val="50000"/>
                </a:srgb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9396" name="Picture 2" descr="http://3.bp.blogspot.com/-9UuKzori7uc/UTYaeZj8LvI/AAAAAAAAAsw/3hTb8wzdoFw/s1600/suas.jpg">
            <a:extLst>
              <a:ext uri="{FF2B5EF4-FFF2-40B4-BE49-F238E27FC236}">
                <a16:creationId xmlns:a16="http://schemas.microsoft.com/office/drawing/2014/main" id="{E1FB4DC3-C0BA-4E90-B786-3E8202363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475" y="4845051"/>
            <a:ext cx="1562100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115926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490</Words>
  <Application>Microsoft Office PowerPoint</Application>
  <PresentationFormat>Widescreen</PresentationFormat>
  <Paragraphs>104</Paragraphs>
  <Slides>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Georgia</vt:lpstr>
      <vt:lpstr>Open Sans</vt:lpstr>
      <vt:lpstr>Symbol</vt:lpstr>
      <vt:lpstr>Times New Roman</vt:lpstr>
      <vt:lpstr>Trebuchet MS</vt:lpstr>
      <vt:lpstr>Wingdings</vt:lpstr>
      <vt:lpstr>Urbano</vt:lpstr>
      <vt:lpstr>   Atenção aos Migrantes Venezuelanos na PSB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Nacional de Promoção do Acesso ao Mundo do Trabalho – Acessuas Trabalho</dc:title>
  <dc:creator>Domitila Mendonça de Mesquita Peixoto</dc:creator>
  <cp:lastModifiedBy>Uhelder de Freitas da Silva</cp:lastModifiedBy>
  <cp:revision>13</cp:revision>
  <dcterms:created xsi:type="dcterms:W3CDTF">2018-11-08T13:12:07Z</dcterms:created>
  <dcterms:modified xsi:type="dcterms:W3CDTF">2018-11-08T17:38:22Z</dcterms:modified>
</cp:coreProperties>
</file>