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7" r:id="rId4"/>
    <p:sldId id="266" r:id="rId5"/>
    <p:sldId id="257" r:id="rId6"/>
    <p:sldId id="260" r:id="rId7"/>
    <p:sldId id="268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7/5/2018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7/5/2018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7/5/2018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7/5/2018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7/5/2018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7/5/2018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7/5/2018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7/5/2018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7/5/2018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7/5/2018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7/5/2018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7/5/2018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7/5/2018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7/5/2018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7/5/2018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7/5/2018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7/5/2018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7/5/2018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Especificidade no </a:t>
            </a:r>
            <a:r>
              <a:rPr lang="pt-BR" sz="4000" dirty="0"/>
              <a:t>Atendimento </a:t>
            </a:r>
            <a:r>
              <a:rPr lang="pt-BR" sz="4000" dirty="0" smtClean="0"/>
              <a:t>as </a:t>
            </a:r>
            <a:r>
              <a:rPr lang="pt-BR" sz="4000" dirty="0"/>
              <a:t>Crianças e Adolescentes em Situação de Rua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 rot="21420000">
            <a:off x="815708" y="3509591"/>
            <a:ext cx="9922656" cy="550333"/>
          </a:xfrm>
        </p:spPr>
        <p:txBody>
          <a:bodyPr/>
          <a:lstStyle/>
          <a:p>
            <a:r>
              <a:rPr lang="pt-BR" sz="2000" dirty="0" smtClean="0"/>
              <a:t>Encontro nacional sobre os direitos </a:t>
            </a:r>
            <a:r>
              <a:rPr lang="pt-BR" sz="2000" dirty="0" err="1" smtClean="0"/>
              <a:t>socioassitenciais</a:t>
            </a:r>
            <a:r>
              <a:rPr lang="pt-BR" sz="2000" dirty="0" smtClean="0"/>
              <a:t> da população em situação de rua</a:t>
            </a:r>
            <a:endParaRPr lang="pt-BR" sz="20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88" y="513420"/>
            <a:ext cx="3664535" cy="114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90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46816" y="107576"/>
            <a:ext cx="6898336" cy="1000197"/>
          </a:xfrm>
        </p:spPr>
        <p:txBody>
          <a:bodyPr>
            <a:normAutofit/>
          </a:bodyPr>
          <a:lstStyle/>
          <a:p>
            <a:r>
              <a:rPr lang="pt-BR" dirty="0" smtClean="0"/>
              <a:t>Pelo direito de </a:t>
            </a:r>
            <a:r>
              <a:rPr lang="pt-BR" dirty="0" err="1" smtClean="0"/>
              <a:t>tod@s</a:t>
            </a:r>
            <a:endParaRPr lang="pt-BR" dirty="0"/>
          </a:p>
        </p:txBody>
      </p:sp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81" y="1107772"/>
            <a:ext cx="7018053" cy="5195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m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81" y="4309315"/>
            <a:ext cx="38100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m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522" y="5314"/>
            <a:ext cx="4316506" cy="430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560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Erros históricos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85800" y="1955820"/>
            <a:ext cx="10394707" cy="3311189"/>
          </a:xfrm>
        </p:spPr>
        <p:txBody>
          <a:bodyPr>
            <a:noAutofit/>
          </a:bodyPr>
          <a:lstStyle/>
          <a:p>
            <a:r>
              <a:rPr lang="pt-BR" sz="3000" dirty="0" smtClean="0"/>
              <a:t>O movimento da infância ter historicamente criminalizado os adultos em situação de rua;</a:t>
            </a:r>
          </a:p>
          <a:p>
            <a:r>
              <a:rPr lang="pt-BR" sz="3000" dirty="0" smtClean="0"/>
              <a:t>O movimento da infância não ser autorizado a participar da elaboração da política nacional de inclusão da população em situação de rua;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2878878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42397"/>
            <a:ext cx="9914965" cy="1325563"/>
          </a:xfrm>
        </p:spPr>
        <p:txBody>
          <a:bodyPr>
            <a:normAutofit/>
          </a:bodyPr>
          <a:lstStyle/>
          <a:p>
            <a:r>
              <a:rPr lang="pt-BR" sz="3500" b="1" dirty="0" smtClean="0"/>
              <a:t>A situação de rua de crianças e adolescentes</a:t>
            </a:r>
            <a:endParaRPr lang="pt-BR" sz="35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838201" y="1139828"/>
            <a:ext cx="9650506" cy="4346572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pt-BR" sz="1800" dirty="0"/>
              <a:t>I - trabalho infantil;</a:t>
            </a:r>
          </a:p>
          <a:p>
            <a:pPr>
              <a:spcBef>
                <a:spcPts val="0"/>
              </a:spcBef>
            </a:pPr>
            <a:r>
              <a:rPr lang="pt-BR" sz="1800" dirty="0"/>
              <a:t>II – mendicância;</a:t>
            </a:r>
          </a:p>
          <a:p>
            <a:pPr>
              <a:spcBef>
                <a:spcPts val="0"/>
              </a:spcBef>
            </a:pPr>
            <a:r>
              <a:rPr lang="pt-BR" sz="1800" dirty="0"/>
              <a:t>III - violência sexual;</a:t>
            </a:r>
          </a:p>
          <a:p>
            <a:pPr>
              <a:spcBef>
                <a:spcPts val="0"/>
              </a:spcBef>
            </a:pPr>
            <a:r>
              <a:rPr lang="pt-BR" sz="1800" dirty="0"/>
              <a:t>IV - consumo de álcool e outras drogas; </a:t>
            </a:r>
          </a:p>
          <a:p>
            <a:pPr>
              <a:spcBef>
                <a:spcPts val="0"/>
              </a:spcBef>
            </a:pPr>
            <a:r>
              <a:rPr lang="pt-BR" sz="1800" dirty="0"/>
              <a:t>V - violência intrafamiliar, institucional ou urbana;</a:t>
            </a:r>
          </a:p>
          <a:p>
            <a:pPr>
              <a:spcBef>
                <a:spcPts val="0"/>
              </a:spcBef>
            </a:pPr>
            <a:r>
              <a:rPr lang="pt-BR" sz="1800" dirty="0"/>
              <a:t>VI - ameaça de morte, sofrimento ou transtorno mental;</a:t>
            </a:r>
          </a:p>
          <a:p>
            <a:pPr>
              <a:spcBef>
                <a:spcPts val="0"/>
              </a:spcBef>
            </a:pPr>
            <a:r>
              <a:rPr lang="pt-BR" sz="1800" dirty="0"/>
              <a:t>VII - </a:t>
            </a:r>
            <a:r>
              <a:rPr lang="pt-BR" sz="1800" dirty="0" err="1"/>
              <a:t>LGBTfobia</a:t>
            </a:r>
            <a:r>
              <a:rPr lang="pt-BR" sz="1800" dirty="0"/>
              <a:t>, racismo, </a:t>
            </a:r>
            <a:r>
              <a:rPr lang="pt-BR" sz="1800" dirty="0" err="1"/>
              <a:t>sexismo</a:t>
            </a:r>
            <a:r>
              <a:rPr lang="pt-BR" sz="1800" dirty="0"/>
              <a:t> e misoginia; </a:t>
            </a:r>
          </a:p>
          <a:p>
            <a:pPr>
              <a:spcBef>
                <a:spcPts val="0"/>
              </a:spcBef>
            </a:pPr>
            <a:r>
              <a:rPr lang="pt-BR" sz="1800" dirty="0"/>
              <a:t>VIII – cumprimento de medidas socioeducativas ou medidas de proteção de acolhimento; </a:t>
            </a:r>
          </a:p>
          <a:p>
            <a:pPr>
              <a:spcBef>
                <a:spcPts val="0"/>
              </a:spcBef>
            </a:pPr>
            <a:r>
              <a:rPr lang="pt-BR" sz="1800" dirty="0"/>
              <a:t> IX - encarceramento dos pais</a:t>
            </a:r>
            <a:r>
              <a:rPr lang="pt-BR" sz="1800" dirty="0" smtClean="0"/>
              <a:t>.</a:t>
            </a:r>
            <a:endParaRPr lang="pt-BR" sz="1800" dirty="0"/>
          </a:p>
          <a:p>
            <a:pPr marL="0" indent="0">
              <a:buNone/>
            </a:pPr>
            <a:r>
              <a:rPr lang="pt-BR" dirty="0" smtClean="0"/>
              <a:t>Outras situações: </a:t>
            </a:r>
            <a:r>
              <a:rPr lang="pt-BR" sz="1800" dirty="0"/>
              <a:t>populações itinerantes, </a:t>
            </a:r>
            <a:r>
              <a:rPr lang="pt-BR" sz="1800" dirty="0" err="1" smtClean="0"/>
              <a:t>trecheiros</a:t>
            </a:r>
            <a:r>
              <a:rPr lang="pt-BR" sz="1800" dirty="0"/>
              <a:t>, </a:t>
            </a:r>
            <a:r>
              <a:rPr lang="pt-BR" sz="1800" dirty="0" smtClean="0"/>
              <a:t>migrantes</a:t>
            </a:r>
            <a:r>
              <a:rPr lang="pt-BR" sz="1800" dirty="0"/>
              <a:t>, </a:t>
            </a:r>
            <a:r>
              <a:rPr lang="pt-BR" sz="1800" dirty="0" smtClean="0"/>
              <a:t>desabrigados </a:t>
            </a:r>
            <a:r>
              <a:rPr lang="pt-BR" sz="1800" dirty="0"/>
              <a:t>em razão de desastres, </a:t>
            </a:r>
            <a:r>
              <a:rPr lang="pt-BR" sz="1800" dirty="0" smtClean="0"/>
              <a:t>alojados </a:t>
            </a:r>
            <a:r>
              <a:rPr lang="pt-BR" sz="1800" dirty="0"/>
              <a:t>em ocupações ou desalojados de ocupações por realização de grandes obras e/ou eventos.</a:t>
            </a:r>
          </a:p>
        </p:txBody>
      </p:sp>
    </p:spTree>
    <p:extLst>
      <p:ext uri="{BB962C8B-B14F-4D97-AF65-F5344CB8AC3E}">
        <p14:creationId xmlns:p14="http://schemas.microsoft.com/office/powerpoint/2010/main" val="226485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Os desafios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685800" y="2009608"/>
            <a:ext cx="10394707" cy="3311189"/>
          </a:xfrm>
        </p:spPr>
        <p:txBody>
          <a:bodyPr/>
          <a:lstStyle/>
          <a:p>
            <a:r>
              <a:rPr lang="pt-BR" dirty="0" smtClean="0"/>
              <a:t>Política para inclusão da população em situação de rua sem especificidades e sem participação do movimento da infância no seu processo de monitoramento;</a:t>
            </a:r>
          </a:p>
          <a:p>
            <a:r>
              <a:rPr lang="pt-BR" dirty="0" smtClean="0"/>
              <a:t>O modelo “casa primeiro” não funciona para crianças e adolescentes;</a:t>
            </a:r>
          </a:p>
          <a:p>
            <a:r>
              <a:rPr lang="pt-BR" dirty="0" smtClean="0"/>
              <a:t>Acolhimento institucional não foi pensado com especificidades;</a:t>
            </a:r>
          </a:p>
          <a:p>
            <a:r>
              <a:rPr lang="pt-BR" dirty="0" smtClean="0"/>
              <a:t>Equipes profissionais sem formação específica;</a:t>
            </a:r>
          </a:p>
          <a:p>
            <a:r>
              <a:rPr lang="pt-BR" dirty="0" smtClean="0"/>
              <a:t>Não desenvolvimento de educação social de rua pelas equipes de aproximação social;</a:t>
            </a:r>
          </a:p>
          <a:p>
            <a:r>
              <a:rPr lang="pt-BR" dirty="0" smtClean="0"/>
              <a:t>Centros pop não atendem crianças e adolescentes;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684527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14965" cy="1325563"/>
          </a:xfrm>
        </p:spPr>
        <p:txBody>
          <a:bodyPr>
            <a:normAutofit/>
          </a:bodyPr>
          <a:lstStyle/>
          <a:p>
            <a:r>
              <a:rPr lang="pt-BR" sz="5000" b="1" dirty="0" smtClean="0"/>
              <a:t>Alguns avanços:</a:t>
            </a:r>
            <a:endParaRPr lang="pt-BR" sz="5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838199" y="1300724"/>
            <a:ext cx="10094259" cy="426271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/>
            <a:r>
              <a:rPr lang="pt-BR" b="1" dirty="0"/>
              <a:t>O conceito </a:t>
            </a:r>
            <a:r>
              <a:rPr lang="pt-BR" b="1" dirty="0" smtClean="0"/>
              <a:t>- </a:t>
            </a:r>
            <a:r>
              <a:rPr lang="pt-BR" dirty="0" smtClean="0"/>
              <a:t>Resolução </a:t>
            </a:r>
            <a:r>
              <a:rPr lang="pt-BR" dirty="0"/>
              <a:t>nº 001/2016 </a:t>
            </a:r>
            <a:r>
              <a:rPr lang="pt-BR" dirty="0" smtClean="0"/>
              <a:t>CONANDA/CNAS;</a:t>
            </a:r>
          </a:p>
          <a:p>
            <a:r>
              <a:rPr lang="pt-BR" b="1" dirty="0" smtClean="0"/>
              <a:t>Acolhimento Especializado - </a:t>
            </a:r>
            <a:r>
              <a:rPr lang="pt-BR" dirty="0" smtClean="0"/>
              <a:t>Resolução </a:t>
            </a:r>
            <a:r>
              <a:rPr lang="pt-BR" dirty="0"/>
              <a:t>nº 001/2016 </a:t>
            </a:r>
            <a:r>
              <a:rPr lang="pt-BR" dirty="0" smtClean="0"/>
              <a:t>CONANDA/CNAS;</a:t>
            </a:r>
          </a:p>
          <a:p>
            <a:r>
              <a:rPr lang="pt-BR" b="1" dirty="0"/>
              <a:t>Orientações Técnicas para Educadores Sociais de </a:t>
            </a:r>
            <a:r>
              <a:rPr lang="pt-BR" b="1" dirty="0" smtClean="0"/>
              <a:t>Rua - </a:t>
            </a:r>
            <a:r>
              <a:rPr lang="pt-BR" dirty="0" smtClean="0"/>
              <a:t>Resolução </a:t>
            </a:r>
            <a:r>
              <a:rPr lang="pt-BR" dirty="0"/>
              <a:t>nº 183/2017 </a:t>
            </a:r>
            <a:r>
              <a:rPr lang="pt-BR" dirty="0" smtClean="0"/>
              <a:t>CONANDA;</a:t>
            </a:r>
          </a:p>
          <a:p>
            <a:r>
              <a:rPr lang="pt-BR" b="1" dirty="0"/>
              <a:t>Atenção integral à saúde das mulheres e das adolescentes em situação de rua e/ou usuárias de crack/outras drogas e seus filhos </a:t>
            </a:r>
            <a:r>
              <a:rPr lang="pt-BR" b="1" dirty="0" smtClean="0"/>
              <a:t>recém-nascidos</a:t>
            </a:r>
            <a:r>
              <a:rPr lang="pt-BR" sz="2800" b="1" dirty="0" smtClean="0"/>
              <a:t> - </a:t>
            </a:r>
            <a:r>
              <a:rPr lang="pt-BR" dirty="0" smtClean="0"/>
              <a:t>Nota </a:t>
            </a:r>
            <a:r>
              <a:rPr lang="pt-BR" dirty="0"/>
              <a:t>Técnica nº 001/2016 MDSA e </a:t>
            </a:r>
            <a:r>
              <a:rPr lang="pt-BR" dirty="0" smtClean="0"/>
              <a:t>MS;</a:t>
            </a:r>
          </a:p>
        </p:txBody>
      </p:sp>
    </p:spTree>
    <p:extLst>
      <p:ext uri="{BB962C8B-B14F-4D97-AF65-F5344CB8AC3E}">
        <p14:creationId xmlns:p14="http://schemas.microsoft.com/office/powerpoint/2010/main" val="72376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14965" cy="1325563"/>
          </a:xfrm>
        </p:spPr>
        <p:txBody>
          <a:bodyPr>
            <a:normAutofit/>
          </a:bodyPr>
          <a:lstStyle/>
          <a:p>
            <a:r>
              <a:rPr lang="pt-BR" sz="2700" b="1" dirty="0"/>
              <a:t>Orientações Técnicas para Educadores Sociais de Rua</a:t>
            </a:r>
            <a:r>
              <a:rPr lang="pt-BR" sz="4800" b="1" dirty="0"/>
              <a:t/>
            </a:r>
            <a:br>
              <a:rPr lang="pt-BR" sz="4800" b="1" dirty="0"/>
            </a:br>
            <a:r>
              <a:rPr lang="pt-BR" sz="2200" dirty="0"/>
              <a:t>Resolução nº 183/2017 CONANDA</a:t>
            </a:r>
            <a:endParaRPr lang="pt-BR" sz="2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838199" y="1300724"/>
            <a:ext cx="10094259" cy="4262718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pt-BR" dirty="0"/>
              <a:t>Princípios da Educação Social de Rua;</a:t>
            </a:r>
          </a:p>
          <a:p>
            <a:pPr algn="just">
              <a:lnSpc>
                <a:spcPct val="100000"/>
              </a:lnSpc>
            </a:pPr>
            <a:r>
              <a:rPr lang="pt-BR" dirty="0"/>
              <a:t>Diretrizes Metodológicas: Observação Qualificada, Aproximação Progressiva e Respeitosa, Construção de Laços de Confiança;</a:t>
            </a:r>
          </a:p>
          <a:p>
            <a:pPr algn="just">
              <a:lnSpc>
                <a:spcPct val="100000"/>
              </a:lnSpc>
            </a:pPr>
            <a:r>
              <a:rPr lang="pt-BR" dirty="0"/>
              <a:t>Ações dos Educadores Sociais de Rua: Com as Crianças e Adolescentes, no Território e com a Rede de Proteção;</a:t>
            </a:r>
          </a:p>
          <a:p>
            <a:pPr algn="just">
              <a:lnSpc>
                <a:spcPct val="150000"/>
              </a:lnSpc>
            </a:pPr>
            <a:r>
              <a:rPr lang="pt-BR" dirty="0"/>
              <a:t>Ferramentas Metodológica.</a:t>
            </a:r>
          </a:p>
        </p:txBody>
      </p:sp>
    </p:spTree>
    <p:extLst>
      <p:ext uri="{BB962C8B-B14F-4D97-AF65-F5344CB8AC3E}">
        <p14:creationId xmlns:p14="http://schemas.microsoft.com/office/powerpoint/2010/main" val="297581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914965" cy="1325563"/>
          </a:xfrm>
        </p:spPr>
        <p:txBody>
          <a:bodyPr>
            <a:normAutofit/>
          </a:bodyPr>
          <a:lstStyle/>
          <a:p>
            <a:r>
              <a:rPr lang="pt-BR" sz="2400" b="1" dirty="0"/>
              <a:t>Centro de referência especializado para População em Situação de Rua – Crianças e </a:t>
            </a:r>
            <a:r>
              <a:rPr lang="pt-BR" sz="2400" b="1" dirty="0" smtClean="0"/>
              <a:t>Adolescentes</a:t>
            </a:r>
            <a:br>
              <a:rPr lang="pt-BR" sz="2400" b="1" dirty="0" smtClean="0"/>
            </a:br>
            <a:r>
              <a:rPr lang="pt-BR" sz="2200" dirty="0"/>
              <a:t>em análise no </a:t>
            </a:r>
            <a:r>
              <a:rPr lang="pt-BR" sz="2200" dirty="0" smtClean="0"/>
              <a:t>CNAS </a:t>
            </a:r>
            <a:r>
              <a:rPr lang="pt-BR" sz="2200" dirty="0"/>
              <a:t>desde Novembro de 2016</a:t>
            </a:r>
            <a:endParaRPr lang="pt-BR" sz="22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838201" y="1946648"/>
            <a:ext cx="9914964" cy="323047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endParaRPr lang="pt-BR" sz="2400" dirty="0" smtClean="0"/>
          </a:p>
          <a:p>
            <a:pPr algn="just">
              <a:lnSpc>
                <a:spcPct val="100000"/>
              </a:lnSpc>
            </a:pPr>
            <a:endParaRPr lang="pt-BR" sz="2400" dirty="0"/>
          </a:p>
          <a:p>
            <a:pPr algn="just">
              <a:lnSpc>
                <a:spcPct val="100000"/>
              </a:lnSpc>
            </a:pPr>
            <a:r>
              <a:rPr lang="pt-BR" sz="2400" dirty="0" smtClean="0"/>
              <a:t>Processo </a:t>
            </a:r>
            <a:r>
              <a:rPr lang="pt-BR" sz="2400" dirty="0"/>
              <a:t>de </a:t>
            </a:r>
            <a:r>
              <a:rPr lang="pt-BR" sz="2400" dirty="0" smtClean="0"/>
              <a:t>implementação;</a:t>
            </a:r>
          </a:p>
          <a:p>
            <a:r>
              <a:rPr lang="pt-BR" sz="2400" dirty="0"/>
              <a:t>Serviços </a:t>
            </a:r>
            <a:r>
              <a:rPr lang="pt-BR" sz="2400" dirty="0" smtClean="0"/>
              <a:t>ofertados: </a:t>
            </a:r>
            <a:r>
              <a:rPr lang="pt-BR" sz="2400" dirty="0"/>
              <a:t>Atendimento da equipe </a:t>
            </a:r>
            <a:r>
              <a:rPr lang="pt-BR" sz="2400" dirty="0" smtClean="0"/>
              <a:t>multidisciplinar, Segurança </a:t>
            </a:r>
            <a:r>
              <a:rPr lang="pt-BR" sz="2400" dirty="0"/>
              <a:t>alimentar, nutricional e </a:t>
            </a:r>
            <a:r>
              <a:rPr lang="pt-BR" sz="2400" dirty="0" smtClean="0"/>
              <a:t>autocuidado, Ouvidoria, Bolsa-convivência;</a:t>
            </a:r>
          </a:p>
          <a:p>
            <a:r>
              <a:rPr lang="en-US" sz="2400" dirty="0" err="1"/>
              <a:t>Aspectos</a:t>
            </a:r>
            <a:r>
              <a:rPr lang="en-US" sz="2400" dirty="0"/>
              <a:t> </a:t>
            </a:r>
            <a:r>
              <a:rPr lang="en-US" sz="2400" dirty="0" err="1" smtClean="0"/>
              <a:t>Metodológicos</a:t>
            </a:r>
            <a:r>
              <a:rPr lang="en-US" sz="2400" dirty="0" smtClean="0"/>
              <a:t>;</a:t>
            </a:r>
          </a:p>
          <a:p>
            <a:r>
              <a:rPr lang="pt-BR" sz="2400" dirty="0"/>
              <a:t>Articulação com outros </a:t>
            </a:r>
            <a:r>
              <a:rPr lang="pt-BR" sz="2400" dirty="0" smtClean="0"/>
              <a:t>serviços;</a:t>
            </a:r>
          </a:p>
          <a:p>
            <a:r>
              <a:rPr lang="pt-BR" sz="2400" dirty="0"/>
              <a:t>Estrutura do Centro POP - Crianças e Adolescentes</a:t>
            </a:r>
            <a:endParaRPr lang="pt-BR" sz="2400" dirty="0" smtClean="0"/>
          </a:p>
          <a:p>
            <a:pPr marL="0" indent="0">
              <a:buNone/>
            </a:pPr>
            <a:endParaRPr lang="en-US" sz="2400" dirty="0"/>
          </a:p>
          <a:p>
            <a:pPr algn="just">
              <a:lnSpc>
                <a:spcPct val="100000"/>
              </a:lnSpc>
            </a:pPr>
            <a:endParaRPr lang="pt-BR" sz="2300" dirty="0" smtClean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31694" y="5613960"/>
            <a:ext cx="2357718" cy="7599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chemeClr val="bg1"/>
                </a:solidFill>
              </a:rPr>
              <a:t>Demanda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880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TM04033927[[fn=Evento Principal]]</Template>
  <TotalTime>175</TotalTime>
  <Words>425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1" baseType="lpstr">
      <vt:lpstr>Arial</vt:lpstr>
      <vt:lpstr>Impact</vt:lpstr>
      <vt:lpstr>Evento Principal</vt:lpstr>
      <vt:lpstr>Especificidade no Atendimento as Crianças e Adolescentes em Situação de Rua</vt:lpstr>
      <vt:lpstr>Pelo direito de tod@s</vt:lpstr>
      <vt:lpstr>Erros históricos</vt:lpstr>
      <vt:lpstr>A situação de rua de crianças e adolescentes</vt:lpstr>
      <vt:lpstr>Os desafios</vt:lpstr>
      <vt:lpstr>Alguns avanços:</vt:lpstr>
      <vt:lpstr>Orientações Técnicas para Educadores Sociais de Rua Resolução nº 183/2017 CONANDA</vt:lpstr>
      <vt:lpstr>Centro de referência especializado para População em Situação de Rua – Crianças e Adolescentes em análise no CNAS desde Novembro de 2016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Especificidade no Atendimento as Crianças e Adolescentes em Situação de Rua</dc:title>
  <dc:creator>Pc João</dc:creator>
  <cp:lastModifiedBy>Pc João</cp:lastModifiedBy>
  <cp:revision>17</cp:revision>
  <dcterms:created xsi:type="dcterms:W3CDTF">2018-07-02T12:24:01Z</dcterms:created>
  <dcterms:modified xsi:type="dcterms:W3CDTF">2018-07-05T12:00:50Z</dcterms:modified>
</cp:coreProperties>
</file>