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6" r:id="rId4"/>
    <p:sldId id="276" r:id="rId5"/>
    <p:sldId id="258" r:id="rId6"/>
    <p:sldId id="274" r:id="rId7"/>
    <p:sldId id="269" r:id="rId8"/>
    <p:sldId id="271" r:id="rId9"/>
    <p:sldId id="259" r:id="rId10"/>
    <p:sldId id="263" r:id="rId11"/>
    <p:sldId id="275" r:id="rId12"/>
    <p:sldId id="264" r:id="rId13"/>
    <p:sldId id="273" r:id="rId14"/>
    <p:sldId id="265" r:id="rId15"/>
    <p:sldId id="267" r:id="rId16"/>
    <p:sldId id="270" r:id="rId17"/>
    <p:sldId id="260" r:id="rId18"/>
    <p:sldId id="262" r:id="rId19"/>
    <p:sldId id="261" r:id="rId20"/>
  </p:sldIdLst>
  <p:sldSz cx="9144000" cy="6858000" type="screen4x3"/>
  <p:notesSz cx="6858000" cy="9144000"/>
  <p:embeddedFontLs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Corben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A8B04-DB4D-4655-ABDB-5D1CC7B9394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F7D067D-81CD-41C3-A35C-2A2F1AE20237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Abordado</a:t>
          </a:r>
        </a:p>
      </dgm:t>
    </dgm:pt>
    <dgm:pt modelId="{44D32F37-A4B5-4BE2-920B-BA7FA88CCBD8}" type="parTrans" cxnId="{A4B53A32-27DE-469F-B489-68B74534072A}">
      <dgm:prSet/>
      <dgm:spPr/>
      <dgm:t>
        <a:bodyPr/>
        <a:lstStyle/>
        <a:p>
          <a:endParaRPr lang="pt-BR"/>
        </a:p>
      </dgm:t>
    </dgm:pt>
    <dgm:pt modelId="{E76958D3-A128-4307-9E83-214A4A6B17F2}" type="sibTrans" cxnId="{A4B53A32-27DE-469F-B489-68B74534072A}">
      <dgm:prSet/>
      <dgm:spPr/>
      <dgm:t>
        <a:bodyPr/>
        <a:lstStyle/>
        <a:p>
          <a:endParaRPr lang="pt-BR"/>
        </a:p>
      </dgm:t>
    </dgm:pt>
    <dgm:pt modelId="{ED7A7CDB-5AF3-455A-8483-EA0AFFD10179}">
      <dgm:prSet phldrT="[Texto]"/>
      <dgm:spPr/>
      <dgm:t>
        <a:bodyPr/>
        <a:lstStyle/>
        <a:p>
          <a:r>
            <a:rPr lang="pt-BR" dirty="0"/>
            <a:t>Assistência Social</a:t>
          </a:r>
        </a:p>
      </dgm:t>
    </dgm:pt>
    <dgm:pt modelId="{690A5783-387E-43C1-A4F1-3C010F83675C}" type="parTrans" cxnId="{42AF202B-B7DD-4B25-9113-D6B66CC743D6}">
      <dgm:prSet/>
      <dgm:spPr/>
      <dgm:t>
        <a:bodyPr/>
        <a:lstStyle/>
        <a:p>
          <a:endParaRPr lang="pt-BR"/>
        </a:p>
      </dgm:t>
    </dgm:pt>
    <dgm:pt modelId="{B77C5084-FD9E-4468-952A-A25A5541B834}" type="sibTrans" cxnId="{42AF202B-B7DD-4B25-9113-D6B66CC743D6}">
      <dgm:prSet/>
      <dgm:spPr/>
      <dgm:t>
        <a:bodyPr/>
        <a:lstStyle/>
        <a:p>
          <a:endParaRPr lang="pt-BR"/>
        </a:p>
      </dgm:t>
    </dgm:pt>
    <dgm:pt modelId="{0E9A4BD5-23AE-491D-A7C9-D2E05111016B}">
      <dgm:prSet phldrT="[Texto]"/>
      <dgm:spPr/>
      <dgm:t>
        <a:bodyPr/>
        <a:lstStyle/>
        <a:p>
          <a:r>
            <a:rPr lang="pt-BR" dirty="0"/>
            <a:t>Educação</a:t>
          </a:r>
        </a:p>
      </dgm:t>
    </dgm:pt>
    <dgm:pt modelId="{A9479D0E-8DDB-4E56-BA3C-2D3ACD2D3981}" type="parTrans" cxnId="{7814208B-486E-437E-B7A7-7A6594726F0B}">
      <dgm:prSet/>
      <dgm:spPr/>
      <dgm:t>
        <a:bodyPr/>
        <a:lstStyle/>
        <a:p>
          <a:endParaRPr lang="pt-BR"/>
        </a:p>
      </dgm:t>
    </dgm:pt>
    <dgm:pt modelId="{037B47A0-4571-4943-9D57-2319E6AB0A0D}" type="sibTrans" cxnId="{7814208B-486E-437E-B7A7-7A6594726F0B}">
      <dgm:prSet/>
      <dgm:spPr/>
      <dgm:t>
        <a:bodyPr/>
        <a:lstStyle/>
        <a:p>
          <a:endParaRPr lang="pt-BR"/>
        </a:p>
      </dgm:t>
    </dgm:pt>
    <dgm:pt modelId="{43E21918-A594-4C77-A408-65BB2D5144AD}">
      <dgm:prSet phldrT="[Texto]"/>
      <dgm:spPr/>
      <dgm:t>
        <a:bodyPr/>
        <a:lstStyle/>
        <a:p>
          <a:r>
            <a:rPr lang="pt-BR" dirty="0"/>
            <a:t>Saúde / Segurança alimentar e Nutricional</a:t>
          </a:r>
        </a:p>
      </dgm:t>
    </dgm:pt>
    <dgm:pt modelId="{3A0498BD-0D77-42D2-93CA-0D50A98A8423}" type="parTrans" cxnId="{31E8094F-00B4-4160-8FC8-35CAA70F7F98}">
      <dgm:prSet/>
      <dgm:spPr/>
      <dgm:t>
        <a:bodyPr/>
        <a:lstStyle/>
        <a:p>
          <a:endParaRPr lang="pt-BR"/>
        </a:p>
      </dgm:t>
    </dgm:pt>
    <dgm:pt modelId="{69F48378-1241-4709-9BAB-1447D842CB55}" type="sibTrans" cxnId="{31E8094F-00B4-4160-8FC8-35CAA70F7F98}">
      <dgm:prSet/>
      <dgm:spPr/>
      <dgm:t>
        <a:bodyPr/>
        <a:lstStyle/>
        <a:p>
          <a:endParaRPr lang="pt-BR"/>
        </a:p>
      </dgm:t>
    </dgm:pt>
    <dgm:pt modelId="{8BD0CC3A-FCDB-4FED-BE3E-FE9D486F2B94}">
      <dgm:prSet/>
      <dgm:spPr/>
      <dgm:t>
        <a:bodyPr/>
        <a:lstStyle/>
        <a:p>
          <a:r>
            <a:rPr lang="pt-BR" dirty="0"/>
            <a:t>Poder Judiciário</a:t>
          </a:r>
        </a:p>
      </dgm:t>
    </dgm:pt>
    <dgm:pt modelId="{F234697F-2A08-4FA1-9D16-6EBBE2ED308A}" type="parTrans" cxnId="{8D86271F-5158-45D3-B311-8EA5700B93F2}">
      <dgm:prSet/>
      <dgm:spPr/>
      <dgm:t>
        <a:bodyPr/>
        <a:lstStyle/>
        <a:p>
          <a:endParaRPr lang="pt-BR"/>
        </a:p>
      </dgm:t>
    </dgm:pt>
    <dgm:pt modelId="{305B95D5-9821-40A4-B068-F148F42B35AA}" type="sibTrans" cxnId="{8D86271F-5158-45D3-B311-8EA5700B93F2}">
      <dgm:prSet/>
      <dgm:spPr/>
      <dgm:t>
        <a:bodyPr/>
        <a:lstStyle/>
        <a:p>
          <a:endParaRPr lang="pt-BR"/>
        </a:p>
      </dgm:t>
    </dgm:pt>
    <dgm:pt modelId="{9F696416-CF5D-4B5A-91E5-163FA7B3A2B3}">
      <dgm:prSet/>
      <dgm:spPr/>
      <dgm:t>
        <a:bodyPr/>
        <a:lstStyle/>
        <a:p>
          <a:r>
            <a:rPr lang="pt-BR" dirty="0"/>
            <a:t>Trabalho e Emprego</a:t>
          </a:r>
        </a:p>
      </dgm:t>
    </dgm:pt>
    <dgm:pt modelId="{9FBF5E41-72D6-472E-9C28-D1DEB6DCD5BB}" type="parTrans" cxnId="{883E0D84-9748-46B0-AFF0-3F545A23A55B}">
      <dgm:prSet/>
      <dgm:spPr/>
      <dgm:t>
        <a:bodyPr/>
        <a:lstStyle/>
        <a:p>
          <a:endParaRPr lang="pt-BR"/>
        </a:p>
      </dgm:t>
    </dgm:pt>
    <dgm:pt modelId="{96B650DF-1954-42A1-8965-6F5E8415D227}" type="sibTrans" cxnId="{883E0D84-9748-46B0-AFF0-3F545A23A55B}">
      <dgm:prSet/>
      <dgm:spPr/>
      <dgm:t>
        <a:bodyPr/>
        <a:lstStyle/>
        <a:p>
          <a:endParaRPr lang="pt-BR"/>
        </a:p>
      </dgm:t>
    </dgm:pt>
    <dgm:pt modelId="{711A2954-C2C5-4CB4-A886-D2FE794580CB}">
      <dgm:prSet/>
      <dgm:spPr/>
      <dgm:t>
        <a:bodyPr/>
        <a:lstStyle/>
        <a:p>
          <a:r>
            <a:rPr lang="pt-BR" dirty="0"/>
            <a:t>Habitação</a:t>
          </a:r>
        </a:p>
      </dgm:t>
    </dgm:pt>
    <dgm:pt modelId="{B8063389-6617-4626-82CE-1DBF5AAC752A}" type="parTrans" cxnId="{E0479833-7496-4432-ACFB-BC2986C16CB6}">
      <dgm:prSet/>
      <dgm:spPr/>
      <dgm:t>
        <a:bodyPr/>
        <a:lstStyle/>
        <a:p>
          <a:endParaRPr lang="pt-BR"/>
        </a:p>
      </dgm:t>
    </dgm:pt>
    <dgm:pt modelId="{20660475-C8CE-4791-9935-99285146DA4D}" type="sibTrans" cxnId="{E0479833-7496-4432-ACFB-BC2986C16CB6}">
      <dgm:prSet/>
      <dgm:spPr/>
      <dgm:t>
        <a:bodyPr/>
        <a:lstStyle/>
        <a:p>
          <a:endParaRPr lang="pt-BR"/>
        </a:p>
      </dgm:t>
    </dgm:pt>
    <dgm:pt modelId="{C752216C-3C6A-46AC-B607-0406874EE93E}">
      <dgm:prSet/>
      <dgm:spPr/>
      <dgm:t>
        <a:bodyPr/>
        <a:lstStyle/>
        <a:p>
          <a:r>
            <a:rPr lang="pt-BR" dirty="0"/>
            <a:t>Cultura, Esporte e Lazer</a:t>
          </a:r>
        </a:p>
      </dgm:t>
    </dgm:pt>
    <dgm:pt modelId="{4923B801-8E7C-4C07-B629-C240F100CE66}" type="parTrans" cxnId="{215B2D11-9236-475D-B35B-AC46E36EF9F3}">
      <dgm:prSet/>
      <dgm:spPr/>
      <dgm:t>
        <a:bodyPr/>
        <a:lstStyle/>
        <a:p>
          <a:endParaRPr lang="pt-BR"/>
        </a:p>
      </dgm:t>
    </dgm:pt>
    <dgm:pt modelId="{3B30BECB-83B4-445D-B8AD-B01159A33D5E}" type="sibTrans" cxnId="{215B2D11-9236-475D-B35B-AC46E36EF9F3}">
      <dgm:prSet/>
      <dgm:spPr/>
      <dgm:t>
        <a:bodyPr/>
        <a:lstStyle/>
        <a:p>
          <a:endParaRPr lang="pt-BR"/>
        </a:p>
      </dgm:t>
    </dgm:pt>
    <dgm:pt modelId="{F3704148-7924-4E56-A599-06D348B35071}">
      <dgm:prSet/>
      <dgm:spPr/>
      <dgm:t>
        <a:bodyPr/>
        <a:lstStyle/>
        <a:p>
          <a:r>
            <a:rPr lang="pt-BR" dirty="0"/>
            <a:t>Direitos Humanos</a:t>
          </a:r>
        </a:p>
      </dgm:t>
    </dgm:pt>
    <dgm:pt modelId="{E13775CB-21BA-45BD-B558-EF3E98D30E5F}" type="parTrans" cxnId="{2B5E1476-35D8-4D55-B974-1141C1030506}">
      <dgm:prSet/>
      <dgm:spPr/>
      <dgm:t>
        <a:bodyPr/>
        <a:lstStyle/>
        <a:p>
          <a:endParaRPr lang="pt-BR"/>
        </a:p>
      </dgm:t>
    </dgm:pt>
    <dgm:pt modelId="{18D1EA9C-FDDF-448A-B0B0-A9AA0FA68A13}" type="sibTrans" cxnId="{2B5E1476-35D8-4D55-B974-1141C1030506}">
      <dgm:prSet/>
      <dgm:spPr/>
      <dgm:t>
        <a:bodyPr/>
        <a:lstStyle/>
        <a:p>
          <a:endParaRPr lang="pt-BR"/>
        </a:p>
      </dgm:t>
    </dgm:pt>
    <dgm:pt modelId="{4E03375F-D8D6-45C3-A3EA-E828BEE698B0}" type="pres">
      <dgm:prSet presAssocID="{96FA8B04-DB4D-4655-ABDB-5D1CC7B939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632B95-8377-4B63-BCF5-A02A29743FEE}" type="pres">
      <dgm:prSet presAssocID="{CF7D067D-81CD-41C3-A35C-2A2F1AE20237}" presName="centerShape" presStyleLbl="node0" presStyleIdx="0" presStyleCnt="1"/>
      <dgm:spPr/>
      <dgm:t>
        <a:bodyPr/>
        <a:lstStyle/>
        <a:p>
          <a:endParaRPr lang="pt-BR"/>
        </a:p>
      </dgm:t>
    </dgm:pt>
    <dgm:pt modelId="{21BCFD56-1886-4E79-B314-3BBDF636FA19}" type="pres">
      <dgm:prSet presAssocID="{690A5783-387E-43C1-A4F1-3C010F83675C}" presName="parTrans" presStyleLbl="bgSibTrans2D1" presStyleIdx="0" presStyleCnt="8"/>
      <dgm:spPr/>
      <dgm:t>
        <a:bodyPr/>
        <a:lstStyle/>
        <a:p>
          <a:endParaRPr lang="pt-BR"/>
        </a:p>
      </dgm:t>
    </dgm:pt>
    <dgm:pt modelId="{4B814DB8-5295-4A4D-8993-5F0D3ACDB6CD}" type="pres">
      <dgm:prSet presAssocID="{ED7A7CDB-5AF3-455A-8483-EA0AFFD1017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20D0C-414D-485B-9D68-0D8E4C2EE9AD}" type="pres">
      <dgm:prSet presAssocID="{A9479D0E-8DDB-4E56-BA3C-2D3ACD2D3981}" presName="parTrans" presStyleLbl="bgSibTrans2D1" presStyleIdx="1" presStyleCnt="8"/>
      <dgm:spPr/>
      <dgm:t>
        <a:bodyPr/>
        <a:lstStyle/>
        <a:p>
          <a:endParaRPr lang="pt-BR"/>
        </a:p>
      </dgm:t>
    </dgm:pt>
    <dgm:pt modelId="{03E7C523-2A95-4B01-8645-142590396DFC}" type="pres">
      <dgm:prSet presAssocID="{0E9A4BD5-23AE-491D-A7C9-D2E05111016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13543C-11DD-455D-8CF0-004F3FDB481E}" type="pres">
      <dgm:prSet presAssocID="{3A0498BD-0D77-42D2-93CA-0D50A98A8423}" presName="parTrans" presStyleLbl="bgSibTrans2D1" presStyleIdx="2" presStyleCnt="8"/>
      <dgm:spPr/>
      <dgm:t>
        <a:bodyPr/>
        <a:lstStyle/>
        <a:p>
          <a:endParaRPr lang="pt-BR"/>
        </a:p>
      </dgm:t>
    </dgm:pt>
    <dgm:pt modelId="{07DB3F18-893B-4ABA-877C-F1151217BF98}" type="pres">
      <dgm:prSet presAssocID="{43E21918-A594-4C77-A408-65BB2D5144A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9F5F3-17DE-4B6B-AC9B-4F9BD0EDB59D}" type="pres">
      <dgm:prSet presAssocID="{F234697F-2A08-4FA1-9D16-6EBBE2ED308A}" presName="parTrans" presStyleLbl="bgSibTrans2D1" presStyleIdx="3" presStyleCnt="8"/>
      <dgm:spPr/>
      <dgm:t>
        <a:bodyPr/>
        <a:lstStyle/>
        <a:p>
          <a:endParaRPr lang="pt-BR"/>
        </a:p>
      </dgm:t>
    </dgm:pt>
    <dgm:pt modelId="{C9BDEAE8-6879-4788-A95D-6FBD5C539541}" type="pres">
      <dgm:prSet presAssocID="{8BD0CC3A-FCDB-4FED-BE3E-FE9D486F2B9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6A7EB-966B-49B0-9AC4-A838E025ECBC}" type="pres">
      <dgm:prSet presAssocID="{9FBF5E41-72D6-472E-9C28-D1DEB6DCD5BB}" presName="parTrans" presStyleLbl="bgSibTrans2D1" presStyleIdx="4" presStyleCnt="8"/>
      <dgm:spPr/>
      <dgm:t>
        <a:bodyPr/>
        <a:lstStyle/>
        <a:p>
          <a:endParaRPr lang="pt-BR"/>
        </a:p>
      </dgm:t>
    </dgm:pt>
    <dgm:pt modelId="{6A094DBE-BA09-41C0-89FA-ADA1A08A841E}" type="pres">
      <dgm:prSet presAssocID="{9F696416-CF5D-4B5A-91E5-163FA7B3A2B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A46B1E-1396-4E94-A1BE-2AEB11D192CD}" type="pres">
      <dgm:prSet presAssocID="{B8063389-6617-4626-82CE-1DBF5AAC752A}" presName="parTrans" presStyleLbl="bgSibTrans2D1" presStyleIdx="5" presStyleCnt="8"/>
      <dgm:spPr/>
      <dgm:t>
        <a:bodyPr/>
        <a:lstStyle/>
        <a:p>
          <a:endParaRPr lang="pt-BR"/>
        </a:p>
      </dgm:t>
    </dgm:pt>
    <dgm:pt modelId="{322FE5FD-AF56-4096-A1BF-CED67FCD70DC}" type="pres">
      <dgm:prSet presAssocID="{711A2954-C2C5-4CB4-A886-D2FE794580C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285E97-03B4-4FE9-AA99-B30116D9FFC7}" type="pres">
      <dgm:prSet presAssocID="{4923B801-8E7C-4C07-B629-C240F100CE66}" presName="parTrans" presStyleLbl="bgSibTrans2D1" presStyleIdx="6" presStyleCnt="8"/>
      <dgm:spPr/>
      <dgm:t>
        <a:bodyPr/>
        <a:lstStyle/>
        <a:p>
          <a:endParaRPr lang="pt-BR"/>
        </a:p>
      </dgm:t>
    </dgm:pt>
    <dgm:pt modelId="{57E214BC-69D5-4CF2-A417-1C217E8DF6B2}" type="pres">
      <dgm:prSet presAssocID="{C752216C-3C6A-46AC-B607-0406874EE93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9F37B-CB9C-4A53-A26C-FE337EAC8AEB}" type="pres">
      <dgm:prSet presAssocID="{E13775CB-21BA-45BD-B558-EF3E98D30E5F}" presName="parTrans" presStyleLbl="bgSibTrans2D1" presStyleIdx="7" presStyleCnt="8"/>
      <dgm:spPr/>
      <dgm:t>
        <a:bodyPr/>
        <a:lstStyle/>
        <a:p>
          <a:endParaRPr lang="pt-BR"/>
        </a:p>
      </dgm:t>
    </dgm:pt>
    <dgm:pt modelId="{8FB3DE69-ED3F-403D-ACCD-93ABA8D36875}" type="pres">
      <dgm:prSet presAssocID="{F3704148-7924-4E56-A599-06D348B3507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4E582C-D1DA-417B-B360-88BB7230EFC9}" type="presOf" srcId="{4923B801-8E7C-4C07-B629-C240F100CE66}" destId="{CD285E97-03B4-4FE9-AA99-B30116D9FFC7}" srcOrd="0" destOrd="0" presId="urn:microsoft.com/office/officeart/2005/8/layout/radial4"/>
    <dgm:cxn modelId="{E0E35DE4-8BB6-4382-B83E-F1E443687491}" type="presOf" srcId="{8BD0CC3A-FCDB-4FED-BE3E-FE9D486F2B94}" destId="{C9BDEAE8-6879-4788-A95D-6FBD5C539541}" srcOrd="0" destOrd="0" presId="urn:microsoft.com/office/officeart/2005/8/layout/radial4"/>
    <dgm:cxn modelId="{C5816B43-C5B8-4593-9A17-6F3895302409}" type="presOf" srcId="{3A0498BD-0D77-42D2-93CA-0D50A98A8423}" destId="{8813543C-11DD-455D-8CF0-004F3FDB481E}" srcOrd="0" destOrd="0" presId="urn:microsoft.com/office/officeart/2005/8/layout/radial4"/>
    <dgm:cxn modelId="{7814208B-486E-437E-B7A7-7A6594726F0B}" srcId="{CF7D067D-81CD-41C3-A35C-2A2F1AE20237}" destId="{0E9A4BD5-23AE-491D-A7C9-D2E05111016B}" srcOrd="1" destOrd="0" parTransId="{A9479D0E-8DDB-4E56-BA3C-2D3ACD2D3981}" sibTransId="{037B47A0-4571-4943-9D57-2319E6AB0A0D}"/>
    <dgm:cxn modelId="{43B05528-718D-40AE-A70A-5B9976971449}" type="presOf" srcId="{690A5783-387E-43C1-A4F1-3C010F83675C}" destId="{21BCFD56-1886-4E79-B314-3BBDF636FA19}" srcOrd="0" destOrd="0" presId="urn:microsoft.com/office/officeart/2005/8/layout/radial4"/>
    <dgm:cxn modelId="{BDE5642A-23EA-481B-8E91-AF1E254FDA51}" type="presOf" srcId="{0E9A4BD5-23AE-491D-A7C9-D2E05111016B}" destId="{03E7C523-2A95-4B01-8645-142590396DFC}" srcOrd="0" destOrd="0" presId="urn:microsoft.com/office/officeart/2005/8/layout/radial4"/>
    <dgm:cxn modelId="{01407D91-2D77-4F46-ABF7-97DAAEDEB9C7}" type="presOf" srcId="{43E21918-A594-4C77-A408-65BB2D5144AD}" destId="{07DB3F18-893B-4ABA-877C-F1151217BF98}" srcOrd="0" destOrd="0" presId="urn:microsoft.com/office/officeart/2005/8/layout/radial4"/>
    <dgm:cxn modelId="{215B2D11-9236-475D-B35B-AC46E36EF9F3}" srcId="{CF7D067D-81CD-41C3-A35C-2A2F1AE20237}" destId="{C752216C-3C6A-46AC-B607-0406874EE93E}" srcOrd="6" destOrd="0" parTransId="{4923B801-8E7C-4C07-B629-C240F100CE66}" sibTransId="{3B30BECB-83B4-445D-B8AD-B01159A33D5E}"/>
    <dgm:cxn modelId="{42AF202B-B7DD-4B25-9113-D6B66CC743D6}" srcId="{CF7D067D-81CD-41C3-A35C-2A2F1AE20237}" destId="{ED7A7CDB-5AF3-455A-8483-EA0AFFD10179}" srcOrd="0" destOrd="0" parTransId="{690A5783-387E-43C1-A4F1-3C010F83675C}" sibTransId="{B77C5084-FD9E-4468-952A-A25A5541B834}"/>
    <dgm:cxn modelId="{AC3FAE36-B830-4847-84BE-03AC43AD09A5}" type="presOf" srcId="{96FA8B04-DB4D-4655-ABDB-5D1CC7B93949}" destId="{4E03375F-D8D6-45C3-A3EA-E828BEE698B0}" srcOrd="0" destOrd="0" presId="urn:microsoft.com/office/officeart/2005/8/layout/radial4"/>
    <dgm:cxn modelId="{6228FDEE-0D4E-49AC-93FA-83CC45CDB6A8}" type="presOf" srcId="{F3704148-7924-4E56-A599-06D348B35071}" destId="{8FB3DE69-ED3F-403D-ACCD-93ABA8D36875}" srcOrd="0" destOrd="0" presId="urn:microsoft.com/office/officeart/2005/8/layout/radial4"/>
    <dgm:cxn modelId="{E320D5FF-1AAD-4BB8-BCF9-FD75EB05615F}" type="presOf" srcId="{ED7A7CDB-5AF3-455A-8483-EA0AFFD10179}" destId="{4B814DB8-5295-4A4D-8993-5F0D3ACDB6CD}" srcOrd="0" destOrd="0" presId="urn:microsoft.com/office/officeart/2005/8/layout/radial4"/>
    <dgm:cxn modelId="{31E8094F-00B4-4160-8FC8-35CAA70F7F98}" srcId="{CF7D067D-81CD-41C3-A35C-2A2F1AE20237}" destId="{43E21918-A594-4C77-A408-65BB2D5144AD}" srcOrd="2" destOrd="0" parTransId="{3A0498BD-0D77-42D2-93CA-0D50A98A8423}" sibTransId="{69F48378-1241-4709-9BAB-1447D842CB55}"/>
    <dgm:cxn modelId="{A4B53A32-27DE-469F-B489-68B74534072A}" srcId="{96FA8B04-DB4D-4655-ABDB-5D1CC7B93949}" destId="{CF7D067D-81CD-41C3-A35C-2A2F1AE20237}" srcOrd="0" destOrd="0" parTransId="{44D32F37-A4B5-4BE2-920B-BA7FA88CCBD8}" sibTransId="{E76958D3-A128-4307-9E83-214A4A6B17F2}"/>
    <dgm:cxn modelId="{883E0D84-9748-46B0-AFF0-3F545A23A55B}" srcId="{CF7D067D-81CD-41C3-A35C-2A2F1AE20237}" destId="{9F696416-CF5D-4B5A-91E5-163FA7B3A2B3}" srcOrd="4" destOrd="0" parTransId="{9FBF5E41-72D6-472E-9C28-D1DEB6DCD5BB}" sibTransId="{96B650DF-1954-42A1-8965-6F5E8415D227}"/>
    <dgm:cxn modelId="{CF186443-13AD-4F9F-A957-FE7B78D58B1A}" type="presOf" srcId="{B8063389-6617-4626-82CE-1DBF5AAC752A}" destId="{2BA46B1E-1396-4E94-A1BE-2AEB11D192CD}" srcOrd="0" destOrd="0" presId="urn:microsoft.com/office/officeart/2005/8/layout/radial4"/>
    <dgm:cxn modelId="{089139AF-2475-4D4A-8708-77D347FCD505}" type="presOf" srcId="{A9479D0E-8DDB-4E56-BA3C-2D3ACD2D3981}" destId="{22C20D0C-414D-485B-9D68-0D8E4C2EE9AD}" srcOrd="0" destOrd="0" presId="urn:microsoft.com/office/officeart/2005/8/layout/radial4"/>
    <dgm:cxn modelId="{E72F700A-F340-4856-BD03-0F4F28548275}" type="presOf" srcId="{C752216C-3C6A-46AC-B607-0406874EE93E}" destId="{57E214BC-69D5-4CF2-A417-1C217E8DF6B2}" srcOrd="0" destOrd="0" presId="urn:microsoft.com/office/officeart/2005/8/layout/radial4"/>
    <dgm:cxn modelId="{17917C31-A920-449F-A03F-E9AB38578B8C}" type="presOf" srcId="{CF7D067D-81CD-41C3-A35C-2A2F1AE20237}" destId="{33632B95-8377-4B63-BCF5-A02A29743FEE}" srcOrd="0" destOrd="0" presId="urn:microsoft.com/office/officeart/2005/8/layout/radial4"/>
    <dgm:cxn modelId="{E0479833-7496-4432-ACFB-BC2986C16CB6}" srcId="{CF7D067D-81CD-41C3-A35C-2A2F1AE20237}" destId="{711A2954-C2C5-4CB4-A886-D2FE794580CB}" srcOrd="5" destOrd="0" parTransId="{B8063389-6617-4626-82CE-1DBF5AAC752A}" sibTransId="{20660475-C8CE-4791-9935-99285146DA4D}"/>
    <dgm:cxn modelId="{0D93CA72-7E24-467E-9677-490F1D763AA1}" type="presOf" srcId="{9F696416-CF5D-4B5A-91E5-163FA7B3A2B3}" destId="{6A094DBE-BA09-41C0-89FA-ADA1A08A841E}" srcOrd="0" destOrd="0" presId="urn:microsoft.com/office/officeart/2005/8/layout/radial4"/>
    <dgm:cxn modelId="{0AE51A0D-C1D1-4504-89B9-45D70F076D2E}" type="presOf" srcId="{711A2954-C2C5-4CB4-A886-D2FE794580CB}" destId="{322FE5FD-AF56-4096-A1BF-CED67FCD70DC}" srcOrd="0" destOrd="0" presId="urn:microsoft.com/office/officeart/2005/8/layout/radial4"/>
    <dgm:cxn modelId="{75EA048C-B3A1-410F-8078-2E117800EFF7}" type="presOf" srcId="{F234697F-2A08-4FA1-9D16-6EBBE2ED308A}" destId="{EAC9F5F3-17DE-4B6B-AC9B-4F9BD0EDB59D}" srcOrd="0" destOrd="0" presId="urn:microsoft.com/office/officeart/2005/8/layout/radial4"/>
    <dgm:cxn modelId="{2B5E1476-35D8-4D55-B974-1141C1030506}" srcId="{CF7D067D-81CD-41C3-A35C-2A2F1AE20237}" destId="{F3704148-7924-4E56-A599-06D348B35071}" srcOrd="7" destOrd="0" parTransId="{E13775CB-21BA-45BD-B558-EF3E98D30E5F}" sibTransId="{18D1EA9C-FDDF-448A-B0B0-A9AA0FA68A13}"/>
    <dgm:cxn modelId="{8D86271F-5158-45D3-B311-8EA5700B93F2}" srcId="{CF7D067D-81CD-41C3-A35C-2A2F1AE20237}" destId="{8BD0CC3A-FCDB-4FED-BE3E-FE9D486F2B94}" srcOrd="3" destOrd="0" parTransId="{F234697F-2A08-4FA1-9D16-6EBBE2ED308A}" sibTransId="{305B95D5-9821-40A4-B068-F148F42B35AA}"/>
    <dgm:cxn modelId="{1341068E-B344-4644-92B7-8E3C5933AC05}" type="presOf" srcId="{9FBF5E41-72D6-472E-9C28-D1DEB6DCD5BB}" destId="{3C16A7EB-966B-49B0-9AC4-A838E025ECBC}" srcOrd="0" destOrd="0" presId="urn:microsoft.com/office/officeart/2005/8/layout/radial4"/>
    <dgm:cxn modelId="{78974609-5AC2-4FE4-AD42-D0E151963906}" type="presOf" srcId="{E13775CB-21BA-45BD-B558-EF3E98D30E5F}" destId="{A7D9F37B-CB9C-4A53-A26C-FE337EAC8AEB}" srcOrd="0" destOrd="0" presId="urn:microsoft.com/office/officeart/2005/8/layout/radial4"/>
    <dgm:cxn modelId="{02AAB265-AA46-45F6-947C-30263A40FA3C}" type="presParOf" srcId="{4E03375F-D8D6-45C3-A3EA-E828BEE698B0}" destId="{33632B95-8377-4B63-BCF5-A02A29743FEE}" srcOrd="0" destOrd="0" presId="urn:microsoft.com/office/officeart/2005/8/layout/radial4"/>
    <dgm:cxn modelId="{BF15220B-617F-4F18-8EAD-5099672E3469}" type="presParOf" srcId="{4E03375F-D8D6-45C3-A3EA-E828BEE698B0}" destId="{21BCFD56-1886-4E79-B314-3BBDF636FA19}" srcOrd="1" destOrd="0" presId="urn:microsoft.com/office/officeart/2005/8/layout/radial4"/>
    <dgm:cxn modelId="{BBFFD2B7-6072-41F4-A978-DAC549E69CB6}" type="presParOf" srcId="{4E03375F-D8D6-45C3-A3EA-E828BEE698B0}" destId="{4B814DB8-5295-4A4D-8993-5F0D3ACDB6CD}" srcOrd="2" destOrd="0" presId="urn:microsoft.com/office/officeart/2005/8/layout/radial4"/>
    <dgm:cxn modelId="{B1D214B5-37B3-47A0-B157-F02C07D6320D}" type="presParOf" srcId="{4E03375F-D8D6-45C3-A3EA-E828BEE698B0}" destId="{22C20D0C-414D-485B-9D68-0D8E4C2EE9AD}" srcOrd="3" destOrd="0" presId="urn:microsoft.com/office/officeart/2005/8/layout/radial4"/>
    <dgm:cxn modelId="{CD557A03-BC9C-4F2C-B9FA-B915AB8983C2}" type="presParOf" srcId="{4E03375F-D8D6-45C3-A3EA-E828BEE698B0}" destId="{03E7C523-2A95-4B01-8645-142590396DFC}" srcOrd="4" destOrd="0" presId="urn:microsoft.com/office/officeart/2005/8/layout/radial4"/>
    <dgm:cxn modelId="{16F3472C-A49D-4806-AE11-C2DDDF1B82F0}" type="presParOf" srcId="{4E03375F-D8D6-45C3-A3EA-E828BEE698B0}" destId="{8813543C-11DD-455D-8CF0-004F3FDB481E}" srcOrd="5" destOrd="0" presId="urn:microsoft.com/office/officeart/2005/8/layout/radial4"/>
    <dgm:cxn modelId="{3712DED0-B5F3-472D-B9ED-1D382737164D}" type="presParOf" srcId="{4E03375F-D8D6-45C3-A3EA-E828BEE698B0}" destId="{07DB3F18-893B-4ABA-877C-F1151217BF98}" srcOrd="6" destOrd="0" presId="urn:microsoft.com/office/officeart/2005/8/layout/radial4"/>
    <dgm:cxn modelId="{5AEF0C45-1AD9-45A5-8F52-853FBE2DA24E}" type="presParOf" srcId="{4E03375F-D8D6-45C3-A3EA-E828BEE698B0}" destId="{EAC9F5F3-17DE-4B6B-AC9B-4F9BD0EDB59D}" srcOrd="7" destOrd="0" presId="urn:microsoft.com/office/officeart/2005/8/layout/radial4"/>
    <dgm:cxn modelId="{5A40D402-7EF2-46A3-8D0F-746D27EFB92E}" type="presParOf" srcId="{4E03375F-D8D6-45C3-A3EA-E828BEE698B0}" destId="{C9BDEAE8-6879-4788-A95D-6FBD5C539541}" srcOrd="8" destOrd="0" presId="urn:microsoft.com/office/officeart/2005/8/layout/radial4"/>
    <dgm:cxn modelId="{E99FA63F-7369-4F70-BAD0-2DD71E335E92}" type="presParOf" srcId="{4E03375F-D8D6-45C3-A3EA-E828BEE698B0}" destId="{3C16A7EB-966B-49B0-9AC4-A838E025ECBC}" srcOrd="9" destOrd="0" presId="urn:microsoft.com/office/officeart/2005/8/layout/radial4"/>
    <dgm:cxn modelId="{C649AA38-0BD9-427F-8FB9-0E9E3314B023}" type="presParOf" srcId="{4E03375F-D8D6-45C3-A3EA-E828BEE698B0}" destId="{6A094DBE-BA09-41C0-89FA-ADA1A08A841E}" srcOrd="10" destOrd="0" presId="urn:microsoft.com/office/officeart/2005/8/layout/radial4"/>
    <dgm:cxn modelId="{4D401BA7-86E7-40B5-83FC-A4A7041DE4EC}" type="presParOf" srcId="{4E03375F-D8D6-45C3-A3EA-E828BEE698B0}" destId="{2BA46B1E-1396-4E94-A1BE-2AEB11D192CD}" srcOrd="11" destOrd="0" presId="urn:microsoft.com/office/officeart/2005/8/layout/radial4"/>
    <dgm:cxn modelId="{985A98DE-0327-4E95-A0CF-D8B97ACC28F2}" type="presParOf" srcId="{4E03375F-D8D6-45C3-A3EA-E828BEE698B0}" destId="{322FE5FD-AF56-4096-A1BF-CED67FCD70DC}" srcOrd="12" destOrd="0" presId="urn:microsoft.com/office/officeart/2005/8/layout/radial4"/>
    <dgm:cxn modelId="{AD9FD9AA-5EDE-4A41-A5DD-F663786CFDF2}" type="presParOf" srcId="{4E03375F-D8D6-45C3-A3EA-E828BEE698B0}" destId="{CD285E97-03B4-4FE9-AA99-B30116D9FFC7}" srcOrd="13" destOrd="0" presId="urn:microsoft.com/office/officeart/2005/8/layout/radial4"/>
    <dgm:cxn modelId="{C1713442-A2A5-4A8A-8DFF-4FF0FD490931}" type="presParOf" srcId="{4E03375F-D8D6-45C3-A3EA-E828BEE698B0}" destId="{57E214BC-69D5-4CF2-A417-1C217E8DF6B2}" srcOrd="14" destOrd="0" presId="urn:microsoft.com/office/officeart/2005/8/layout/radial4"/>
    <dgm:cxn modelId="{72A80C1A-8B9D-4925-8CF5-E333D7CFEBB5}" type="presParOf" srcId="{4E03375F-D8D6-45C3-A3EA-E828BEE698B0}" destId="{A7D9F37B-CB9C-4A53-A26C-FE337EAC8AEB}" srcOrd="15" destOrd="0" presId="urn:microsoft.com/office/officeart/2005/8/layout/radial4"/>
    <dgm:cxn modelId="{44FD6D65-8B30-4FC6-BA35-3C6E3A9AA8EB}" type="presParOf" srcId="{4E03375F-D8D6-45C3-A3EA-E828BEE698B0}" destId="{8FB3DE69-ED3F-403D-ACCD-93ABA8D3687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32B95-8377-4B63-BCF5-A02A29743FEE}">
      <dsp:nvSpPr>
        <dsp:cNvPr id="0" name=""/>
        <dsp:cNvSpPr/>
      </dsp:nvSpPr>
      <dsp:spPr>
        <a:xfrm>
          <a:off x="3365025" y="2598923"/>
          <a:ext cx="1587879" cy="158787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Abordado</a:t>
          </a:r>
        </a:p>
      </dsp:txBody>
      <dsp:txXfrm>
        <a:off x="3597564" y="2831462"/>
        <a:ext cx="1122801" cy="1122801"/>
      </dsp:txXfrm>
    </dsp:sp>
    <dsp:sp modelId="{21BCFD56-1886-4E79-B314-3BBDF636FA19}">
      <dsp:nvSpPr>
        <dsp:cNvPr id="0" name=""/>
        <dsp:cNvSpPr/>
      </dsp:nvSpPr>
      <dsp:spPr>
        <a:xfrm rot="10800000">
          <a:off x="1136241" y="3166590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4DB8-5295-4A4D-8993-5F0D3ACDB6CD}">
      <dsp:nvSpPr>
        <dsp:cNvPr id="0" name=""/>
        <dsp:cNvSpPr/>
      </dsp:nvSpPr>
      <dsp:spPr>
        <a:xfrm>
          <a:off x="580483" y="2948257"/>
          <a:ext cx="1111515" cy="889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Assistência Social</a:t>
          </a:r>
        </a:p>
      </dsp:txBody>
      <dsp:txXfrm>
        <a:off x="606527" y="2974301"/>
        <a:ext cx="1059427" cy="837124"/>
      </dsp:txXfrm>
    </dsp:sp>
    <dsp:sp modelId="{22C20D0C-414D-485B-9D68-0D8E4C2EE9AD}">
      <dsp:nvSpPr>
        <dsp:cNvPr id="0" name=""/>
        <dsp:cNvSpPr/>
      </dsp:nvSpPr>
      <dsp:spPr>
        <a:xfrm rot="12342857">
          <a:off x="1331295" y="2312003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7C523-2A95-4B01-8645-142590396DFC}">
      <dsp:nvSpPr>
        <dsp:cNvPr id="0" name=""/>
        <dsp:cNvSpPr/>
      </dsp:nvSpPr>
      <dsp:spPr>
        <a:xfrm>
          <a:off x="879827" y="1636747"/>
          <a:ext cx="1111515" cy="889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Educação</a:t>
          </a:r>
        </a:p>
      </dsp:txBody>
      <dsp:txXfrm>
        <a:off x="905871" y="1662791"/>
        <a:ext cx="1059427" cy="837124"/>
      </dsp:txXfrm>
    </dsp:sp>
    <dsp:sp modelId="{8813543C-11DD-455D-8CF0-004F3FDB481E}">
      <dsp:nvSpPr>
        <dsp:cNvPr id="0" name=""/>
        <dsp:cNvSpPr/>
      </dsp:nvSpPr>
      <dsp:spPr>
        <a:xfrm rot="13885714">
          <a:off x="1877824" y="1626677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3F18-893B-4ABA-877C-F1151217BF98}">
      <dsp:nvSpPr>
        <dsp:cNvPr id="0" name=""/>
        <dsp:cNvSpPr/>
      </dsp:nvSpPr>
      <dsp:spPr>
        <a:xfrm>
          <a:off x="1718569" y="584997"/>
          <a:ext cx="1111515" cy="889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Saúde / Segurança alimentar e Nutricional</a:t>
          </a:r>
        </a:p>
      </dsp:txBody>
      <dsp:txXfrm>
        <a:off x="1744613" y="611041"/>
        <a:ext cx="1059427" cy="837124"/>
      </dsp:txXfrm>
    </dsp:sp>
    <dsp:sp modelId="{EAC9F5F3-17DE-4B6B-AC9B-4F9BD0EDB59D}">
      <dsp:nvSpPr>
        <dsp:cNvPr id="0" name=""/>
        <dsp:cNvSpPr/>
      </dsp:nvSpPr>
      <dsp:spPr>
        <a:xfrm rot="15428571">
          <a:off x="2667582" y="1246350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DEAE8-6879-4788-A95D-6FBD5C539541}">
      <dsp:nvSpPr>
        <dsp:cNvPr id="0" name=""/>
        <dsp:cNvSpPr/>
      </dsp:nvSpPr>
      <dsp:spPr>
        <a:xfrm>
          <a:off x="2930587" y="1320"/>
          <a:ext cx="1111515" cy="889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Poder Judiciário</a:t>
          </a:r>
        </a:p>
      </dsp:txBody>
      <dsp:txXfrm>
        <a:off x="2956631" y="27364"/>
        <a:ext cx="1059427" cy="837124"/>
      </dsp:txXfrm>
    </dsp:sp>
    <dsp:sp modelId="{3C16A7EB-966B-49B0-9AC4-A838E025ECBC}">
      <dsp:nvSpPr>
        <dsp:cNvPr id="0" name=""/>
        <dsp:cNvSpPr/>
      </dsp:nvSpPr>
      <dsp:spPr>
        <a:xfrm rot="16971429">
          <a:off x="3544147" y="1246350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94DBE-BA09-41C0-89FA-ADA1A08A841E}">
      <dsp:nvSpPr>
        <dsp:cNvPr id="0" name=""/>
        <dsp:cNvSpPr/>
      </dsp:nvSpPr>
      <dsp:spPr>
        <a:xfrm>
          <a:off x="4275826" y="1320"/>
          <a:ext cx="1111515" cy="889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Trabalho e Emprego</a:t>
          </a:r>
        </a:p>
      </dsp:txBody>
      <dsp:txXfrm>
        <a:off x="4301870" y="27364"/>
        <a:ext cx="1059427" cy="837124"/>
      </dsp:txXfrm>
    </dsp:sp>
    <dsp:sp modelId="{2BA46B1E-1396-4E94-A1BE-2AEB11D192CD}">
      <dsp:nvSpPr>
        <dsp:cNvPr id="0" name=""/>
        <dsp:cNvSpPr/>
      </dsp:nvSpPr>
      <dsp:spPr>
        <a:xfrm rot="18514286">
          <a:off x="4333904" y="1626677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E5FD-AF56-4096-A1BF-CED67FCD70DC}">
      <dsp:nvSpPr>
        <dsp:cNvPr id="0" name=""/>
        <dsp:cNvSpPr/>
      </dsp:nvSpPr>
      <dsp:spPr>
        <a:xfrm>
          <a:off x="5487844" y="584997"/>
          <a:ext cx="1111515" cy="889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Habitação</a:t>
          </a:r>
        </a:p>
      </dsp:txBody>
      <dsp:txXfrm>
        <a:off x="5513888" y="611041"/>
        <a:ext cx="1059427" cy="837124"/>
      </dsp:txXfrm>
    </dsp:sp>
    <dsp:sp modelId="{CD285E97-03B4-4FE9-AA99-B30116D9FFC7}">
      <dsp:nvSpPr>
        <dsp:cNvPr id="0" name=""/>
        <dsp:cNvSpPr/>
      </dsp:nvSpPr>
      <dsp:spPr>
        <a:xfrm rot="20057143">
          <a:off x="4880433" y="2312003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214BC-69D5-4CF2-A417-1C217E8DF6B2}">
      <dsp:nvSpPr>
        <dsp:cNvPr id="0" name=""/>
        <dsp:cNvSpPr/>
      </dsp:nvSpPr>
      <dsp:spPr>
        <a:xfrm>
          <a:off x="6326586" y="1636747"/>
          <a:ext cx="1111515" cy="889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Cultura, Esporte e Lazer</a:t>
          </a:r>
        </a:p>
      </dsp:txBody>
      <dsp:txXfrm>
        <a:off x="6352630" y="1662791"/>
        <a:ext cx="1059427" cy="837124"/>
      </dsp:txXfrm>
    </dsp:sp>
    <dsp:sp modelId="{A7D9F37B-CB9C-4A53-A26C-FE337EAC8AEB}">
      <dsp:nvSpPr>
        <dsp:cNvPr id="0" name=""/>
        <dsp:cNvSpPr/>
      </dsp:nvSpPr>
      <dsp:spPr>
        <a:xfrm>
          <a:off x="5075488" y="3166590"/>
          <a:ext cx="2106200" cy="452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3DE69-ED3F-403D-ACCD-93ABA8D36875}">
      <dsp:nvSpPr>
        <dsp:cNvPr id="0" name=""/>
        <dsp:cNvSpPr/>
      </dsp:nvSpPr>
      <dsp:spPr>
        <a:xfrm>
          <a:off x="6625930" y="2948257"/>
          <a:ext cx="1111515" cy="889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Direitos Humanos</a:t>
          </a:r>
        </a:p>
      </dsp:txBody>
      <dsp:txXfrm>
        <a:off x="6651974" y="2974301"/>
        <a:ext cx="1059427" cy="83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40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8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2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92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82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orben"/>
              <a:buNone/>
            </a:pPr>
            <a:r>
              <a:rPr lang="pt-BR" sz="4800" b="1" i="0" u="none" strike="noStrike" cap="none" dirty="0">
                <a:solidFill>
                  <a:srgbClr val="366092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pt-BR" sz="4800" b="1" i="0" u="none" strike="noStrike" cap="none" dirty="0">
                <a:solidFill>
                  <a:srgbClr val="366092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pt-BR" sz="4800" b="1" i="0" u="none" strike="noStrike" cap="none" dirty="0">
                <a:solidFill>
                  <a:srgbClr val="36609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Serviço Especializado em Abordagem Social</a:t>
            </a:r>
            <a:br>
              <a:rPr lang="pt-BR" sz="4800" b="1" i="0" u="none" strike="noStrike" cap="none" dirty="0">
                <a:solidFill>
                  <a:srgbClr val="366092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pt-BR" sz="4800" b="1" i="0" u="none" strike="noStrike" cap="none" dirty="0">
                <a:solidFill>
                  <a:srgbClr val="36609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(SEAS)</a:t>
            </a:r>
            <a:endParaRPr sz="4800" b="1" i="0" u="none" strike="noStrike" cap="none" dirty="0">
              <a:solidFill>
                <a:srgbClr val="36609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0" name="Shape 90" descr="C:\Users\sense\Desktop\seas.png"/>
          <p:cNvPicPr preferRelativeResize="0"/>
          <p:nvPr/>
        </p:nvPicPr>
        <p:blipFill rotWithShape="1">
          <a:blip r:embed="rId4">
            <a:alphaModFix/>
          </a:blip>
          <a:srcRect b="21375"/>
          <a:stretch/>
        </p:blipFill>
        <p:spPr>
          <a:xfrm>
            <a:off x="2422481" y="3429000"/>
            <a:ext cx="4114800" cy="323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C:\Users\sense\Desktop\logoi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8681" y="5046643"/>
            <a:ext cx="14986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03560" y="1850232"/>
            <a:ext cx="5548560" cy="421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25400" algn="just"/>
            <a:r>
              <a:rPr lang="pt-BR" sz="2800" dirty="0">
                <a:solidFill>
                  <a:schemeClr val="tx1"/>
                </a:solidFill>
                <a:latin typeface="Arial"/>
                <a:cs typeface="Arial"/>
              </a:rPr>
              <a:t>Objetivo: Tem por objetivo criar um espaço de escuta, interação, discussão e diálogo, implicando na produção de sujeitos conscientes da realidade que vivenciam. Apresentar o real significado do que é realmente cuidar e como cuidar melhor, da importância dos vínculos familiares, das relações de trabalho e de si mesmos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03560" y="190103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l">
              <a:buClr>
                <a:srgbClr val="366092"/>
              </a:buClr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Projeto: </a:t>
            </a:r>
            <a:b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</a:b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“Cuidando de Quem Cuida”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44" name="Shape 144" descr="C:\Users\sense\Desktop\charit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2564904"/>
            <a:ext cx="3388320" cy="338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03560" y="1232401"/>
            <a:ext cx="5224300" cy="526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40"/>
              <a:buFont typeface="Noto Sans Symbols"/>
              <a:buChar char="✓"/>
            </a:pPr>
            <a:r>
              <a:rPr lang="pt-BR" sz="224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Abordagem Social visando a criação e fortalecimento de vínculo</a:t>
            </a: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1496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Font typeface="Noto Sans Symbols"/>
              <a:buNone/>
            </a:pPr>
            <a:endParaRPr sz="224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F243E"/>
              </a:buClr>
              <a:buSzPts val="2240"/>
              <a:buFont typeface="Noto Sans Symbols"/>
              <a:buChar char="✓"/>
            </a:pP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Promoção da a</a:t>
            </a:r>
            <a:r>
              <a:rPr lang="pt-BR" sz="224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utonomia</a:t>
            </a: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24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empoderamento</a:t>
            </a: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do usuário no território; </a:t>
            </a:r>
          </a:p>
          <a:p>
            <a:pPr marL="457200" marR="0" lvl="0" indent="-31496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Font typeface="Noto Sans Symbols"/>
              <a:buNone/>
            </a:pPr>
            <a:endParaRPr lang="pt-BR" sz="224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F243E"/>
              </a:buClr>
              <a:buSzPts val="2240"/>
              <a:buFont typeface="Noto Sans Symbols"/>
              <a:buChar char="✓"/>
            </a:pPr>
            <a:r>
              <a:rPr lang="pt-BR" sz="224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Escuta qualificada</a:t>
            </a:r>
            <a:r>
              <a:rPr lang="pt-BR" sz="224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para proporcionar, junto aos CREAS e Centros POP,</a:t>
            </a: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à possibilidade da retomada dos vínculos familiares;</a:t>
            </a:r>
          </a:p>
          <a:p>
            <a:pPr marL="457200" marR="0" lvl="0" indent="-31496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Font typeface="Noto Sans Symbols"/>
              <a:buNone/>
            </a:pPr>
            <a:endParaRPr lang="pt-BR" sz="224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F243E"/>
              </a:buClr>
              <a:buSzPts val="2240"/>
              <a:buFont typeface="Noto Sans Symbols"/>
              <a:buChar char="✓"/>
            </a:pPr>
            <a:r>
              <a:rPr lang="pt-BR" sz="224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Referenciamento das pessoas juntos aos CREAS e Centros POP </a:t>
            </a:r>
            <a:r>
              <a:rPr lang="pt-BR" sz="224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para traçar estratégias para o processo de saída das ruas.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577788" y="-111778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l">
              <a:buClr>
                <a:srgbClr val="366092"/>
              </a:buClr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O que fazemos: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44" name="Shape 144" descr="C:\Users\sense\Desktop\charit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2564904"/>
            <a:ext cx="3388320" cy="338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91442" y="1209822"/>
            <a:ext cx="5224300" cy="548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3873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Orientação dos serviços, direitos e abordagem com a perspectiva de </a:t>
            </a: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Educação Social de Rua e Pedagogia da Presença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Encaminhamentos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para inclusão no </a:t>
            </a:r>
            <a:r>
              <a:rPr lang="pt-BR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CadÚnico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serviços socio assistenciais  e para as demais políticas: Saúde,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Justiça, 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Educação, entre outras;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Orientação e acompanhamento do processo de </a:t>
            </a: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documentação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civil básica;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Participação na Rede nos Territórios </a:t>
            </a:r>
            <a:r>
              <a:rPr lang="pt-BR" sz="2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 refer</a:t>
            </a:r>
            <a:r>
              <a:rPr lang="pt-BR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lang="pt-BR" sz="2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ncia de cada equipe 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endParaRPr lang="pt-BR" sz="2000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endParaRPr lang="pt-BR" sz="20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endParaRPr lang="pt-BR" sz="2000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Char char="✓"/>
            </a:pPr>
            <a:endParaRPr sz="20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326867" y="36927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O que fazemos: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52" name="Shape 152" descr="C:\Users\sense\Desktop\Pastas\IPêS\men-shaking-hand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1752317"/>
            <a:ext cx="3084414" cy="308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Espaço Reservado para Conteúdo 7">
            <a:extLst>
              <a:ext uri="{FF2B5EF4-FFF2-40B4-BE49-F238E27FC236}">
                <a16:creationId xmlns:a16="http://schemas.microsoft.com/office/drawing/2014/main" id="{81657479-B1EE-4B6B-83AB-74FB2DC25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20641"/>
              </p:ext>
            </p:extLst>
          </p:nvPr>
        </p:nvGraphicFramePr>
        <p:xfrm>
          <a:off x="187442" y="1932522"/>
          <a:ext cx="8317930" cy="418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42EA8B8-C35B-496B-9674-DBC8FE2F4D87}"/>
              </a:ext>
            </a:extLst>
          </p:cNvPr>
          <p:cNvSpPr/>
          <p:nvPr/>
        </p:nvSpPr>
        <p:spPr>
          <a:xfrm>
            <a:off x="933824" y="487282"/>
            <a:ext cx="72763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INTEGRAÇÃO DE SERVIÇOS</a:t>
            </a:r>
          </a:p>
          <a:p>
            <a:pPr algn="ctr"/>
            <a:r>
              <a:rPr lang="pt-BR" sz="4000" b="1" dirty="0">
                <a:solidFill>
                  <a:schemeClr val="tx1"/>
                </a:solidFill>
              </a:rPr>
              <a:t>Desafio Constante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75693" y="1334853"/>
            <a:ext cx="5224300" cy="514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×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Não removemos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compulsoriamente pessoas em situação de ruas;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×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Não atendemos casos de saúde 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(casos de surto mental e tratamento para dependentes químicos, por exemplo);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×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Não obrigamos ao tratamento de dependências 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(álcool e/ou drogas). Orientamos quanto ao  acompanhamento na rede de saúde (CAPS);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×"/>
            </a:pP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Não atuamos em casos de </a:t>
            </a: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segurança pública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330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×"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Não damos ajuda</a:t>
            </a:r>
            <a:r>
              <a:rPr lang="pt-BR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mas promovemos direitos.</a:t>
            </a: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262917" y="0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4400" b="0" i="0" u="none" strike="noStrike" cap="none" dirty="0">
                <a:solidFill>
                  <a:srgbClr val="366092"/>
                </a:solidFill>
                <a:latin typeface="Corben"/>
                <a:ea typeface="Corben"/>
                <a:cs typeface="Corben"/>
                <a:sym typeface="Corben"/>
              </a:rPr>
              <a:t>O que </a:t>
            </a:r>
            <a:r>
              <a:rPr lang="pt-BR" sz="4400" b="0" i="0" u="sng" strike="noStrike" cap="none" dirty="0">
                <a:solidFill>
                  <a:srgbClr val="366092"/>
                </a:solidFill>
                <a:latin typeface="Corben"/>
                <a:ea typeface="Corben"/>
                <a:cs typeface="Corben"/>
                <a:sym typeface="Corben"/>
              </a:rPr>
              <a:t>NÃO</a:t>
            </a:r>
            <a:r>
              <a:rPr lang="pt-BR" sz="4400" b="0" i="0" u="none" strike="noStrike" cap="none" dirty="0">
                <a:solidFill>
                  <a:srgbClr val="366092"/>
                </a:solidFill>
                <a:latin typeface="Corben"/>
                <a:ea typeface="Corben"/>
                <a:cs typeface="Corben"/>
                <a:sym typeface="Corben"/>
              </a:rPr>
              <a:t> fazemos</a:t>
            </a:r>
            <a:endParaRPr sz="4400" b="0" i="0" u="none" strike="noStrike" cap="none" dirty="0">
              <a:solidFill>
                <a:srgbClr val="36609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60" name="Shape 160" descr="C:\Users\sense\Desktop\no-stoppi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2185841"/>
            <a:ext cx="2851721" cy="2851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323528" y="1498149"/>
            <a:ext cx="4104456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Identificação pessoal (com dados de mãe/pai, data de nascimento, idade) número dos documentos pessoais);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Local que fica diariamente;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Gênero;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Estado civil;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Possui filhos e estrutura familiar do indivíduo;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Há quanto tempo está na rua;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Há quanto tempo está no Distrito Federal;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Quais os principais motivos do indivíduo ter ido para rua;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 tem familiares em situação de rua;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 possui alguma restrição judicial;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 faz uso de álcool ou outras drogas;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Qual escolaridade;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Quais cursos/capacitações tem interesse em participar;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467544" y="116632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4400" b="1" i="0" u="none" strike="noStrike" cap="none" dirty="0">
                <a:solidFill>
                  <a:schemeClr val="tx1"/>
                </a:solidFill>
                <a:latin typeface="Corben"/>
                <a:ea typeface="Corben"/>
                <a:cs typeface="Corben"/>
                <a:sym typeface="Corben"/>
              </a:rPr>
              <a:t>Diagnóstico</a:t>
            </a:r>
            <a:endParaRPr sz="3600" b="1" i="0" u="none" strike="noStrike" cap="none" dirty="0">
              <a:solidFill>
                <a:schemeClr val="tx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76" name="Shape 176" descr="C:\Users\sense\Desktop\clipboar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3473" y="3245187"/>
            <a:ext cx="957053" cy="95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189124" y="476672"/>
            <a:ext cx="3744416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Qual situação do individuo no mercado de trabalho e se tem interesse em voltar ao mercado de trabalho;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Se trata de catador de material reciclável;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Qual a principal fonte de renda;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Quais equipamentos públicos conhece;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Quais equipamentos públicos utiliza;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Se tem Cadastro Único;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Se possui algum auxílio financeiro do Governo;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Se possui algum problema de saúde;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Quais os documentos pessoais que possui;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Quais os documentos pessoais que precisa tirar uma nova via;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Se possui alguma demanda;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Quais os problemas hoje enfrentados na rua;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O que é necessário hoje para mudar de vida;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➢"/>
            </a:pPr>
            <a:r>
              <a:rPr lang="pt-BR" sz="1600" b="0" i="0" u="none" strike="noStrike" cap="none" dirty="0">
                <a:solidFill>
                  <a:schemeClr val="tx1"/>
                </a:solidFill>
                <a:sym typeface="Arial"/>
              </a:rPr>
              <a:t>Demais considerações do entrevistador.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subTitle" idx="1"/>
          </p:nvPr>
        </p:nvSpPr>
        <p:spPr>
          <a:xfrm>
            <a:off x="312966" y="1531191"/>
            <a:ext cx="5224300" cy="404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2880 Diagnósticos aplicados;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</a:pPr>
            <a:endParaRPr lang="pt-BR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Diariamente cada equipe faz uma média mínima de 5 abordagens dia e as equipes de expediente e equipes de plantão uma média mínima de 10 abordagens dia;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</a:pPr>
            <a:endParaRPr lang="pt-BR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Demandas: 5251;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</a:pPr>
            <a:endParaRPr lang="pt-BR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Encaminhamentos Realizados: 1578;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323528" y="30583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366092"/>
              </a:buClr>
            </a:pPr>
            <a:r>
              <a:rPr lang="pt-BR" b="1" dirty="0">
                <a:solidFill>
                  <a:schemeClr val="tx1"/>
                </a:solidFill>
                <a:latin typeface="Corben"/>
                <a:sym typeface="Corben"/>
              </a:rPr>
              <a:t>Resultados</a:t>
            </a:r>
            <a:endParaRPr b="1" dirty="0">
              <a:solidFill>
                <a:schemeClr val="tx1"/>
              </a:solidFill>
              <a:latin typeface="Corben"/>
              <a:sym typeface="Corben"/>
            </a:endParaRPr>
          </a:p>
        </p:txBody>
      </p:sp>
      <p:pic>
        <p:nvPicPr>
          <p:cNvPr id="5" name="Shape 123" descr="C:\Users\sense\Desktop\Pastas\IPêS\van.png">
            <a:extLst>
              <a:ext uri="{FF2B5EF4-FFF2-40B4-BE49-F238E27FC236}">
                <a16:creationId xmlns:a16="http://schemas.microsoft.com/office/drawing/2014/main" id="{5CC63480-AC9E-4662-8D1E-CC62709891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1528" y="2416986"/>
            <a:ext cx="4135438" cy="413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4" descr="C:\Users\sense\Desktop\Pastas\IPêS\mapa.png">
            <a:extLst>
              <a:ext uri="{FF2B5EF4-FFF2-40B4-BE49-F238E27FC236}">
                <a16:creationId xmlns:a16="http://schemas.microsoft.com/office/drawing/2014/main" id="{94EBDF28-E94C-4416-902E-1C4AAF3B5E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0443" y="2843047"/>
            <a:ext cx="973460" cy="93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51520" y="2018705"/>
            <a:ext cx="4896544" cy="450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None/>
            </a:pPr>
            <a:r>
              <a:rPr lang="pt-BR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Georreferenciamento consiste em mapear o território e as pessoas em que nele estão, identificando as situações de  violações de direito, como pontos de trabalho infantil e pontos de exploração sexual de crianças e adolescentes, por exemplo.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467544" y="548680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4400" b="1" i="0" u="none" strike="noStrike" cap="none" dirty="0">
                <a:solidFill>
                  <a:schemeClr val="tx1"/>
                </a:solidFill>
                <a:latin typeface="Corben"/>
                <a:ea typeface="Corben"/>
                <a:cs typeface="Corben"/>
                <a:sym typeface="Corben"/>
              </a:rPr>
              <a:t>Georreferenciamento</a:t>
            </a:r>
            <a:endParaRPr sz="4400" b="1" i="0" u="none" strike="noStrike" cap="none" dirty="0">
              <a:solidFill>
                <a:schemeClr val="tx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23" name="Shape 123" descr="C:\Users\sense\Desktop\Pastas\IPêS\va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9584" y="3074490"/>
            <a:ext cx="4135438" cy="413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C:\Users\sense\Desktop\Pastas\IPêS\map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7438" y="3861048"/>
            <a:ext cx="973460" cy="93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446" y="61109"/>
            <a:ext cx="3853107" cy="680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471" y="167977"/>
            <a:ext cx="4675239" cy="652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98" y="0"/>
            <a:ext cx="63172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91637" y="1504336"/>
            <a:ext cx="5764848" cy="462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Educação de Pares;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Alinhamento com GESEAS;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Equipes de Referência e referenciadas aos CREAS e Centros POP;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Acompanhamento de </a:t>
            </a:r>
            <a:r>
              <a:rPr lang="pt-BR" sz="2800" b="1" dirty="0" smtClean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todas </a:t>
            </a: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as pessoas contratadas;</a:t>
            </a: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Trabalho em rede;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168" y="2947983"/>
            <a:ext cx="2858195" cy="28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467544" y="548680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32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Principais Diretrizes Metodológicas </a:t>
            </a:r>
            <a:b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</a:b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</a:b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91637" y="1504336"/>
            <a:ext cx="5764848" cy="462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Capacitação constante dos contratados;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Monitoramento e Fiscalização;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Controles </a:t>
            </a:r>
            <a:r>
              <a:rPr lang="pt-BR" sz="2800" b="1" dirty="0" smtClean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diários;</a:t>
            </a: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smtClean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Prontuários SIDS;</a:t>
            </a: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Georreferenciamento;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</a:pPr>
            <a:endParaRPr lang="pt-BR" sz="28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  <a:p>
            <a:pPr lvl="0" indent="-457200" algn="just">
              <a:lnSpc>
                <a:spcPct val="80000"/>
              </a:lnSpc>
              <a:spcBef>
                <a:spcPts val="0"/>
              </a:spcBef>
              <a:buClr>
                <a:srgbClr val="0F243E"/>
              </a:buClr>
              <a:buSzPts val="248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Prestação de contas transparente. 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168" y="2947983"/>
            <a:ext cx="2858195" cy="28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467544" y="548680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32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Principais Diretrizes Metodológicas </a:t>
            </a:r>
            <a:b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</a:b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</a:b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</p:spTree>
    <p:extLst>
      <p:ext uri="{BB962C8B-B14F-4D97-AF65-F5344CB8AC3E}">
        <p14:creationId xmlns:p14="http://schemas.microsoft.com/office/powerpoint/2010/main" val="9258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77788" y="-31749"/>
            <a:ext cx="7988424" cy="109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Estruturação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51A213E-0E95-4366-BF68-BD8119E99036}"/>
              </a:ext>
            </a:extLst>
          </p:cNvPr>
          <p:cNvCxnSpPr>
            <a:cxnSpLocks/>
          </p:cNvCxnSpPr>
          <p:nvPr/>
        </p:nvCxnSpPr>
        <p:spPr>
          <a:xfrm flipH="1">
            <a:off x="3222053" y="1566604"/>
            <a:ext cx="240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C14A28E-6FE2-4349-938F-6AE7732837ED}"/>
              </a:ext>
            </a:extLst>
          </p:cNvPr>
          <p:cNvCxnSpPr>
            <a:cxnSpLocks/>
          </p:cNvCxnSpPr>
          <p:nvPr/>
        </p:nvCxnSpPr>
        <p:spPr>
          <a:xfrm flipH="1">
            <a:off x="4424953" y="1566604"/>
            <a:ext cx="1" cy="773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9988FF5-75AF-48BC-A67A-E8685199F6CB}"/>
              </a:ext>
            </a:extLst>
          </p:cNvPr>
          <p:cNvSpPr txBox="1"/>
          <p:nvPr/>
        </p:nvSpPr>
        <p:spPr>
          <a:xfrm>
            <a:off x="1441366" y="833028"/>
            <a:ext cx="2012340" cy="911477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/>
              <a:t>SEDESTMIDH</a:t>
            </a:r>
            <a:r>
              <a:rPr lang="pt-BR" sz="2400" kern="1200" dirty="0"/>
              <a:t> </a:t>
            </a:r>
            <a:r>
              <a:rPr lang="pt-BR" sz="1600" kern="1200" dirty="0"/>
              <a:t>GERÊNCIA SEAS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148932A2-84AB-4FCD-A822-77343D173108}"/>
              </a:ext>
            </a:extLst>
          </p:cNvPr>
          <p:cNvCxnSpPr/>
          <p:nvPr/>
        </p:nvCxnSpPr>
        <p:spPr>
          <a:xfrm>
            <a:off x="5485835" y="2346728"/>
            <a:ext cx="53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2B010DFE-A078-4619-B922-9BA2C54E9425}"/>
              </a:ext>
            </a:extLst>
          </p:cNvPr>
          <p:cNvCxnSpPr>
            <a:cxnSpLocks/>
          </p:cNvCxnSpPr>
          <p:nvPr/>
        </p:nvCxnSpPr>
        <p:spPr>
          <a:xfrm flipH="1">
            <a:off x="4424953" y="2730642"/>
            <a:ext cx="21765" cy="1419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A68F94D-D18C-4592-8CDE-29BE7BF55CCC}"/>
              </a:ext>
            </a:extLst>
          </p:cNvPr>
          <p:cNvSpPr txBox="1"/>
          <p:nvPr/>
        </p:nvSpPr>
        <p:spPr>
          <a:xfrm>
            <a:off x="5101462" y="3056272"/>
            <a:ext cx="1532560" cy="638009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/>
              <a:t>8 Apoios Administrativos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4728171B-3FC0-42FC-B93D-6333951FB8BF}"/>
              </a:ext>
            </a:extLst>
          </p:cNvPr>
          <p:cNvCxnSpPr>
            <a:cxnSpLocks/>
          </p:cNvCxnSpPr>
          <p:nvPr/>
        </p:nvCxnSpPr>
        <p:spPr>
          <a:xfrm>
            <a:off x="5737602" y="2346728"/>
            <a:ext cx="0" cy="69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A28E8DE-83B8-482C-AC4C-BE0C5A1F8916}"/>
              </a:ext>
            </a:extLst>
          </p:cNvPr>
          <p:cNvSpPr txBox="1"/>
          <p:nvPr/>
        </p:nvSpPr>
        <p:spPr>
          <a:xfrm>
            <a:off x="1" y="3829306"/>
            <a:ext cx="9144000" cy="3028694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kern="1200" dirty="0">
                <a:solidFill>
                  <a:schemeClr val="bg1"/>
                </a:solidFill>
              </a:rPr>
              <a:t>30 equipes – totalizando 150 pessoas de equipes </a:t>
            </a:r>
            <a:r>
              <a:rPr lang="pt-BR" sz="2300" kern="1200" dirty="0"/>
              <a:t>(85 são com trajetória ou situação de rua) -, destas: </a:t>
            </a:r>
          </a:p>
          <a:p>
            <a:pPr marL="342900" lvl="0" indent="-3429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pt-BR" sz="2300" kern="1200" dirty="0"/>
              <a:t>22 equipes de expediente com funcionamento  até 20h00;</a:t>
            </a:r>
          </a:p>
          <a:p>
            <a:pPr marL="342900" lvl="0" indent="-3429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pt-BR" sz="2300" kern="1200" dirty="0"/>
              <a:t>8 equipes de plantão até 22h00, finais de semana e feriado;</a:t>
            </a:r>
          </a:p>
          <a:p>
            <a:pPr marL="342900" lvl="0" indent="-3429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pt-BR" sz="2300" kern="1200" dirty="0"/>
              <a:t>2 equipes de Referência em Criança e Adolescente e 1 Equipe </a:t>
            </a:r>
            <a:r>
              <a:rPr lang="pt-BR" sz="2300" kern="1200" dirty="0" err="1"/>
              <a:t>LGBTi</a:t>
            </a:r>
            <a:r>
              <a:rPr lang="pt-BR" sz="2300" kern="1200" dirty="0"/>
              <a:t>;</a:t>
            </a:r>
          </a:p>
          <a:p>
            <a:pPr marL="342900" lvl="0" indent="-3429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pt-BR" sz="2300" kern="1200" dirty="0"/>
              <a:t>Cada equipe é formada por: 2 facilitadores, 1 coordenador, 1 apoio e 1 motorista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063763B-BEFC-43D0-8122-DD1374C6733F}"/>
              </a:ext>
            </a:extLst>
          </p:cNvPr>
          <p:cNvSpPr txBox="1"/>
          <p:nvPr/>
        </p:nvSpPr>
        <p:spPr>
          <a:xfrm>
            <a:off x="5627852" y="828945"/>
            <a:ext cx="2012340" cy="911477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/>
              <a:t>INSTITUTO </a:t>
            </a:r>
            <a:r>
              <a:rPr lang="pt-BR" sz="2400" kern="1200" dirty="0"/>
              <a:t>IPÊS    </a:t>
            </a:r>
            <a:r>
              <a:rPr lang="pt-BR" sz="1600" kern="1200" dirty="0"/>
              <a:t>GERÊNCIA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B8E43E8-7AC3-41ED-81B3-009E174C99B8}"/>
              </a:ext>
            </a:extLst>
          </p:cNvPr>
          <p:cNvSpPr txBox="1"/>
          <p:nvPr/>
        </p:nvSpPr>
        <p:spPr>
          <a:xfrm>
            <a:off x="3453706" y="1904188"/>
            <a:ext cx="2012340" cy="911477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/>
              <a:t>5 Supervisores Regionais</a:t>
            </a:r>
            <a:endParaRPr lang="pt-BR" sz="1600" kern="12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E155198-4D17-4332-907F-5A9CAED2433C}"/>
              </a:ext>
            </a:extLst>
          </p:cNvPr>
          <p:cNvSpPr txBox="1"/>
          <p:nvPr/>
        </p:nvSpPr>
        <p:spPr>
          <a:xfrm>
            <a:off x="6014016" y="1889444"/>
            <a:ext cx="2835881" cy="911477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buNone/>
            </a:pPr>
            <a:r>
              <a:rPr lang="pt-BR" sz="1600" b="1" kern="1200" dirty="0"/>
              <a:t>Apoio Técnicos às equipes: 9 PSICÓLOGOS       </a:t>
            </a:r>
          </a:p>
          <a:p>
            <a:pPr marL="0" lvl="0" indent="0" algn="ctr" defTabSz="1066800">
              <a:spcBef>
                <a:spcPct val="0"/>
              </a:spcBef>
              <a:buNone/>
            </a:pPr>
            <a:r>
              <a:rPr lang="pt-BR" sz="1600" b="1" kern="1200" dirty="0"/>
              <a:t>  9 ASSISTENTES SOCIAIS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76433" y="-65339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366092"/>
              </a:buClr>
            </a:pPr>
            <a:r>
              <a:rPr lang="pt-BR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Estruturação:</a:t>
            </a:r>
            <a:endParaRPr sz="4400" b="0" i="0" u="none" strike="noStrike" cap="none" dirty="0">
              <a:solidFill>
                <a:schemeClr val="tx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2B9D61-87FA-40EB-B06B-B44EC5CA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65" y="3647723"/>
            <a:ext cx="3631380" cy="20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812073D-22DC-4372-90DB-25DF3822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9910" y="3647723"/>
            <a:ext cx="3631380" cy="20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93C8EDC-04DD-4F80-BC11-04711205C42D}"/>
              </a:ext>
            </a:extLst>
          </p:cNvPr>
          <p:cNvSpPr/>
          <p:nvPr/>
        </p:nvSpPr>
        <p:spPr>
          <a:xfrm>
            <a:off x="1863969" y="1120676"/>
            <a:ext cx="6140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Equipes são </a:t>
            </a:r>
            <a:r>
              <a:rPr lang="pt-BR" sz="3600" b="1" dirty="0" err="1"/>
              <a:t>Territorializadas</a:t>
            </a:r>
            <a:r>
              <a:rPr lang="pt-BR" sz="3600" b="1" dirty="0"/>
              <a:t> e Referenciadas aos CREAS e Centros POP</a:t>
            </a:r>
          </a:p>
        </p:txBody>
      </p:sp>
    </p:spTree>
    <p:extLst>
      <p:ext uri="{BB962C8B-B14F-4D97-AF65-F5344CB8AC3E}">
        <p14:creationId xmlns:p14="http://schemas.microsoft.com/office/powerpoint/2010/main" val="407619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338042" y="1657480"/>
            <a:ext cx="5224300" cy="502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20"/>
              <a:buFont typeface="Arial"/>
              <a:buNone/>
            </a:pPr>
            <a:r>
              <a:rPr lang="pt-BR" sz="222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Nos CREAS Brasília e Taguatinga, as equipes do SEAS são referência para o atendimento de crianças e adolescentes, com ênfase na erradicação do trabalho infantil e exploração sexual.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20"/>
              <a:buFont typeface="Arial"/>
              <a:buNone/>
            </a:pPr>
            <a:endParaRPr lang="pt-BR" sz="222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20"/>
              <a:buFont typeface="Arial"/>
              <a:buNone/>
            </a:pPr>
            <a:r>
              <a:rPr lang="pt-BR" sz="222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Há no CREAS da Diversidade, a equipe de referência para o público LGBT, formada por pessoas LGBT.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444"/>
              </a:spcBef>
              <a:spcAft>
                <a:spcPts val="0"/>
              </a:spcAft>
              <a:buClr>
                <a:srgbClr val="888888"/>
              </a:buClr>
              <a:buSzPts val="2220"/>
              <a:buFont typeface="Arial"/>
              <a:buNone/>
            </a:pPr>
            <a:endParaRPr sz="900" b="0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467544" y="9848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Equipes Especializadas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93" name="Shape 193" descr="C:\Users\sense\Desktop\te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7861" y="2487825"/>
            <a:ext cx="2237160" cy="223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251520" y="1828800"/>
            <a:ext cx="5616624" cy="42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960"/>
              <a:buFont typeface="Arial"/>
              <a:buNone/>
            </a:pPr>
            <a:r>
              <a:rPr lang="pt-BR" sz="296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Antes de começarem a atuar nas ruas, todas as equipes passaram por um processo de capacitação, com palestras, aulas e dinâmicas onde poderão compreender os objetivos, métodos e as bases éticas por trás do serviço, processo de capacitação continuada e acompanhada.</a:t>
            </a:r>
            <a:endParaRPr sz="296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467544" y="548680"/>
            <a:ext cx="79884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l">
              <a:buClr>
                <a:srgbClr val="366092"/>
              </a:buClr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Processo de Construção 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05" name="Shape 105" descr="C:\Users\sense\Desktop\cap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2708920"/>
            <a:ext cx="3044022" cy="309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7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19720" t="-56" r="9692" b="630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418773" y="446807"/>
            <a:ext cx="7988424" cy="9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orben"/>
              <a:buNone/>
            </a:pPr>
            <a:r>
              <a:rPr lang="pt-BR" sz="36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Corben"/>
              </a:rPr>
              <a:t>Capacitação</a:t>
            </a:r>
            <a:endParaRPr sz="36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Corben"/>
            </a:endParaRPr>
          </a:p>
        </p:txBody>
      </p:sp>
      <p:pic>
        <p:nvPicPr>
          <p:cNvPr id="112" name="Shape 112" descr="Image may contain: 6 people, people sitting and indo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501" y="1407886"/>
            <a:ext cx="4151446" cy="233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Image may contain: 2 people, people stand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2731" y="1402251"/>
            <a:ext cx="4171484" cy="234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Image may contain: 4 people, people standing and outdoo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501" y="4064733"/>
            <a:ext cx="4171484" cy="234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Image may contain: 3 people, people sitt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1017" y="4076005"/>
            <a:ext cx="4151446" cy="233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852</Words>
  <Application>Microsoft Office PowerPoint</Application>
  <PresentationFormat>Apresentação na tela (4:3)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Open Sans Light</vt:lpstr>
      <vt:lpstr>Corben</vt:lpstr>
      <vt:lpstr>Arial</vt:lpstr>
      <vt:lpstr>Wingdings</vt:lpstr>
      <vt:lpstr>Noto Sans Symbols</vt:lpstr>
      <vt:lpstr>Calibri</vt:lpstr>
      <vt:lpstr>Tema do Office</vt:lpstr>
      <vt:lpstr> Serviço Especializado em Abordagem Social (SEAS)</vt:lpstr>
      <vt:lpstr>Apresentação do PowerPoint</vt:lpstr>
      <vt:lpstr>Principais Diretrizes Metodológicas   </vt:lpstr>
      <vt:lpstr>Principais Diretrizes Metodológicas   </vt:lpstr>
      <vt:lpstr>Estruturação</vt:lpstr>
      <vt:lpstr>Estruturação:</vt:lpstr>
      <vt:lpstr>Equipes Especializadas</vt:lpstr>
      <vt:lpstr>Processo de Construção </vt:lpstr>
      <vt:lpstr>Capacitação</vt:lpstr>
      <vt:lpstr>Projeto:  “Cuidando de Quem Cuida”</vt:lpstr>
      <vt:lpstr>O que fazemos:</vt:lpstr>
      <vt:lpstr>O que fazemos:</vt:lpstr>
      <vt:lpstr>Apresentação do PowerPoint</vt:lpstr>
      <vt:lpstr>O que NÃO fazemos</vt:lpstr>
      <vt:lpstr>Diagnóstico</vt:lpstr>
      <vt:lpstr>Resultados</vt:lpstr>
      <vt:lpstr>Georreferenciamento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 Especializado em Abordagem Social (SEAS)</dc:title>
  <dc:creator>Danielle Braga</dc:creator>
  <cp:lastModifiedBy>Start-bsb</cp:lastModifiedBy>
  <cp:revision>95</cp:revision>
  <dcterms:modified xsi:type="dcterms:W3CDTF">2018-07-04T12:11:27Z</dcterms:modified>
</cp:coreProperties>
</file>