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11" r:id="rId2"/>
    <p:sldMasterId id="2147484221" r:id="rId3"/>
  </p:sldMasterIdLst>
  <p:notesMasterIdLst>
    <p:notesMasterId r:id="rId17"/>
  </p:notesMasterIdLst>
  <p:handoutMasterIdLst>
    <p:handoutMasterId r:id="rId18"/>
  </p:handoutMasterIdLst>
  <p:sldIdLst>
    <p:sldId id="691" r:id="rId4"/>
    <p:sldId id="837" r:id="rId5"/>
    <p:sldId id="800" r:id="rId6"/>
    <p:sldId id="801" r:id="rId7"/>
    <p:sldId id="810" r:id="rId8"/>
    <p:sldId id="846" r:id="rId9"/>
    <p:sldId id="897" r:id="rId10"/>
    <p:sldId id="804" r:id="rId11"/>
    <p:sldId id="811" r:id="rId12"/>
    <p:sldId id="847" r:id="rId13"/>
    <p:sldId id="894" r:id="rId14"/>
    <p:sldId id="895" r:id="rId15"/>
    <p:sldId id="896" r:id="rId16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lan Camello Silva" initials="ACS" lastIdx="2" clrIdx="0">
    <p:extLst/>
  </p:cmAuthor>
  <p:cmAuthor id="2" name="Luanna C. de Castro Souza Franco" initials="LCdCSF" lastIdx="1" clrIdx="1"/>
  <p:cmAuthor id="3" name="Mirian da Silva Queiroz" initials="MdSQ" lastIdx="3" clrIdx="2">
    <p:extLst>
      <p:ext uri="{19B8F6BF-5375-455C-9EA6-DF929625EA0E}">
        <p15:presenceInfo xmlns:p15="http://schemas.microsoft.com/office/powerpoint/2012/main" userId="S-1-5-21-410578342-3907960124-168881747-184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CCFFCC"/>
    <a:srgbClr val="CCECFF"/>
    <a:srgbClr val="0099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429" autoAdjust="0"/>
    <p:restoredTop sz="87338" autoAdjust="0"/>
  </p:normalViewPr>
  <p:slideViewPr>
    <p:cSldViewPr>
      <p:cViewPr varScale="1">
        <p:scale>
          <a:sx n="101" d="100"/>
          <a:sy n="101" d="100"/>
        </p:scale>
        <p:origin x="153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9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9EF43227-A57D-43F8-93D4-B2F341E7882D}" type="datetimeFigureOut">
              <a:rPr lang="pt-BR"/>
              <a:pPr>
                <a:defRPr/>
              </a:pPr>
              <a:t>08/11/2018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B8B682FB-CBDC-40E7-8CB2-BBDFA08D9E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9250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201D2CF-D393-46F7-82C2-FBAF9AF09C1E}" type="datetimeFigureOut">
              <a:rPr lang="pt-BR"/>
              <a:pPr>
                <a:defRPr/>
              </a:pPr>
              <a:t>08/11/2018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pPr lvl="0"/>
            <a:endParaRPr lang="pt-BR" noProof="0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70FE170-28CF-45BE-9C33-0337A44D9F9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84371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 u="sng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CBE12F-02CE-4FAD-9993-61DBCC9FBC43}" type="slidenum">
              <a:rPr lang="pt-BR" smtClean="0"/>
              <a:pPr>
                <a:defRPr/>
              </a:pPr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767338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endParaRPr lang="pt-BR" altLang="pt-BR" sz="1200" dirty="0"/>
          </a:p>
        </p:txBody>
      </p:sp>
      <p:sp>
        <p:nvSpPr>
          <p:cNvPr id="1638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895" indent="-28572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2915" indent="-22858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081" indent="-22858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248" indent="-22858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414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579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8746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5912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C04103-8932-4969-81F4-6F2CB315AAC5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819407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0FE170-28CF-45BE-9C33-0337A44D9F9F}" type="slidenum">
              <a:rPr lang="pt-BR" smtClean="0"/>
              <a:pPr>
                <a:defRPr/>
              </a:pPr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832992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0FE170-28CF-45BE-9C33-0337A44D9F9F}" type="slidenum">
              <a:rPr lang="pt-BR" smtClean="0"/>
              <a:pPr>
                <a:defRPr/>
              </a:pPr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33823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0FE170-28CF-45BE-9C33-0337A44D9F9F}" type="slidenum">
              <a:rPr lang="pt-BR" smtClean="0"/>
              <a:pPr>
                <a:defRPr/>
              </a:pPr>
              <a:t>13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84174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t-BR" sz="1200" dirty="0">
                <a:latin typeface="Calibri" panose="020F0502020204030204" pitchFamily="34" charset="0"/>
              </a:rPr>
              <a:t>NORMAS</a:t>
            </a:r>
            <a:r>
              <a:rPr lang="pt-BR" sz="1200" baseline="0" dirty="0">
                <a:latin typeface="Calibri" panose="020F0502020204030204" pitchFamily="34" charset="0"/>
              </a:rPr>
              <a:t> QUE REGEM O BPC: </a:t>
            </a:r>
            <a:endParaRPr lang="pt-BR" sz="1200" dirty="0"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t-BR" sz="1200" dirty="0">
                <a:latin typeface="Calibri" panose="020F0502020204030204" pitchFamily="34" charset="0"/>
              </a:rPr>
              <a:t>- Constituição Federal (Art. 203)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t-BR" sz="1200" dirty="0">
                <a:latin typeface="Calibri" panose="020F0502020204030204" pitchFamily="34" charset="0"/>
              </a:rPr>
              <a:t>- Lei nº 8742/1993 (Art. 20 a 21- A)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t-BR" sz="1200" dirty="0">
                <a:latin typeface="Calibri" panose="020F0502020204030204" pitchFamily="34" charset="0"/>
              </a:rPr>
              <a:t>- Decreto nº 6.214/2007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t-BR" sz="1200" dirty="0">
                <a:latin typeface="Calibri" panose="020F0502020204030204" pitchFamily="34" charset="0"/>
              </a:rPr>
              <a:t>- Portaria Interministerial nº 2/2016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t-BR" sz="1200" dirty="0">
                <a:latin typeface="Calibri" panose="020F0502020204030204" pitchFamily="34" charset="0"/>
              </a:rPr>
              <a:t>- Portaria Conjunta MDSA/INSS nº 1/2017</a:t>
            </a:r>
          </a:p>
          <a:p>
            <a:pPr algn="just">
              <a:lnSpc>
                <a:spcPct val="120000"/>
              </a:lnSpc>
              <a:defRPr/>
            </a:pPr>
            <a:r>
              <a:rPr lang="pt-BR" sz="1200" dirty="0">
                <a:latin typeface="Calibri" panose="020F0502020204030204" pitchFamily="34" charset="0"/>
              </a:rPr>
              <a:t>- Instrução Operacional Conjunta SENARC/ SNAS nº 24/2017</a:t>
            </a:r>
          </a:p>
          <a:p>
            <a:pPr eaLnBrk="1" hangingPunct="1">
              <a:spcBef>
                <a:spcPct val="0"/>
              </a:spcBef>
            </a:pPr>
            <a:endParaRPr lang="pt-BR" altLang="pt-BR" dirty="0"/>
          </a:p>
        </p:txBody>
      </p:sp>
      <p:sp>
        <p:nvSpPr>
          <p:cNvPr id="1638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895" indent="-28572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2915" indent="-22858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081" indent="-22858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248" indent="-22858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414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579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8746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5912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5C4C7D-2CB8-4DC2-A76B-BB7184636FD3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2779815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altLang="pt-BR" dirty="0"/>
              <a:t>- </a:t>
            </a:r>
            <a:r>
              <a:rPr lang="pt-BR" sz="1200" b="1" dirty="0">
                <a:latin typeface="Calibri" panose="020F0502020204030204" pitchFamily="34" charset="0"/>
              </a:rPr>
              <a:t>Os</a:t>
            </a:r>
            <a:r>
              <a:rPr lang="pt-BR" b="1" dirty="0"/>
              <a:t> </a:t>
            </a:r>
            <a:r>
              <a:rPr lang="pt-BR" sz="1200" b="1" dirty="0">
                <a:latin typeface="Calibri" panose="020F0502020204030204" pitchFamily="34" charset="0"/>
              </a:rPr>
              <a:t>impedimentos de longo prazo são aqueles que produzem efeitos pelo prazo mínimo de 02 (dois) anos, conforme as Leis nº 12.435, de 06/07/2011 e nº 12.470, de 31/08/2011, que alteram a LOAS. </a:t>
            </a:r>
          </a:p>
          <a:p>
            <a:pPr eaLnBrk="1" hangingPunct="1">
              <a:spcBef>
                <a:spcPct val="0"/>
              </a:spcBef>
            </a:pPr>
            <a:endParaRPr lang="pt-BR" altLang="pt-BR" dirty="0"/>
          </a:p>
        </p:txBody>
      </p:sp>
      <p:sp>
        <p:nvSpPr>
          <p:cNvPr id="1638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895" indent="-28572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2915" indent="-22858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081" indent="-22858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248" indent="-22858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414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579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8746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5912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DEDE4A-40B2-4BA3-98CF-5E71A2B32F5F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177631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1638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895" indent="-28572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2915" indent="-22858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081" indent="-22858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248" indent="-22858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414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579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8746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5912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85BE17-1BAB-4D83-AA68-524C6427C423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234773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•"/>
            </a:pPr>
            <a:r>
              <a:rPr lang="pt-BR" altLang="pt-BR"/>
              <a:t>O canal de atendimento físico atualmente é uma Agência da Previdência Social – APS.</a:t>
            </a:r>
          </a:p>
          <a:p>
            <a:pPr marL="171450" indent="-171450">
              <a:buFontTx/>
              <a:buChar char="•"/>
            </a:pPr>
            <a:r>
              <a:rPr lang="pt-BR" altLang="pt-BR"/>
              <a:t>Após concluir a análise, o INSS comunica o resultado final ao requerente.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18BF23-04BB-4F3A-B828-2D7DF78B0554}" type="slidenum">
              <a:rPr lang="pt-BR" smtClean="0"/>
              <a:pPr>
                <a:defRPr/>
              </a:pPr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59114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•"/>
            </a:pPr>
            <a:r>
              <a:rPr lang="pt-BR" altLang="pt-BR" dirty="0"/>
              <a:t>O canal de atendimento físico atualmente é uma Agência da Previdência Social – APS.</a:t>
            </a:r>
          </a:p>
          <a:p>
            <a:pPr marL="171450" indent="-171450">
              <a:buFontTx/>
              <a:buChar char="•"/>
            </a:pPr>
            <a:r>
              <a:rPr lang="pt-BR" altLang="pt-BR" dirty="0"/>
              <a:t>Após concluir a análise, o INSS comunica o resultado final ao requerente.</a:t>
            </a:r>
          </a:p>
          <a:p>
            <a:pPr marL="0" indent="0">
              <a:buFontTx/>
              <a:buNone/>
            </a:pPr>
            <a:endParaRPr lang="pt-BR" alt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18BF23-04BB-4F3A-B828-2D7DF78B0554}" type="slidenum">
              <a:rPr lang="pt-BR" smtClean="0"/>
              <a:pPr>
                <a:defRPr/>
              </a:pPr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104333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dirty="0"/>
          </a:p>
        </p:txBody>
      </p:sp>
      <p:sp>
        <p:nvSpPr>
          <p:cNvPr id="1638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895" indent="-28572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2915" indent="-22858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081" indent="-22858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248" indent="-22858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414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579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8746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5912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7CDEAF-681F-4AB1-9B31-5CFD839B1F07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835227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1638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895" indent="-28572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2915" indent="-22858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081" indent="-22858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248" indent="-22858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414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579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8746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5912" indent="-22858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7CDEAF-681F-4AB1-9B31-5CFD839B1F07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847714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0FE170-28CF-45BE-9C33-0337A44D9F9F}" type="slidenum">
              <a:rPr lang="pt-BR" smtClean="0"/>
              <a:pPr>
                <a:defRPr/>
              </a:pPr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86610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MDS\SENARC\Logos 2016\Base de 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8638" y="5768975"/>
            <a:ext cx="556260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CBD3D426-5D96-4704-BB15-F37E50AEFBCF}" type="datetimeFigureOut">
              <a:rPr lang="pt-BR"/>
              <a:pPr>
                <a:defRPr/>
              </a:pPr>
              <a:t>08/11/2018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7A99D80B-00D7-4244-A2A4-7BCF607867E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8108961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19248881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  <a:cs typeface="+mn-cs"/>
              </a:defRPr>
            </a:lvl1pPr>
          </a:lstStyle>
          <a:p>
            <a:pPr>
              <a:defRPr/>
            </a:pPr>
            <a:fld id="{E2C75668-BBAE-4407-A278-F610F73E5B90}" type="datetimeFigureOut">
              <a:rPr lang="pt-BR"/>
              <a:pPr>
                <a:defRPr/>
              </a:pPr>
              <a:t>08/11/2018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  <a:cs typeface="+mn-cs"/>
              </a:defRPr>
            </a:lvl1pPr>
          </a:lstStyle>
          <a:p>
            <a:pPr>
              <a:defRPr/>
            </a:pPr>
            <a:fld id="{1A9EE53D-805C-4B49-8E6A-B82B59D6C68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393531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tângulo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tângulo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1" name="Retângulo de cantos arredondados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2" name="Retângulo de cantos arredondados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tângulo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tângulo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tângulo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Retângulo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7" name="Picture 2" descr="D:\MDS\SENARC\Logos 2016\Base de 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03"/>
          <a:stretch>
            <a:fillRect/>
          </a:stretch>
        </p:blipFill>
        <p:spPr bwMode="auto">
          <a:xfrm>
            <a:off x="2298700" y="5768975"/>
            <a:ext cx="4360863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1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38D41-96B9-4B7B-A119-3FA5FD516B1D}" type="datetimeFigureOut">
              <a:rPr lang="pt-BR"/>
              <a:pPr>
                <a:defRPr/>
              </a:pPr>
              <a:t>08/11/2018</a:t>
            </a:fld>
            <a:endParaRPr lang="pt-BR" dirty="0"/>
          </a:p>
        </p:txBody>
      </p:sp>
      <p:sp>
        <p:nvSpPr>
          <p:cNvPr id="19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CF380A8-5E8A-4F48-9D62-062D81206AA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50701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566737" indent="-457200">
              <a:buClrTx/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 marL="868362" indent="-457200">
              <a:buClrTx/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2pPr>
            <a:lvl3pPr marL="1046163" indent="-342900">
              <a:buClrTx/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3pPr>
            <a:lvl4pPr marL="1322388" indent="-342900">
              <a:buClrTx/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4pPr>
            <a:lvl5pPr marL="1549400" indent="-342900">
              <a:buClrTx/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17EEB-048B-465F-AC89-B4850A551F4C}" type="datetimeFigureOut">
              <a:rPr lang="pt-BR"/>
              <a:pPr>
                <a:defRPr/>
              </a:pPr>
              <a:t>08/11/2018</a:t>
            </a:fld>
            <a:endParaRPr lang="pt-BR" dirty="0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BFBA8-6211-4D0C-B583-32277C7CDE6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254596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B3CB8-B979-4814-99B3-8B59CC65598B}" type="datetimeFigureOut">
              <a:rPr lang="pt-BR"/>
              <a:pPr>
                <a:defRPr/>
              </a:pPr>
              <a:t>08/11/2018</a:t>
            </a:fld>
            <a:endParaRPr lang="pt-BR" dirty="0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5C2B0-EE45-47FA-9B46-644F6CCC3641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80502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0CED5-9756-4C0C-B0C2-9CA059D72997}" type="datetimeFigureOut">
              <a:rPr lang="pt-BR"/>
              <a:pPr>
                <a:defRPr/>
              </a:pPr>
              <a:t>08/11/2018</a:t>
            </a:fld>
            <a:endParaRPr lang="pt-BR" dirty="0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A9B92-9DBB-43A5-86FF-FC632F563ABD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391809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5A46DC2-5CDA-4D9B-ADB3-1C29D020EE7E}" type="datetimeFigureOut">
              <a:rPr lang="pt-BR"/>
              <a:pPr>
                <a:defRPr/>
              </a:pPr>
              <a:t>08/11/2018</a:t>
            </a:fld>
            <a:endParaRPr lang="pt-BR" dirty="0"/>
          </a:p>
        </p:txBody>
      </p:sp>
      <p:sp>
        <p:nvSpPr>
          <p:cNvPr id="8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28F1C10-91DC-4A47-A539-5420897F112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9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5145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95D13-0E4F-4C91-B0D4-3F8CACCFF999}" type="datetimeFigureOut">
              <a:rPr lang="pt-BR"/>
              <a:pPr>
                <a:defRPr/>
              </a:pPr>
              <a:t>08/11/2018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B0C81-88B4-4E0B-8E6B-B271616AA77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657361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FB5E7-F53F-4261-9888-A6FAFCC5C6EC}" type="datetimeFigureOut">
              <a:rPr lang="pt-BR"/>
              <a:pPr>
                <a:defRPr/>
              </a:pPr>
              <a:t>08/11/2018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81FA5-1C5B-4F31-B8F5-13980B11E382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66260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8407C-FC38-4DFE-B835-CD1E06C3E148}" type="datetimeFigureOut">
              <a:rPr lang="pt-BR"/>
              <a:pPr>
                <a:defRPr/>
              </a:pPr>
              <a:t>08/11/2018</a:t>
            </a:fld>
            <a:endParaRPr lang="pt-BR" dirty="0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C947D-EC2F-4C62-ACF9-3DBEA1477B3D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7954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FFE0279E-AF82-4FEE-AE0C-E4E7DE3FA338}" type="datetimeFigureOut">
              <a:rPr lang="pt-BR"/>
              <a:pPr>
                <a:defRPr/>
              </a:pPr>
              <a:t>08/11/2018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5FB07392-70DB-4393-8AE0-57373E3270A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1265959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en-US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689A8-02A3-44D1-A217-C5540F25EB14}" type="datetimeFigureOut">
              <a:rPr lang="pt-BR"/>
              <a:pPr>
                <a:defRPr/>
              </a:pPr>
              <a:t>08/11/2018</a:t>
            </a:fld>
            <a:endParaRPr lang="pt-BR" dirty="0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71C84-F4C7-4F97-95C3-585384FBCE87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572038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E636A-B047-465B-9DF5-2D2B386F6D0C}" type="datetimeFigureOut">
              <a:rPr lang="pt-BR"/>
              <a:pPr>
                <a:defRPr/>
              </a:pPr>
              <a:t>08/11/2018</a:t>
            </a:fld>
            <a:endParaRPr lang="pt-BR" dirty="0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A3316-955C-4DCA-B093-189561B7D4D7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95422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044D3-941B-4C75-BAF0-801021707234}" type="datetimeFigureOut">
              <a:rPr lang="pt-BR"/>
              <a:pPr>
                <a:defRPr/>
              </a:pPr>
              <a:t>08/11/2018</a:t>
            </a:fld>
            <a:endParaRPr lang="pt-BR" dirty="0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578CC-D14A-468D-8DA1-F8885C5C16C1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47383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99A812FD-85CD-4E4E-8E58-6C4CDC888DFC}" type="datetimeFigureOut">
              <a:rPr lang="pt-BR"/>
              <a:pPr>
                <a:defRPr/>
              </a:pPr>
              <a:t>08/11/2018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A75EAEFB-6F98-4EB5-AC3C-44C3A0EFC840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1082308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91680" y="3068960"/>
            <a:ext cx="3364521" cy="1143000"/>
          </a:xfrm>
          <a:prstGeom prst="rect">
            <a:avLst/>
          </a:prstGeom>
        </p:spPr>
        <p:txBody>
          <a:bodyPr/>
          <a:lstStyle>
            <a:lvl1pPr algn="r">
              <a:defRPr sz="6000" b="1"/>
            </a:lvl1pPr>
          </a:lstStyle>
          <a:p>
            <a:r>
              <a:rPr lang="pt-BR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2895990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MDS\SENARC\Logos 2016\Base de 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25" y="5732463"/>
            <a:ext cx="556260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6262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0" y="-3175"/>
            <a:ext cx="9144000" cy="686911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3" name="Retângulo 2"/>
          <p:cNvSpPr/>
          <p:nvPr userDrawn="1"/>
        </p:nvSpPr>
        <p:spPr>
          <a:xfrm>
            <a:off x="168275" y="7938"/>
            <a:ext cx="8796338" cy="6858000"/>
          </a:xfrm>
          <a:prstGeom prst="rect">
            <a:avLst/>
          </a:prstGeom>
          <a:solidFill>
            <a:srgbClr val="D6D1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4" name="Retângulo 3"/>
          <p:cNvSpPr/>
          <p:nvPr userDrawn="1"/>
        </p:nvSpPr>
        <p:spPr>
          <a:xfrm>
            <a:off x="209550" y="1588"/>
            <a:ext cx="8713788" cy="6858000"/>
          </a:xfrm>
          <a:prstGeom prst="rect">
            <a:avLst/>
          </a:prstGeom>
          <a:solidFill>
            <a:srgbClr val="E5E2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5" name="Retângulo 4"/>
          <p:cNvSpPr/>
          <p:nvPr userDrawn="1"/>
        </p:nvSpPr>
        <p:spPr>
          <a:xfrm>
            <a:off x="354013" y="0"/>
            <a:ext cx="842486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prstClr val="white"/>
              </a:solidFill>
            </a:endParaRPr>
          </a:p>
        </p:txBody>
      </p:sp>
      <p:pic>
        <p:nvPicPr>
          <p:cNvPr id="6" name="Picture 2" descr="D:\MDS\SENARC\Logos 2016\Base de 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5776913"/>
            <a:ext cx="556260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021017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306061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 flipV="1">
            <a:off x="0" y="2060575"/>
            <a:ext cx="9144000" cy="4797425"/>
          </a:xfrm>
          <a:prstGeom prst="rect">
            <a:avLst/>
          </a:prstGeom>
          <a:solidFill>
            <a:srgbClr val="CDC8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3" name="Retângulo 2"/>
          <p:cNvSpPr/>
          <p:nvPr userDrawn="1"/>
        </p:nvSpPr>
        <p:spPr>
          <a:xfrm flipV="1">
            <a:off x="-11113" y="6092825"/>
            <a:ext cx="9155113" cy="765175"/>
          </a:xfrm>
          <a:prstGeom prst="rect">
            <a:avLst/>
          </a:prstGeom>
          <a:solidFill>
            <a:srgbClr val="E5E2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4" name="Retângulo 3"/>
          <p:cNvSpPr/>
          <p:nvPr userDrawn="1"/>
        </p:nvSpPr>
        <p:spPr>
          <a:xfrm flipV="1">
            <a:off x="-11113" y="0"/>
            <a:ext cx="9155113" cy="2060575"/>
          </a:xfrm>
          <a:prstGeom prst="rect">
            <a:avLst/>
          </a:prstGeom>
          <a:solidFill>
            <a:srgbClr val="E5E2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5" name="Retângulo 4"/>
          <p:cNvSpPr/>
          <p:nvPr userDrawn="1"/>
        </p:nvSpPr>
        <p:spPr>
          <a:xfrm flipV="1">
            <a:off x="250825" y="188913"/>
            <a:ext cx="8642350" cy="66690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6" name="Retângulo 5"/>
          <p:cNvSpPr/>
          <p:nvPr userDrawn="1"/>
        </p:nvSpPr>
        <p:spPr>
          <a:xfrm flipH="1" flipV="1">
            <a:off x="206375" y="188913"/>
            <a:ext cx="44450" cy="666908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7" name="Retângulo 6"/>
          <p:cNvSpPr/>
          <p:nvPr userDrawn="1"/>
        </p:nvSpPr>
        <p:spPr>
          <a:xfrm flipH="1" flipV="1">
            <a:off x="8893175" y="188913"/>
            <a:ext cx="44450" cy="666908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57083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4763"/>
            <a:ext cx="1036638" cy="688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7050" y="4763"/>
            <a:ext cx="1033463" cy="685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AC17E662-8B0F-4B76-BE17-ED4CFDB5F699}" type="datetimeFigureOut">
              <a:rPr lang="pt-BR"/>
              <a:pPr>
                <a:defRPr/>
              </a:pPr>
              <a:t>08/11/2018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D968C5C2-2200-4B08-A753-758A03ACDB4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634894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fld id="{16A93068-7E2D-4A19-B533-B52765FF8EBE}" type="datetimeFigureOut">
              <a:rPr lang="pt-BR"/>
              <a:pPr>
                <a:defRPr/>
              </a:pPr>
              <a:t>08/11/2018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fld id="{7CA2DA5F-0AF8-41FA-B7A5-67D540402F05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19" r:id="rId1"/>
    <p:sldLayoutId id="2147485220" r:id="rId2"/>
    <p:sldLayoutId id="2147485221" r:id="rId3"/>
    <p:sldLayoutId id="2147485222" r:id="rId4"/>
    <p:sldLayoutId id="2147485223" r:id="rId5"/>
    <p:sldLayoutId id="2147485224" r:id="rId6"/>
    <p:sldLayoutId id="2147485225" r:id="rId7"/>
    <p:sldLayoutId id="2147485226" r:id="rId8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2051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fld id="{B514949A-D507-4770-B90B-7514046BD13A}" type="datetimeFigureOut">
              <a:rPr lang="pt-BR"/>
              <a:pPr>
                <a:defRPr/>
              </a:pPr>
              <a:t>08/11/2018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fld id="{81A7554F-920E-48C9-AA08-8C6AC9B8788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grpSp>
        <p:nvGrpSpPr>
          <p:cNvPr id="2055" name="Grupo 6"/>
          <p:cNvGrpSpPr>
            <a:grpSpLocks/>
          </p:cNvGrpSpPr>
          <p:nvPr userDrawn="1"/>
        </p:nvGrpSpPr>
        <p:grpSpPr bwMode="auto">
          <a:xfrm>
            <a:off x="-36513" y="-6350"/>
            <a:ext cx="9217026" cy="6877050"/>
            <a:chOff x="-36512" y="-6350"/>
            <a:chExt cx="9217024" cy="6877050"/>
          </a:xfrm>
        </p:grpSpPr>
        <p:pic>
          <p:nvPicPr>
            <p:cNvPr id="2056" name="Picture 3"/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6512" y="-6350"/>
              <a:ext cx="1036637" cy="6877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57" name="Picture 4"/>
            <p:cNvPicPr>
              <a:picLocks noChangeAspect="1" noChangeArrowheads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50225" y="4763"/>
              <a:ext cx="1030287" cy="6853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27" r:id="rId1"/>
    <p:sldLayoutId id="2147485228" r:id="rId2"/>
    <p:sldLayoutId id="2147485229" r:id="rId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Retângulo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etângulo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087" name="Espaço Reservado para Título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  <a:endParaRPr lang="en-US" altLang="pt-BR"/>
          </a:p>
        </p:txBody>
      </p:sp>
      <p:sp>
        <p:nvSpPr>
          <p:cNvPr id="3088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  <a:endParaRPr lang="en-US" altLang="pt-BR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C6E4F715-A90F-46E6-9AF9-12496FD1D8FA}" type="datetimeFigureOut">
              <a:rPr lang="pt-BR"/>
              <a:pPr>
                <a:defRPr/>
              </a:pPr>
              <a:t>08/11/2018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DD53A8F0-767D-442E-9412-4D59FF2D137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30" r:id="rId1"/>
    <p:sldLayoutId id="2147485211" r:id="rId2"/>
    <p:sldLayoutId id="2147485212" r:id="rId3"/>
    <p:sldLayoutId id="2147485213" r:id="rId4"/>
    <p:sldLayoutId id="2147485231" r:id="rId5"/>
    <p:sldLayoutId id="2147485232" r:id="rId6"/>
    <p:sldLayoutId id="2147485214" r:id="rId7"/>
    <p:sldLayoutId id="2147485215" r:id="rId8"/>
    <p:sldLayoutId id="2147485216" r:id="rId9"/>
    <p:sldLayoutId id="2147485217" r:id="rId10"/>
    <p:sldLayoutId id="214748521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565150" indent="-457200" algn="l" rtl="0" eaLnBrk="0" fontAlgn="base" hangingPunct="0">
        <a:spcBef>
          <a:spcPts val="3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6775" indent="-457200" algn="l" rtl="0" eaLnBrk="0" fontAlgn="base" hangingPunct="0">
        <a:spcBef>
          <a:spcPts val="30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46163" indent="-342900" algn="l" rtl="0" eaLnBrk="0" fontAlgn="base" hangingPunct="0">
        <a:spcBef>
          <a:spcPts val="3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22388" indent="-342900" algn="l" rtl="0" eaLnBrk="0" fontAlgn="base" hangingPunct="0">
        <a:spcBef>
          <a:spcPts val="3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9400" indent="-342900" algn="l" rtl="0" eaLnBrk="0" fontAlgn="base" hangingPunct="0">
        <a:spcBef>
          <a:spcPts val="3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png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10" Type="http://schemas.openxmlformats.org/officeDocument/2006/relationships/image" Target="../media/image7.wmf"/><Relationship Id="rId4" Type="http://schemas.openxmlformats.org/officeDocument/2006/relationships/image" Target="../media/image11.png"/><Relationship Id="rId9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0.pn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4.jpeg"/><Relationship Id="rId5" Type="http://schemas.openxmlformats.org/officeDocument/2006/relationships/image" Target="../media/image12.jpeg"/><Relationship Id="rId10" Type="http://schemas.openxmlformats.org/officeDocument/2006/relationships/image" Target="../media/image17.jpeg"/><Relationship Id="rId4" Type="http://schemas.openxmlformats.org/officeDocument/2006/relationships/image" Target="../media/image11.png"/><Relationship Id="rId9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ítulo 1"/>
          <p:cNvSpPr>
            <a:spLocks noGrp="1"/>
          </p:cNvSpPr>
          <p:nvPr>
            <p:ph type="ctrTitle"/>
          </p:nvPr>
        </p:nvSpPr>
        <p:spPr>
          <a:xfrm>
            <a:off x="395288" y="1556792"/>
            <a:ext cx="7921128" cy="2046833"/>
          </a:xfrm>
        </p:spPr>
        <p:txBody>
          <a:bodyPr/>
          <a:lstStyle/>
          <a:p>
            <a:pPr eaLnBrk="1" hangingPunct="1"/>
            <a:r>
              <a:rPr lang="pt-BR" altLang="pt-BR" sz="5400" b="1" dirty="0" smtClean="0"/>
              <a:t>Benefício de Prestação Continuada – BPC </a:t>
            </a:r>
            <a:endParaRPr lang="pt-BR" altLang="pt-BR" sz="5400" b="1" dirty="0"/>
          </a:p>
        </p:txBody>
      </p:sp>
      <p:sp>
        <p:nvSpPr>
          <p:cNvPr id="20483" name="Subtítulo 2"/>
          <p:cNvSpPr>
            <a:spLocks noGrp="1"/>
          </p:cNvSpPr>
          <p:nvPr>
            <p:ph type="subTitle" idx="1"/>
          </p:nvPr>
        </p:nvSpPr>
        <p:spPr>
          <a:xfrm>
            <a:off x="388839" y="4437112"/>
            <a:ext cx="6335935" cy="1079500"/>
          </a:xfrm>
        </p:spPr>
        <p:txBody>
          <a:bodyPr/>
          <a:lstStyle/>
          <a:p>
            <a:pPr marL="63500" eaLnBrk="1" hangingPunct="1">
              <a:buFont typeface="Arial" pitchFamily="34" charset="0"/>
              <a:buNone/>
              <a:defRPr/>
            </a:pPr>
            <a:r>
              <a:rPr lang="pt-BR" sz="3200" dirty="0" smtClean="0">
                <a:latin typeface="+mj-lt"/>
              </a:rPr>
              <a:t>Departamento de Benefícios Assistenciais e Previdenciários</a:t>
            </a:r>
            <a:endParaRPr lang="pt-BR" sz="3200" dirty="0">
              <a:latin typeface="+mj-lt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0" y="6021388"/>
            <a:ext cx="4067175" cy="83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ítulo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64807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altLang="pt-BR" b="1" dirty="0"/>
              <a:t/>
            </a:r>
            <a:br>
              <a:rPr lang="pt-BR" altLang="pt-BR" b="1" dirty="0"/>
            </a:br>
            <a:r>
              <a:rPr lang="pt-BR" altLang="pt-BR" b="1" dirty="0"/>
              <a:t/>
            </a:r>
            <a:br>
              <a:rPr lang="pt-BR" altLang="pt-BR" b="1" dirty="0"/>
            </a:br>
            <a:r>
              <a:rPr lang="pt-BR" altLang="pt-BR" sz="2700" b="1" dirty="0"/>
              <a:t>Quais rendimentos entram ou não no cálculo da renda?</a:t>
            </a:r>
            <a:br>
              <a:rPr lang="pt-BR" altLang="pt-BR" sz="2700" b="1" dirty="0"/>
            </a:br>
            <a:r>
              <a:rPr lang="pt-BR" altLang="pt-BR" sz="3600" b="1" dirty="0"/>
              <a:t/>
            </a:r>
            <a:br>
              <a:rPr lang="pt-BR" altLang="pt-BR" sz="3600" b="1" dirty="0"/>
            </a:br>
            <a:endParaRPr lang="pt-BR" altLang="pt-BR" sz="3600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/>
          </p:nvPr>
        </p:nvGraphicFramePr>
        <p:xfrm>
          <a:off x="179512" y="1268761"/>
          <a:ext cx="4176465" cy="547176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764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6288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latin typeface="Calibri" panose="020F0502020204030204" pitchFamily="34" charset="0"/>
                        </a:rPr>
                        <a:t>Itens</a:t>
                      </a:r>
                      <a:r>
                        <a:rPr lang="pt-BR" sz="1600" baseline="0" dirty="0">
                          <a:latin typeface="Calibri" panose="020F0502020204030204" pitchFamily="34" charset="0"/>
                        </a:rPr>
                        <a:t> que compõem a renda familiar</a:t>
                      </a:r>
                      <a:endParaRPr lang="pt-BR" sz="1600" dirty="0">
                        <a:latin typeface="Calibri" panose="020F0502020204030204" pitchFamily="34" charset="0"/>
                      </a:endParaRPr>
                    </a:p>
                  </a:txBody>
                  <a:tcPr marL="91436" marR="91436" marT="45723" marB="457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999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Calibri" panose="020F0502020204030204" pitchFamily="34" charset="0"/>
                        </a:rPr>
                        <a:t>Salários;</a:t>
                      </a:r>
                      <a:r>
                        <a:rPr lang="pt-BR" sz="1600" baseline="0" dirty="0">
                          <a:latin typeface="Calibri" panose="020F0502020204030204" pitchFamily="34" charset="0"/>
                        </a:rPr>
                        <a:t> Proventos; </a:t>
                      </a:r>
                      <a:endParaRPr lang="pt-BR" sz="1600" dirty="0">
                        <a:latin typeface="Calibri" panose="020F0502020204030204" pitchFamily="34" charset="0"/>
                      </a:endParaRPr>
                    </a:p>
                  </a:txBody>
                  <a:tcPr marL="91436" marR="91436" marT="45723" marB="4572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999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Calibri" panose="020F0502020204030204" pitchFamily="34" charset="0"/>
                        </a:rPr>
                        <a:t>Pensões;</a:t>
                      </a:r>
                      <a:r>
                        <a:rPr lang="pt-BR" sz="1600" baseline="0" dirty="0">
                          <a:latin typeface="Calibri" panose="020F0502020204030204" pitchFamily="34" charset="0"/>
                        </a:rPr>
                        <a:t> Pensões alimentícias;</a:t>
                      </a:r>
                      <a:endParaRPr lang="pt-BR" sz="1600" dirty="0">
                        <a:latin typeface="Calibri" panose="020F0502020204030204" pitchFamily="34" charset="0"/>
                      </a:endParaRPr>
                    </a:p>
                  </a:txBody>
                  <a:tcPr marL="91436" marR="91436" marT="45723" marB="4572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245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Calibri" panose="020F0502020204030204" pitchFamily="34" charset="0"/>
                        </a:rPr>
                        <a:t>Benefícios</a:t>
                      </a:r>
                      <a:r>
                        <a:rPr lang="pt-BR" sz="1600" baseline="0" dirty="0">
                          <a:latin typeface="Calibri" panose="020F0502020204030204" pitchFamily="34" charset="0"/>
                        </a:rPr>
                        <a:t> de previdência pública ou privada;</a:t>
                      </a:r>
                      <a:endParaRPr lang="pt-BR" sz="1600" dirty="0">
                        <a:latin typeface="Calibri" panose="020F0502020204030204" pitchFamily="34" charset="0"/>
                      </a:endParaRPr>
                    </a:p>
                  </a:txBody>
                  <a:tcPr marL="91436" marR="91436" marT="45723" marB="4572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999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Calibri" panose="020F0502020204030204" pitchFamily="34" charset="0"/>
                        </a:rPr>
                        <a:t>Seguro</a:t>
                      </a:r>
                      <a:r>
                        <a:rPr lang="pt-BR" sz="1600" baseline="0" dirty="0">
                          <a:latin typeface="Calibri" panose="020F0502020204030204" pitchFamily="34" charset="0"/>
                        </a:rPr>
                        <a:t> desemprego; Comissões; Pró-labore</a:t>
                      </a:r>
                      <a:endParaRPr lang="pt-BR" sz="1600" dirty="0">
                        <a:latin typeface="Calibri" panose="020F0502020204030204" pitchFamily="34" charset="0"/>
                      </a:endParaRPr>
                    </a:p>
                  </a:txBody>
                  <a:tcPr marL="91436" marR="91436" marT="45723" marB="4572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5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>
                          <a:latin typeface="Calibri" panose="020F0502020204030204" pitchFamily="34" charset="0"/>
                        </a:rPr>
                        <a:t>Outros rendimentos do trabalho não assalariado;</a:t>
                      </a:r>
                    </a:p>
                  </a:txBody>
                  <a:tcPr marL="91436" marR="91436" marT="45723" marB="4572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5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>
                          <a:latin typeface="Calibri" panose="020F0502020204030204" pitchFamily="34" charset="0"/>
                        </a:rPr>
                        <a:t>Rendimentos</a:t>
                      </a:r>
                      <a:r>
                        <a:rPr lang="pt-BR" sz="1600" baseline="0" dirty="0">
                          <a:latin typeface="Calibri" panose="020F0502020204030204" pitchFamily="34" charset="0"/>
                        </a:rPr>
                        <a:t> do mercado informal ou autônomo;</a:t>
                      </a:r>
                      <a:endParaRPr lang="pt-BR" sz="1600" dirty="0">
                        <a:latin typeface="Calibri" panose="020F0502020204030204" pitchFamily="34" charset="0"/>
                      </a:endParaRPr>
                    </a:p>
                  </a:txBody>
                  <a:tcPr marL="91436" marR="91436" marT="45723" marB="45723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42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>
                          <a:latin typeface="Calibri" panose="020F0502020204030204" pitchFamily="34" charset="0"/>
                        </a:rPr>
                        <a:t>Rendimentos</a:t>
                      </a:r>
                      <a:r>
                        <a:rPr lang="pt-BR" sz="1600" baseline="0" dirty="0">
                          <a:latin typeface="Calibri" panose="020F0502020204030204" pitchFamily="34" charset="0"/>
                        </a:rPr>
                        <a:t> auferidos do patrimônio;</a:t>
                      </a:r>
                      <a:endParaRPr lang="pt-BR" sz="1600" dirty="0">
                        <a:latin typeface="Calibri" panose="020F0502020204030204" pitchFamily="34" charset="0"/>
                      </a:endParaRPr>
                    </a:p>
                  </a:txBody>
                  <a:tcPr marL="91436" marR="91436" marT="45723" marB="45723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42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>
                          <a:latin typeface="Calibri" panose="020F0502020204030204" pitchFamily="34" charset="0"/>
                        </a:rPr>
                        <a:t>Renda</a:t>
                      </a:r>
                      <a:r>
                        <a:rPr lang="pt-BR" sz="1600" baseline="0" dirty="0">
                          <a:latin typeface="Calibri" panose="020F0502020204030204" pitchFamily="34" charset="0"/>
                        </a:rPr>
                        <a:t> Mensal Vitalícia – RMV;</a:t>
                      </a:r>
                      <a:endParaRPr lang="pt-BR" sz="1600" dirty="0">
                        <a:latin typeface="Calibri" panose="020F0502020204030204" pitchFamily="34" charset="0"/>
                      </a:endParaRPr>
                    </a:p>
                  </a:txBody>
                  <a:tcPr marL="91436" marR="91436" marT="45723" marB="45723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583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Calibri" panose="020F0502020204030204" pitchFamily="34" charset="0"/>
                        </a:rPr>
                        <a:t>Outro Benefício de Prestação</a:t>
                      </a:r>
                      <a:r>
                        <a:rPr lang="pt-BR" sz="1600" baseline="0" dirty="0">
                          <a:latin typeface="Calibri" panose="020F0502020204030204" pitchFamily="34" charset="0"/>
                        </a:rPr>
                        <a:t> Continuada – BPC*;</a:t>
                      </a:r>
                      <a:endParaRPr lang="pt-BR" sz="1600" dirty="0">
                        <a:latin typeface="Calibri" panose="020F0502020204030204" pitchFamily="34" charset="0"/>
                      </a:endParaRPr>
                    </a:p>
                  </a:txBody>
                  <a:tcPr marL="91436" marR="91436" marT="45723" marB="45723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4245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Calibri" panose="020F0502020204030204" pitchFamily="34" charset="0"/>
                        </a:rPr>
                        <a:t>Ajuda</a:t>
                      </a:r>
                      <a:r>
                        <a:rPr lang="pt-BR" sz="1600" baseline="0" dirty="0">
                          <a:latin typeface="Calibri" panose="020F0502020204030204" pitchFamily="34" charset="0"/>
                        </a:rPr>
                        <a:t>/doação regular de não morador;</a:t>
                      </a:r>
                      <a:endParaRPr lang="pt-BR" sz="1600" dirty="0">
                        <a:latin typeface="Calibri" panose="020F0502020204030204" pitchFamily="34" charset="0"/>
                      </a:endParaRPr>
                    </a:p>
                  </a:txBody>
                  <a:tcPr marL="91436" marR="91436" marT="45723" marB="45723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583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Calibri" panose="020F0502020204030204" pitchFamily="34" charset="0"/>
                        </a:rPr>
                        <a:t>Outras</a:t>
                      </a:r>
                      <a:r>
                        <a:rPr lang="pt-BR" sz="1600" baseline="0" dirty="0">
                          <a:latin typeface="Calibri" panose="020F0502020204030204" pitchFamily="34" charset="0"/>
                        </a:rPr>
                        <a:t> fontes de renda, exceto bolsa família ou outras rendas similares.</a:t>
                      </a:r>
                      <a:endParaRPr lang="pt-BR" sz="1600" dirty="0">
                        <a:latin typeface="Calibri" panose="020F0502020204030204" pitchFamily="34" charset="0"/>
                      </a:endParaRPr>
                    </a:p>
                  </a:txBody>
                  <a:tcPr marL="91436" marR="91436" marT="45723" marB="45723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4860032" y="4765119"/>
            <a:ext cx="4176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1400" dirty="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44B3F9B1-FEC6-454F-9493-BA2EFDED9CE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644008" y="1268761"/>
          <a:ext cx="3960440" cy="349635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275189462"/>
                    </a:ext>
                  </a:extLst>
                </a:gridCol>
              </a:tblGrid>
              <a:tr h="345447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latin typeface="Calibri" panose="020F0502020204030204" pitchFamily="34" charset="0"/>
                        </a:rPr>
                        <a:t>Itens que deverão ser deduzidos do cálculo</a:t>
                      </a:r>
                    </a:p>
                  </a:txBody>
                  <a:tcPr marL="91436" marR="91436" marT="45723" marB="45723"/>
                </a:tc>
                <a:extLst>
                  <a:ext uri="{0D108BD9-81ED-4DB2-BD59-A6C34878D82A}">
                    <a16:rowId xmlns:a16="http://schemas.microsoft.com/office/drawing/2014/main" val="3502951683"/>
                  </a:ext>
                </a:extLst>
              </a:tr>
              <a:tr h="596676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Calibri" panose="020F0502020204030204" pitchFamily="34" charset="0"/>
                        </a:rPr>
                        <a:t>Benefícios</a:t>
                      </a:r>
                      <a:r>
                        <a:rPr lang="pt-BR" sz="1600" baseline="0" dirty="0">
                          <a:latin typeface="Calibri" panose="020F0502020204030204" pitchFamily="34" charset="0"/>
                        </a:rPr>
                        <a:t> e auxílios assistenciais de natureza eventual e temporária;</a:t>
                      </a:r>
                      <a:endParaRPr lang="pt-BR" sz="1600" dirty="0">
                        <a:latin typeface="Calibri" panose="020F0502020204030204" pitchFamily="34" charset="0"/>
                      </a:endParaRPr>
                    </a:p>
                  </a:txBody>
                  <a:tcPr marL="91436" marR="91436" marT="45723" marB="45723" anchor="ctr"/>
                </a:tc>
                <a:extLst>
                  <a:ext uri="{0D108BD9-81ED-4DB2-BD59-A6C34878D82A}">
                    <a16:rowId xmlns:a16="http://schemas.microsoft.com/office/drawing/2014/main" val="3009830381"/>
                  </a:ext>
                </a:extLst>
              </a:tr>
              <a:tr h="596676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Calibri" panose="020F0502020204030204" pitchFamily="34" charset="0"/>
                        </a:rPr>
                        <a:t>Valores</a:t>
                      </a:r>
                      <a:r>
                        <a:rPr lang="pt-BR" sz="1600" baseline="0" dirty="0">
                          <a:latin typeface="Calibri" panose="020F0502020204030204" pitchFamily="34" charset="0"/>
                        </a:rPr>
                        <a:t> oriundos de programas sociais de transferência de renda;</a:t>
                      </a:r>
                      <a:endParaRPr lang="pt-BR" sz="1600" dirty="0">
                        <a:latin typeface="Calibri" panose="020F0502020204030204" pitchFamily="34" charset="0"/>
                      </a:endParaRPr>
                    </a:p>
                  </a:txBody>
                  <a:tcPr marL="91436" marR="91436" marT="45723" marB="45723" anchor="ctr"/>
                </a:tc>
                <a:extLst>
                  <a:ext uri="{0D108BD9-81ED-4DB2-BD59-A6C34878D82A}">
                    <a16:rowId xmlns:a16="http://schemas.microsoft.com/office/drawing/2014/main" val="3402554087"/>
                  </a:ext>
                </a:extLst>
              </a:tr>
              <a:tr h="382103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Calibri" panose="020F0502020204030204" pitchFamily="34" charset="0"/>
                        </a:rPr>
                        <a:t>Bolsas</a:t>
                      </a:r>
                      <a:r>
                        <a:rPr lang="pt-BR" sz="1600" baseline="0" dirty="0">
                          <a:latin typeface="Calibri" panose="020F0502020204030204" pitchFamily="34" charset="0"/>
                        </a:rPr>
                        <a:t> de estágio supervisionado;</a:t>
                      </a:r>
                      <a:endParaRPr lang="pt-BR" sz="1600" dirty="0">
                        <a:latin typeface="Calibri" panose="020F0502020204030204" pitchFamily="34" charset="0"/>
                      </a:endParaRPr>
                    </a:p>
                  </a:txBody>
                  <a:tcPr marL="91436" marR="91436" marT="45723" marB="45723" anchor="ctr"/>
                </a:tc>
                <a:extLst>
                  <a:ext uri="{0D108BD9-81ED-4DB2-BD59-A6C34878D82A}">
                    <a16:rowId xmlns:a16="http://schemas.microsoft.com/office/drawing/2014/main" val="651034914"/>
                  </a:ext>
                </a:extLst>
              </a:tr>
              <a:tr h="596676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Calibri" panose="020F0502020204030204" pitchFamily="34" charset="0"/>
                        </a:rPr>
                        <a:t>Pensão</a:t>
                      </a:r>
                      <a:r>
                        <a:rPr lang="pt-BR" sz="1600" baseline="0" dirty="0">
                          <a:latin typeface="Calibri" panose="020F0502020204030204" pitchFamily="34" charset="0"/>
                        </a:rPr>
                        <a:t> especial de natureza indenizatória e benefícios de assistência médica;</a:t>
                      </a:r>
                      <a:endParaRPr lang="pt-BR" sz="1600" dirty="0">
                        <a:latin typeface="Calibri" panose="020F0502020204030204" pitchFamily="34" charset="0"/>
                      </a:endParaRPr>
                    </a:p>
                  </a:txBody>
                  <a:tcPr marL="91436" marR="91436" marT="45723" marB="45723" anchor="ctr"/>
                </a:tc>
                <a:extLst>
                  <a:ext uri="{0D108BD9-81ED-4DB2-BD59-A6C34878D82A}">
                    <a16:rowId xmlns:a16="http://schemas.microsoft.com/office/drawing/2014/main" val="605174509"/>
                  </a:ext>
                </a:extLst>
              </a:tr>
              <a:tr h="382103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Calibri" panose="020F0502020204030204" pitchFamily="34" charset="0"/>
                        </a:rPr>
                        <a:t>Rendas</a:t>
                      </a:r>
                      <a:r>
                        <a:rPr lang="pt-BR" sz="1600" baseline="0" dirty="0">
                          <a:latin typeface="Calibri" panose="020F0502020204030204" pitchFamily="34" charset="0"/>
                        </a:rPr>
                        <a:t> de natureza eventual ou sazonal;**</a:t>
                      </a:r>
                      <a:endParaRPr lang="pt-BR" sz="1600" dirty="0">
                        <a:latin typeface="Calibri" panose="020F0502020204030204" pitchFamily="34" charset="0"/>
                      </a:endParaRPr>
                    </a:p>
                  </a:txBody>
                  <a:tcPr marL="91436" marR="91436" marT="45723" marB="45723" anchor="ctr"/>
                </a:tc>
                <a:extLst>
                  <a:ext uri="{0D108BD9-81ED-4DB2-BD59-A6C34878D82A}">
                    <a16:rowId xmlns:a16="http://schemas.microsoft.com/office/drawing/2014/main" val="3055547423"/>
                  </a:ext>
                </a:extLst>
              </a:tr>
              <a:tr h="596676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Calibri" panose="020F0502020204030204" pitchFamily="34" charset="0"/>
                        </a:rPr>
                        <a:t>Remuneração</a:t>
                      </a:r>
                      <a:r>
                        <a:rPr lang="pt-BR" sz="1600" baseline="0" dirty="0">
                          <a:latin typeface="Calibri" panose="020F0502020204030204" pitchFamily="34" charset="0"/>
                        </a:rPr>
                        <a:t> da pessoa com deficiência na condição de aprendiz.</a:t>
                      </a:r>
                      <a:endParaRPr lang="pt-BR" sz="1600" dirty="0">
                        <a:latin typeface="Calibri" panose="020F0502020204030204" pitchFamily="34" charset="0"/>
                      </a:endParaRPr>
                    </a:p>
                  </a:txBody>
                  <a:tcPr marL="91436" marR="91436" marT="45723" marB="45723" anchor="ctr"/>
                </a:tc>
                <a:extLst>
                  <a:ext uri="{0D108BD9-81ED-4DB2-BD59-A6C34878D82A}">
                    <a16:rowId xmlns:a16="http://schemas.microsoft.com/office/drawing/2014/main" val="207249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00674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85CBD3-0E53-4C3D-A07B-0283979BB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600" dirty="0"/>
              <a:t>Quantitativo de beneficiários e inclusão no Cadastro Único</a:t>
            </a:r>
            <a:br>
              <a:rPr lang="pt-BR" sz="3600" dirty="0"/>
            </a:br>
            <a:endParaRPr lang="pt-BR" sz="36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9445407"/>
              </p:ext>
            </p:extLst>
          </p:nvPr>
        </p:nvGraphicFramePr>
        <p:xfrm>
          <a:off x="457200" y="2636838"/>
          <a:ext cx="8229600" cy="2560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66528">
                  <a:extLst>
                    <a:ext uri="{9D8B030D-6E8A-4147-A177-3AD203B41FA5}">
                      <a16:colId xmlns:a16="http://schemas.microsoft.com/office/drawing/2014/main" val="3076796568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325272229"/>
                    </a:ext>
                  </a:extLst>
                </a:gridCol>
                <a:gridCol w="2489448">
                  <a:extLst>
                    <a:ext uri="{9D8B030D-6E8A-4147-A177-3AD203B41FA5}">
                      <a16:colId xmlns:a16="http://schemas.microsoft.com/office/drawing/2014/main" val="3689433143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6205807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Espécie</a:t>
                      </a:r>
                      <a:r>
                        <a:rPr lang="pt-BR" baseline="0" dirty="0" smtClean="0"/>
                        <a:t>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Incluídos no Cadastro Único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Não incluídos no Cadastro Único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Total de beneficiários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6171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PcD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1.564.324 (60,78%)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1.009.533</a:t>
                      </a:r>
                    </a:p>
                    <a:p>
                      <a:pPr algn="ctr"/>
                      <a:r>
                        <a:rPr lang="pt-BR" dirty="0" smtClean="0"/>
                        <a:t> (39,22%)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2.573.857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8728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Idosos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1.279.995</a:t>
                      </a:r>
                      <a:r>
                        <a:rPr lang="pt-BR" baseline="0" dirty="0" smtClean="0"/>
                        <a:t> (62,78%)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758.825</a:t>
                      </a:r>
                    </a:p>
                    <a:p>
                      <a:pPr algn="ctr"/>
                      <a:r>
                        <a:rPr lang="pt-BR" dirty="0" smtClean="0"/>
                        <a:t>(37,22%)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2.038.820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8033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Total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2.844.319</a:t>
                      </a:r>
                    </a:p>
                    <a:p>
                      <a:pPr algn="ctr"/>
                      <a:r>
                        <a:rPr lang="pt-BR" dirty="0" smtClean="0"/>
                        <a:t>(61,66%)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1.768.358</a:t>
                      </a:r>
                    </a:p>
                    <a:p>
                      <a:pPr algn="ctr"/>
                      <a:r>
                        <a:rPr lang="pt-BR" dirty="0" smtClean="0"/>
                        <a:t>(38,34%)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4.612.677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8470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854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85CBD3-0E53-4C3D-A07B-0283979BB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345976"/>
            <a:ext cx="8229600" cy="1066800"/>
          </a:xfrm>
        </p:spPr>
        <p:txBody>
          <a:bodyPr/>
          <a:lstStyle/>
          <a:p>
            <a:pPr algn="ctr"/>
            <a:r>
              <a:rPr lang="pt-BR" sz="3600" dirty="0" smtClean="0"/>
              <a:t>Concessão de BPC para estrangeiros</a:t>
            </a:r>
            <a:endParaRPr lang="pt-BR" sz="36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F93C305-F931-4DD7-97EB-AD7E4A3ED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24350"/>
          </a:xfrm>
        </p:spPr>
        <p:txBody>
          <a:bodyPr/>
          <a:lstStyle/>
          <a:p>
            <a:r>
              <a:rPr lang="pt-BR" sz="2000" dirty="0" smtClean="0">
                <a:latin typeface="Calibri" panose="020F0502020204030204" pitchFamily="34" charset="0"/>
              </a:rPr>
              <a:t>Segue </a:t>
            </a:r>
            <a:r>
              <a:rPr lang="pt-BR" sz="2000" dirty="0">
                <a:latin typeface="Calibri" panose="020F0502020204030204" pitchFamily="34" charset="0"/>
              </a:rPr>
              <a:t>o fluxo normal de concessão do </a:t>
            </a:r>
            <a:r>
              <a:rPr lang="pt-BR" sz="2000" dirty="0" smtClean="0">
                <a:latin typeface="Calibri" panose="020F0502020204030204" pitchFamily="34" charset="0"/>
              </a:rPr>
              <a:t>Benefício; </a:t>
            </a:r>
          </a:p>
          <a:p>
            <a:endParaRPr lang="pt-BR" sz="2000" dirty="0">
              <a:latin typeface="Calibri" panose="020F0502020204030204" pitchFamily="34" charset="0"/>
            </a:endParaRPr>
          </a:p>
          <a:p>
            <a:r>
              <a:rPr lang="pt-BR" sz="2000" dirty="0" smtClean="0">
                <a:latin typeface="Calibri" panose="020F0502020204030204" pitchFamily="34" charset="0"/>
              </a:rPr>
              <a:t>Obrigatório CPF do requerente e de todos os componentes da família;</a:t>
            </a:r>
          </a:p>
          <a:p>
            <a:endParaRPr lang="pt-BR" sz="2000" dirty="0" smtClean="0">
              <a:latin typeface="Calibri" panose="020F0502020204030204" pitchFamily="34" charset="0"/>
            </a:endParaRPr>
          </a:p>
          <a:p>
            <a:r>
              <a:rPr lang="pt-BR" sz="2000" dirty="0" smtClean="0">
                <a:latin typeface="Calibri" panose="020F0502020204030204" pitchFamily="34" charset="0"/>
              </a:rPr>
              <a:t>Documento de identificação oficial com fotografia do requerente;</a:t>
            </a:r>
          </a:p>
          <a:p>
            <a:endParaRPr lang="pt-BR" sz="2000" dirty="0">
              <a:latin typeface="Calibri" panose="020F0502020204030204" pitchFamily="34" charset="0"/>
            </a:endParaRPr>
          </a:p>
          <a:p>
            <a:r>
              <a:rPr lang="pt-BR" sz="2000" dirty="0" smtClean="0">
                <a:latin typeface="Calibri" panose="020F0502020204030204" pitchFamily="34" charset="0"/>
              </a:rPr>
              <a:t>Ação Civil Pública TRF 1 - 21ª Vara Federal – Seção Judiciária do DF;</a:t>
            </a:r>
          </a:p>
          <a:p>
            <a:endParaRPr lang="pt-BR" sz="2000" dirty="0" smtClean="0">
              <a:latin typeface="Calibri" panose="020F0502020204030204" pitchFamily="34" charset="0"/>
            </a:endParaRPr>
          </a:p>
          <a:p>
            <a:r>
              <a:rPr lang="pt-BR" sz="2000" dirty="0">
                <a:latin typeface="Calibri" panose="020F0502020204030204" pitchFamily="34" charset="0"/>
              </a:rPr>
              <a:t>O Recurso Extraordinário 587970 – STF, de 20 de abril de 2017 </a:t>
            </a:r>
            <a:r>
              <a:rPr lang="pt-BR" sz="2000" dirty="0" smtClean="0">
                <a:latin typeface="Calibri" panose="020F0502020204030204" pitchFamily="34" charset="0"/>
              </a:rPr>
              <a:t>ratificou </a:t>
            </a:r>
            <a:r>
              <a:rPr lang="pt-BR" sz="2000" dirty="0">
                <a:latin typeface="Calibri" panose="020F0502020204030204" pitchFamily="34" charset="0"/>
              </a:rPr>
              <a:t>posição no sentido de que a Constituição Federal não possibilita a distinção entre nacionais e estrangeiros que o Decreto 6.214/2007 fez. </a:t>
            </a:r>
            <a:r>
              <a:rPr lang="pt-BR" sz="2400" dirty="0">
                <a:latin typeface="Calibri" panose="020F0502020204030204" pitchFamily="34" charset="0"/>
              </a:rPr>
              <a:t> </a:t>
            </a:r>
          </a:p>
          <a:p>
            <a:endParaRPr lang="pt-BR" sz="2400" dirty="0" smtClean="0">
              <a:latin typeface="Calibri" panose="020F0502020204030204" pitchFamily="34" charset="0"/>
            </a:endParaRPr>
          </a:p>
          <a:p>
            <a:endParaRPr lang="pt-BR" sz="24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33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07504" y="172084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2400" b="1" dirty="0"/>
          </a:p>
          <a:p>
            <a:pPr algn="ctr"/>
            <a:r>
              <a:rPr lang="pt-BR" sz="2400" b="1" i="1" dirty="0" smtClean="0"/>
              <a:t>Departamento </a:t>
            </a:r>
            <a:r>
              <a:rPr lang="pt-BR" sz="2400" b="1" i="1" dirty="0"/>
              <a:t>de Benefícios Assistenciais e Previdenciários</a:t>
            </a:r>
          </a:p>
          <a:p>
            <a:pPr algn="ctr"/>
            <a:r>
              <a:rPr lang="pt-BR" sz="2400" b="1" i="1" dirty="0"/>
              <a:t>Secretaria Nacional de Assistência Social</a:t>
            </a:r>
          </a:p>
          <a:p>
            <a:pPr algn="ctr"/>
            <a:r>
              <a:rPr lang="pt-BR" sz="2400" b="1" i="1" dirty="0"/>
              <a:t>Ministério do Desenvolvimento Social</a:t>
            </a:r>
            <a:r>
              <a:rPr lang="pt-BR" sz="2800" b="1" i="1" dirty="0"/>
              <a:t> </a:t>
            </a:r>
          </a:p>
          <a:p>
            <a:pPr algn="ctr"/>
            <a:endParaRPr lang="pt-BR" sz="2800" b="1" dirty="0"/>
          </a:p>
          <a:p>
            <a:pPr algn="ctr"/>
            <a:endParaRPr lang="pt-BR" sz="2800" b="1" dirty="0"/>
          </a:p>
          <a:p>
            <a:pPr algn="ctr"/>
            <a:endParaRPr lang="pt-BR" sz="2800" b="1" dirty="0"/>
          </a:p>
          <a:p>
            <a:pPr algn="ctr"/>
            <a:r>
              <a:rPr lang="pt-BR" sz="2800" b="1" dirty="0"/>
              <a:t>0800 707 2003</a:t>
            </a:r>
          </a:p>
          <a:p>
            <a:pPr algn="ctr"/>
            <a:r>
              <a:rPr lang="pt-BR" sz="2800" b="1" dirty="0"/>
              <a:t>bpc@mds.gov.br</a:t>
            </a:r>
          </a:p>
        </p:txBody>
      </p:sp>
    </p:spTree>
    <p:extLst>
      <p:ext uri="{BB962C8B-B14F-4D97-AF65-F5344CB8AC3E}">
        <p14:creationId xmlns:p14="http://schemas.microsoft.com/office/powerpoint/2010/main" val="3966447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179512" y="4797152"/>
            <a:ext cx="8712968" cy="115212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459" name="Título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647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altLang="pt-BR" b="1" dirty="0"/>
              <a:t/>
            </a:r>
            <a:br>
              <a:rPr lang="pt-BR" altLang="pt-BR" b="1" dirty="0"/>
            </a:br>
            <a:r>
              <a:rPr lang="pt-BR" altLang="pt-BR" b="1" dirty="0"/>
              <a:t/>
            </a:r>
            <a:br>
              <a:rPr lang="pt-BR" altLang="pt-BR" b="1" dirty="0"/>
            </a:br>
            <a:r>
              <a:rPr lang="pt-BR" altLang="pt-BR" b="1" dirty="0"/>
              <a:t>O que é o BPC? </a:t>
            </a:r>
            <a:r>
              <a:rPr lang="pt-BR" altLang="pt-BR" sz="3600" b="1" dirty="0"/>
              <a:t/>
            </a:r>
            <a:br>
              <a:rPr lang="pt-BR" altLang="pt-BR" sz="3600" b="1" dirty="0"/>
            </a:br>
            <a:r>
              <a:rPr lang="pt-BR" altLang="pt-BR" sz="3600" b="1" dirty="0"/>
              <a:t/>
            </a:r>
            <a:br>
              <a:rPr lang="pt-BR" altLang="pt-BR" sz="3600" b="1" dirty="0"/>
            </a:br>
            <a:endParaRPr lang="pt-BR" altLang="pt-BR" sz="3600" dirty="0"/>
          </a:p>
        </p:txBody>
      </p:sp>
      <p:sp>
        <p:nvSpPr>
          <p:cNvPr id="25603" name="Rectangle 5"/>
          <p:cNvSpPr>
            <a:spLocks noGrp="1" noChangeArrowheads="1"/>
          </p:cNvSpPr>
          <p:nvPr>
            <p:ph idx="1"/>
          </p:nvPr>
        </p:nvSpPr>
        <p:spPr>
          <a:xfrm>
            <a:off x="1043608" y="1771650"/>
            <a:ext cx="7848872" cy="4537075"/>
          </a:xfrm>
        </p:spPr>
        <p:txBody>
          <a:bodyPr/>
          <a:lstStyle/>
          <a:p>
            <a:pPr algn="just">
              <a:defRPr/>
            </a:pPr>
            <a:r>
              <a:rPr lang="pt-BR" sz="2000" b="1" dirty="0">
                <a:latin typeface="Calibri" panose="020F0502020204030204" pitchFamily="34" charset="0"/>
              </a:rPr>
              <a:t>O BPC (Benefício de Prestação Continuada) é um benefício da Política de Assistência Social, individual, não vitalício e que garante o pagamento mensal de 01 (um) salário mínimo à pessoa idosa, com 65 (sessenta e cinco) anos ou mais, e à pessoa com deficiência</a:t>
            </a:r>
            <a:r>
              <a:rPr lang="pt-BR" sz="2000" dirty="0">
                <a:latin typeface="Calibri" panose="020F0502020204030204" pitchFamily="34" charset="0"/>
              </a:rPr>
              <a:t>, de qualquer idade, que comprovem não possuir meios para prover a própria manutenção nem de tê-la provida por sua família.</a:t>
            </a:r>
          </a:p>
          <a:p>
            <a:pPr algn="just">
              <a:defRPr/>
            </a:pPr>
            <a:endParaRPr lang="pt-BR" sz="2000" dirty="0">
              <a:latin typeface="Calibri" panose="020F0502020204030204" pitchFamily="34" charset="0"/>
            </a:endParaRPr>
          </a:p>
          <a:p>
            <a:pPr algn="just">
              <a:defRPr/>
            </a:pPr>
            <a:endParaRPr lang="pt-BR" sz="2000" dirty="0">
              <a:latin typeface="Calibri" panose="020F0502020204030204" pitchFamily="34" charset="0"/>
            </a:endParaRPr>
          </a:p>
          <a:p>
            <a:pPr marL="109537" indent="0" algn="just">
              <a:buNone/>
              <a:defRPr/>
            </a:pPr>
            <a:endParaRPr lang="pt-BR" sz="2000" dirty="0">
              <a:latin typeface="Calibri" panose="020F0502020204030204" pitchFamily="34" charset="0"/>
            </a:endParaRPr>
          </a:p>
          <a:p>
            <a:pPr marL="109537" indent="0" algn="just">
              <a:buNone/>
              <a:defRPr/>
            </a:pPr>
            <a:endParaRPr lang="pt-BR" sz="2000" dirty="0">
              <a:latin typeface="Calibri" panose="020F0502020204030204" pitchFamily="34" charset="0"/>
            </a:endParaRPr>
          </a:p>
          <a:p>
            <a:pPr marL="109537" indent="0" algn="just">
              <a:buNone/>
              <a:defRPr/>
            </a:pPr>
            <a:r>
              <a:rPr lang="pt-BR" sz="2000" dirty="0">
                <a:latin typeface="Calibri" panose="020F0502020204030204" pitchFamily="34" charset="0"/>
              </a:rPr>
              <a:t>Para acessar o BPC não é necessário ter contribuído com a Previdência Social. </a:t>
            </a:r>
          </a:p>
          <a:p>
            <a:pPr marL="565150" algn="just" eaLnBrk="1" hangingPunct="1">
              <a:buFont typeface="Wingdings" pitchFamily="2" charset="2"/>
              <a:buChar char="Ø"/>
              <a:defRPr/>
            </a:pPr>
            <a:endParaRPr lang="pt-BR" altLang="pt-BR" sz="2000" dirty="0"/>
          </a:p>
        </p:txBody>
      </p:sp>
      <p:pic>
        <p:nvPicPr>
          <p:cNvPr id="25605" name="Picture 5" descr="C:\Program Files (x86)\Microsoft Office\MEDIA\CAGCAT10\j0195812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893150"/>
            <a:ext cx="886511" cy="912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02897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ítulo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647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altLang="pt-BR" b="1" dirty="0"/>
              <a:t/>
            </a:r>
            <a:br>
              <a:rPr lang="pt-BR" altLang="pt-BR" b="1" dirty="0"/>
            </a:br>
            <a:r>
              <a:rPr lang="pt-BR" altLang="pt-BR" b="1" dirty="0"/>
              <a:t/>
            </a:r>
            <a:br>
              <a:rPr lang="pt-BR" altLang="pt-BR" b="1" dirty="0"/>
            </a:br>
            <a:r>
              <a:rPr lang="pt-BR" altLang="pt-BR" b="1" dirty="0"/>
              <a:t>Público alvo do benefício</a:t>
            </a:r>
            <a:r>
              <a:rPr lang="pt-BR" altLang="pt-BR" sz="3600" b="1" dirty="0"/>
              <a:t/>
            </a:r>
            <a:br>
              <a:rPr lang="pt-BR" altLang="pt-BR" sz="3600" b="1" dirty="0"/>
            </a:br>
            <a:r>
              <a:rPr lang="pt-BR" altLang="pt-BR" sz="3600" b="1" dirty="0"/>
              <a:t/>
            </a:r>
            <a:br>
              <a:rPr lang="pt-BR" altLang="pt-BR" sz="3600" b="1" dirty="0"/>
            </a:br>
            <a:endParaRPr lang="pt-BR" altLang="pt-BR" sz="3600" dirty="0"/>
          </a:p>
        </p:txBody>
      </p:sp>
      <p:sp>
        <p:nvSpPr>
          <p:cNvPr id="26627" name="Rectangle 5"/>
          <p:cNvSpPr>
            <a:spLocks noGrp="1" noChangeArrowheads="1"/>
          </p:cNvSpPr>
          <p:nvPr>
            <p:ph idx="1"/>
          </p:nvPr>
        </p:nvSpPr>
        <p:spPr>
          <a:xfrm>
            <a:off x="2428949" y="1700808"/>
            <a:ext cx="5959475" cy="864121"/>
          </a:xfrm>
        </p:spPr>
        <p:txBody>
          <a:bodyPr/>
          <a:lstStyle/>
          <a:p>
            <a:pPr marL="565150" algn="just">
              <a:lnSpc>
                <a:spcPct val="120000"/>
              </a:lnSpc>
              <a:buFont typeface="Arial" charset="0"/>
              <a:buChar char="•"/>
            </a:pPr>
            <a:r>
              <a:rPr lang="pt-BR" altLang="pt-BR" sz="2000" dirty="0">
                <a:latin typeface="Calibri" pitchFamily="34" charset="0"/>
                <a:cs typeface="Calibri" pitchFamily="34" charset="0"/>
              </a:rPr>
              <a:t>Pessoa idosa, com idade de 65 (sessenta e cinco) anos ou mais.</a:t>
            </a:r>
          </a:p>
        </p:txBody>
      </p:sp>
      <p:pic>
        <p:nvPicPr>
          <p:cNvPr id="26628" name="Picture 5" descr="C:\Users\luanna.franco\Desktop\35834765-an-image-of-two-seniors-walkin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128" y="1628775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6" descr="C:\Users\luanna.franco\Desktop\img_1_27_292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284984"/>
            <a:ext cx="19431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0" name="CaixaDeTexto 2"/>
          <p:cNvSpPr txBox="1">
            <a:spLocks noChangeArrowheads="1"/>
          </p:cNvSpPr>
          <p:nvPr/>
        </p:nvSpPr>
        <p:spPr bwMode="auto">
          <a:xfrm>
            <a:off x="2555875" y="3140968"/>
            <a:ext cx="6119813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8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just">
              <a:buFont typeface="Arial" charset="0"/>
              <a:buChar char="•"/>
            </a:pPr>
            <a:r>
              <a:rPr lang="pt-BR" altLang="pt-BR" sz="2000" dirty="0">
                <a:latin typeface="Calibri" pitchFamily="34" charset="0"/>
              </a:rPr>
              <a:t>Pessoa com deficiência, de qualquer idade, entendida como aquela </a:t>
            </a:r>
            <a:r>
              <a:rPr lang="pt-BR" altLang="pt-BR" sz="2000" b="1" dirty="0">
                <a:latin typeface="Calibri" pitchFamily="34" charset="0"/>
              </a:rPr>
              <a:t>que apresenta impedimentos de longo prazo de natureza física, mental, intelectual ou sensorial, os quais, em interação com diversas barreiras, podem obstruir sua participação plena e efetiva na sociedade em igualdade de condições com as demais pessoas</a:t>
            </a:r>
            <a:endParaRPr lang="pt-BR" altLang="pt-BR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66149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ítulo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647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altLang="pt-BR" b="1" dirty="0"/>
              <a:t/>
            </a:r>
            <a:br>
              <a:rPr lang="pt-BR" altLang="pt-BR" b="1" dirty="0"/>
            </a:br>
            <a:r>
              <a:rPr lang="pt-BR" altLang="pt-BR" b="1" dirty="0"/>
              <a:t/>
            </a:r>
            <a:br>
              <a:rPr lang="pt-BR" altLang="pt-BR" b="1" dirty="0"/>
            </a:br>
            <a:r>
              <a:rPr lang="pt-BR" altLang="pt-BR" b="1" dirty="0"/>
              <a:t>Critérios de acesso ao benefício</a:t>
            </a:r>
            <a:r>
              <a:rPr lang="pt-BR" altLang="pt-BR" sz="3600" b="1" dirty="0"/>
              <a:t/>
            </a:r>
            <a:br>
              <a:rPr lang="pt-BR" altLang="pt-BR" sz="3600" b="1" dirty="0"/>
            </a:br>
            <a:r>
              <a:rPr lang="pt-BR" altLang="pt-BR" sz="3600" b="1" dirty="0"/>
              <a:t/>
            </a:r>
            <a:br>
              <a:rPr lang="pt-BR" altLang="pt-BR" sz="3600" b="1" dirty="0"/>
            </a:br>
            <a:endParaRPr lang="pt-BR" altLang="pt-BR" sz="3600" dirty="0"/>
          </a:p>
        </p:txBody>
      </p:sp>
      <p:sp>
        <p:nvSpPr>
          <p:cNvPr id="2" name="Retângulo de cantos arredondados 1"/>
          <p:cNvSpPr/>
          <p:nvPr/>
        </p:nvSpPr>
        <p:spPr>
          <a:xfrm>
            <a:off x="539552" y="1844824"/>
            <a:ext cx="7992888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88900" lvl="1" algn="just"/>
            <a:r>
              <a:rPr lang="pt-BR" b="1" u="sng" dirty="0">
                <a:solidFill>
                  <a:schemeClr val="tx1"/>
                </a:solidFill>
                <a:latin typeface="Calibri" panose="020F0502020204030204" pitchFamily="34" charset="0"/>
              </a:rPr>
              <a:t>Renda mensal familiar </a:t>
            </a:r>
            <a:r>
              <a:rPr lang="pt-BR" b="1" i="1" u="sng" dirty="0">
                <a:solidFill>
                  <a:schemeClr val="tx1"/>
                </a:solidFill>
                <a:latin typeface="Calibri" panose="020F0502020204030204" pitchFamily="34" charset="0"/>
              </a:rPr>
              <a:t>per capita</a:t>
            </a:r>
            <a:r>
              <a:rPr lang="pt-BR" b="1" u="sng" dirty="0">
                <a:solidFill>
                  <a:schemeClr val="tx1"/>
                </a:solidFill>
                <a:latin typeface="Calibri" panose="020F0502020204030204" pitchFamily="34" charset="0"/>
              </a:rPr>
              <a:t> inferior a ¼ (um quarto) do salário mínimo vigente</a:t>
            </a:r>
            <a:r>
              <a:rPr lang="pt-BR" dirty="0">
                <a:solidFill>
                  <a:schemeClr val="tx1"/>
                </a:solidFill>
                <a:latin typeface="Calibri" panose="020F0502020204030204" pitchFamily="34" charset="0"/>
              </a:rPr>
              <a:t> (Art. 20, § 3° da LOAS).</a:t>
            </a:r>
          </a:p>
        </p:txBody>
      </p:sp>
      <p:sp>
        <p:nvSpPr>
          <p:cNvPr id="8" name="Retângulo de cantos arredondados 7"/>
          <p:cNvSpPr/>
          <p:nvPr/>
        </p:nvSpPr>
        <p:spPr>
          <a:xfrm>
            <a:off x="539552" y="5301332"/>
            <a:ext cx="8004224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82550"/>
            <a:r>
              <a:rPr lang="pt-BR" altLang="pt-BR" dirty="0">
                <a:solidFill>
                  <a:schemeClr val="tx1"/>
                </a:solidFill>
                <a:latin typeface="Calibri" pitchFamily="34" charset="0"/>
              </a:rPr>
              <a:t>É obrigatório o cadastramento no Cadastro de Pessoas Físicas – CPF – do requerente e do seu grupo </a:t>
            </a:r>
            <a:r>
              <a:rPr lang="pt-BR" altLang="pt-BR" dirty="0" smtClean="0">
                <a:solidFill>
                  <a:schemeClr val="tx1"/>
                </a:solidFill>
                <a:latin typeface="Calibri" pitchFamily="34" charset="0"/>
              </a:rPr>
              <a:t>familiar (Portaria Conjunta nº3, de 21 de setembro de 2018).</a:t>
            </a:r>
            <a:endParaRPr lang="pt-BR" altLang="pt-B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" name="Retângulo de cantos arredondados 8"/>
          <p:cNvSpPr/>
          <p:nvPr/>
        </p:nvSpPr>
        <p:spPr>
          <a:xfrm>
            <a:off x="539552" y="4165848"/>
            <a:ext cx="7992888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82550"/>
            <a:r>
              <a:rPr lang="pt-BR" dirty="0">
                <a:solidFill>
                  <a:schemeClr val="tx1"/>
                </a:solidFill>
                <a:latin typeface="Calibri" panose="020F0502020204030204" pitchFamily="34" charset="0"/>
              </a:rPr>
              <a:t>Para requerer e manter o benefício é necessário que as  inscrições no Cadastro Único tenham sido realizadas ou atualizadas nos últimos dois anos.</a:t>
            </a:r>
            <a:endParaRPr lang="pt-BR" altLang="pt-B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0" name="Retângulo de cantos arredondados 9"/>
          <p:cNvSpPr/>
          <p:nvPr/>
        </p:nvSpPr>
        <p:spPr>
          <a:xfrm>
            <a:off x="539552" y="2996952"/>
            <a:ext cx="8004224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82550" algn="just" eaLnBrk="1" hangingPunct="1"/>
            <a:r>
              <a:rPr lang="pt-BR" altLang="pt-BR" dirty="0">
                <a:solidFill>
                  <a:schemeClr val="tx1"/>
                </a:solidFill>
                <a:latin typeface="Calibri" pitchFamily="34" charset="0"/>
              </a:rPr>
              <a:t>É obrigatório para a concessão e manutenção do benefício a inscrição do requerente e do seu grupo familiar no Cadastro </a:t>
            </a:r>
            <a:r>
              <a:rPr lang="pt-BR" altLang="pt-BR" dirty="0" smtClean="0">
                <a:solidFill>
                  <a:schemeClr val="tx1"/>
                </a:solidFill>
                <a:latin typeface="Calibri" pitchFamily="34" charset="0"/>
              </a:rPr>
              <a:t>Único (Decreto 8.805/2016). </a:t>
            </a:r>
            <a:endParaRPr lang="pt-BR" altLang="pt-BR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070445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upo 52"/>
          <p:cNvGrpSpPr>
            <a:grpSpLocks/>
          </p:cNvGrpSpPr>
          <p:nvPr/>
        </p:nvGrpSpPr>
        <p:grpSpPr bwMode="auto">
          <a:xfrm>
            <a:off x="2051050" y="2077243"/>
            <a:ext cx="1403350" cy="720725"/>
            <a:chOff x="3419872" y="3161755"/>
            <a:chExt cx="2271713" cy="2301581"/>
          </a:xfrm>
        </p:grpSpPr>
        <p:pic>
          <p:nvPicPr>
            <p:cNvPr id="29720" name="Picture 6" descr="Resultado de imagem para atendimento postos de atendimento cadastro unic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3782" y="3161755"/>
              <a:ext cx="1706015" cy="908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21" name="Picture 22" descr="Resultado de imagem para posto de atendimento do cadastro unico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161" t="15286" r="7318" b="5641"/>
            <a:stretch>
              <a:fillRect/>
            </a:stretch>
          </p:blipFill>
          <p:spPr bwMode="auto">
            <a:xfrm>
              <a:off x="3419872" y="3616063"/>
              <a:ext cx="2271713" cy="1847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22" name="Picture 2" descr="Resultado de imagem para atendimento postos de atendimento cadastro unico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9615" y="3997189"/>
              <a:ext cx="490028" cy="5678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9699" name="Picture 12" descr="Resultado de imagem para atendimento postos agencia da previdencia social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875" y="2965450"/>
            <a:ext cx="1874838" cy="116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0" name="Picture 12" descr="Resultado de imagem para atendimento postos agencia da previdencia social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0" t="38597" r="44894"/>
          <a:stretch>
            <a:fillRect/>
          </a:stretch>
        </p:blipFill>
        <p:spPr bwMode="auto">
          <a:xfrm>
            <a:off x="179388" y="3322638"/>
            <a:ext cx="1216025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CaixaDeTexto 58"/>
          <p:cNvSpPr txBox="1">
            <a:spLocks noChangeArrowheads="1"/>
          </p:cNvSpPr>
          <p:nvPr/>
        </p:nvSpPr>
        <p:spPr bwMode="auto">
          <a:xfrm>
            <a:off x="153988" y="4418013"/>
            <a:ext cx="1273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/>
            <a:r>
              <a:rPr lang="pt-BR" altLang="pt-BR" sz="1400" b="1">
                <a:latin typeface="Calibri" pitchFamily="34" charset="0"/>
              </a:rPr>
              <a:t>Procura BPC</a:t>
            </a:r>
          </a:p>
        </p:txBody>
      </p:sp>
      <p:sp>
        <p:nvSpPr>
          <p:cNvPr id="60" name="CaixaDeTexto 59"/>
          <p:cNvSpPr txBox="1"/>
          <p:nvPr/>
        </p:nvSpPr>
        <p:spPr>
          <a:xfrm>
            <a:off x="4137025" y="2284413"/>
            <a:ext cx="2884488" cy="30638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400" b="1" dirty="0"/>
              <a:t>Canal de Atendimento Físico</a:t>
            </a:r>
          </a:p>
        </p:txBody>
      </p:sp>
      <p:sp>
        <p:nvSpPr>
          <p:cNvPr id="61" name="CaixaDeTexto 60"/>
          <p:cNvSpPr txBox="1"/>
          <p:nvPr/>
        </p:nvSpPr>
        <p:spPr>
          <a:xfrm>
            <a:off x="4168775" y="4308475"/>
            <a:ext cx="2852738" cy="769441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pt-BR" sz="1100" b="1" dirty="0"/>
              <a:t>Após o agendamento, o requerente vai a agência do INSS mais próxima da sua casa com a documentação necessária para ser analisada pelo técnico do INSS.</a:t>
            </a:r>
          </a:p>
        </p:txBody>
      </p:sp>
      <p:sp>
        <p:nvSpPr>
          <p:cNvPr id="62" name="CaixaDeTexto 61"/>
          <p:cNvSpPr txBox="1"/>
          <p:nvPr/>
        </p:nvSpPr>
        <p:spPr>
          <a:xfrm>
            <a:off x="2069203" y="3373259"/>
            <a:ext cx="1439863" cy="5238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400" b="1" dirty="0"/>
              <a:t>Agendamento 135</a:t>
            </a:r>
          </a:p>
        </p:txBody>
      </p:sp>
      <p:sp>
        <p:nvSpPr>
          <p:cNvPr id="29705" name="CaixaDeTexto 62"/>
          <p:cNvSpPr txBox="1">
            <a:spLocks noChangeArrowheads="1"/>
          </p:cNvSpPr>
          <p:nvPr/>
        </p:nvSpPr>
        <p:spPr bwMode="auto">
          <a:xfrm>
            <a:off x="2069203" y="2737034"/>
            <a:ext cx="14795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/>
            <a:r>
              <a:rPr lang="pt-BR" altLang="pt-BR" sz="1200" b="1" dirty="0">
                <a:latin typeface="Calibri" pitchFamily="34" charset="0"/>
              </a:rPr>
              <a:t>Cadastramento ou atualização da Família no </a:t>
            </a:r>
            <a:r>
              <a:rPr lang="pt-BR" altLang="pt-BR" sz="1200" b="1" dirty="0" err="1">
                <a:latin typeface="Calibri" pitchFamily="34" charset="0"/>
              </a:rPr>
              <a:t>CadÚnico</a:t>
            </a:r>
            <a:endParaRPr lang="pt-BR" altLang="pt-BR" sz="1200" b="1" dirty="0">
              <a:latin typeface="Calibri" pitchFamily="34" charset="0"/>
            </a:endParaRPr>
          </a:p>
        </p:txBody>
      </p:sp>
      <p:sp>
        <p:nvSpPr>
          <p:cNvPr id="29706" name="CaixaDeTexto 63"/>
          <p:cNvSpPr txBox="1">
            <a:spLocks noChangeArrowheads="1"/>
          </p:cNvSpPr>
          <p:nvPr/>
        </p:nvSpPr>
        <p:spPr bwMode="auto">
          <a:xfrm>
            <a:off x="2081213" y="4526756"/>
            <a:ext cx="14414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/>
            <a:r>
              <a:rPr lang="pt-BR" altLang="pt-BR" sz="1200" b="1" dirty="0">
                <a:latin typeface="Calibri" pitchFamily="34" charset="0"/>
              </a:rPr>
              <a:t>Agendamento para o requerimento BPC</a:t>
            </a:r>
          </a:p>
        </p:txBody>
      </p:sp>
      <p:sp>
        <p:nvSpPr>
          <p:cNvPr id="65" name="CaixaDeTexto 64"/>
          <p:cNvSpPr txBox="1"/>
          <p:nvPr/>
        </p:nvSpPr>
        <p:spPr>
          <a:xfrm>
            <a:off x="2081213" y="1196975"/>
            <a:ext cx="1441450" cy="73866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400" b="1" dirty="0"/>
              <a:t>Cadastro Único</a:t>
            </a:r>
          </a:p>
          <a:p>
            <a:pPr algn="ctr">
              <a:defRPr/>
            </a:pPr>
            <a:r>
              <a:rPr lang="pt-BR" sz="1400" b="1" dirty="0"/>
              <a:t>(CRAS ou Posto do Cadastro)</a:t>
            </a:r>
          </a:p>
        </p:txBody>
      </p:sp>
      <p:sp>
        <p:nvSpPr>
          <p:cNvPr id="66" name="CaixaDeTexto 65"/>
          <p:cNvSpPr txBox="1"/>
          <p:nvPr/>
        </p:nvSpPr>
        <p:spPr>
          <a:xfrm>
            <a:off x="179388" y="2714625"/>
            <a:ext cx="1216025" cy="5238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400" b="1" dirty="0"/>
              <a:t>Requerente BPC</a:t>
            </a:r>
          </a:p>
        </p:txBody>
      </p:sp>
      <p:sp>
        <p:nvSpPr>
          <p:cNvPr id="29709" name="AutoShape 24" descr="Resultado de imagem para telefone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/>
          </a:p>
        </p:txBody>
      </p:sp>
      <p:pic>
        <p:nvPicPr>
          <p:cNvPr id="29710" name="Picture 26" descr="Resultado de imagem para telefon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2825" y="4021138"/>
            <a:ext cx="4857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1" name="Picture 28" descr="Resultado de imagem para atendimento agencia da previdencia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8600" y="3911811"/>
            <a:ext cx="655638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" name="CaixaDeTexto 70"/>
          <p:cNvSpPr txBox="1"/>
          <p:nvPr/>
        </p:nvSpPr>
        <p:spPr>
          <a:xfrm>
            <a:off x="7308850" y="2284413"/>
            <a:ext cx="1655763" cy="27622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b="1" dirty="0"/>
              <a:t>Análise </a:t>
            </a:r>
          </a:p>
        </p:txBody>
      </p:sp>
      <p:pic>
        <p:nvPicPr>
          <p:cNvPr id="29713" name="Picture 2" descr="Resultado de imagem para atendimento agencia da previdencia desenho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92" y="2965450"/>
            <a:ext cx="1224280" cy="116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14" name="CaixaDeTexto 72"/>
          <p:cNvSpPr txBox="1">
            <a:spLocks noChangeArrowheads="1"/>
          </p:cNvSpPr>
          <p:nvPr/>
        </p:nvSpPr>
        <p:spPr bwMode="auto">
          <a:xfrm>
            <a:off x="7235825" y="4308475"/>
            <a:ext cx="1824038" cy="769441"/>
          </a:xfrm>
          <a:prstGeom prst="rect">
            <a:avLst/>
          </a:prstGeom>
          <a:solidFill>
            <a:schemeClr val="bg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just"/>
            <a:r>
              <a:rPr lang="pt-BR" altLang="pt-BR" sz="1100" b="1" dirty="0">
                <a:latin typeface="Calibri" pitchFamily="34" charset="0"/>
              </a:rPr>
              <a:t>Análise de renda familiar para concessão para pessoa Idosa e pessoa com deficiência. </a:t>
            </a:r>
          </a:p>
        </p:txBody>
      </p:sp>
      <p:sp>
        <p:nvSpPr>
          <p:cNvPr id="74" name="Chave dupla 73"/>
          <p:cNvSpPr/>
          <p:nvPr/>
        </p:nvSpPr>
        <p:spPr>
          <a:xfrm rot="10800000">
            <a:off x="1547809" y="1125537"/>
            <a:ext cx="2447925" cy="3952378"/>
          </a:xfrm>
          <a:prstGeom prst="bracePair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75" name="Seta para a direita 74"/>
          <p:cNvSpPr/>
          <p:nvPr/>
        </p:nvSpPr>
        <p:spPr>
          <a:xfrm>
            <a:off x="6876256" y="3274959"/>
            <a:ext cx="576064" cy="304108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76" name="Retângulo 75"/>
          <p:cNvSpPr/>
          <p:nvPr/>
        </p:nvSpPr>
        <p:spPr>
          <a:xfrm>
            <a:off x="92075" y="547688"/>
            <a:ext cx="8872538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800" dirty="0">
                <a:latin typeface="+mj-lt"/>
              </a:rPr>
              <a:t>Como requerer o BPC? – Pessoa idosa</a:t>
            </a:r>
          </a:p>
        </p:txBody>
      </p:sp>
      <p:sp>
        <p:nvSpPr>
          <p:cNvPr id="25" name="Retângulo de cantos arredondados 24"/>
          <p:cNvSpPr/>
          <p:nvPr/>
        </p:nvSpPr>
        <p:spPr>
          <a:xfrm>
            <a:off x="323609" y="5219519"/>
            <a:ext cx="8352079" cy="137783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b="1" dirty="0">
              <a:latin typeface="Calibri" panose="020F0502020204030204" pitchFamily="34" charset="0"/>
            </a:endParaRPr>
          </a:p>
          <a:p>
            <a:pPr algn="ctr"/>
            <a:r>
              <a:rPr lang="pt-BR" sz="1600" b="1" dirty="0">
                <a:latin typeface="Calibri" panose="020F0502020204030204" pitchFamily="34" charset="0"/>
              </a:rPr>
              <a:t>     </a:t>
            </a:r>
          </a:p>
          <a:p>
            <a:pPr algn="ctr"/>
            <a:r>
              <a:rPr lang="pt-BR" sz="1600" b="1" dirty="0">
                <a:latin typeface="Calibri" panose="020F0502020204030204" pitchFamily="34" charset="0"/>
              </a:rPr>
              <a:t>    O reconhecimento do direito ao benefício às pessoas idosas se dará após a comprovação da idade e da renda familiar.</a:t>
            </a:r>
          </a:p>
          <a:p>
            <a:pPr algn="ctr"/>
            <a:r>
              <a:rPr lang="pt-BR" sz="1600" b="1" dirty="0">
                <a:latin typeface="Calibri" panose="020F0502020204030204" pitchFamily="34" charset="0"/>
              </a:rPr>
              <a:t>De acordo com o parágrafo único do artigo 34 do Estatuto do Idoso, somente quando se tratar de BPC para a pessoa idosa, não será calculado na renda </a:t>
            </a:r>
          </a:p>
          <a:p>
            <a:pPr algn="ctr"/>
            <a:r>
              <a:rPr lang="pt-BR" sz="1600" b="1" dirty="0">
                <a:latin typeface="Calibri" panose="020F0502020204030204" pitchFamily="34" charset="0"/>
              </a:rPr>
              <a:t>mensal familiar o BPC recebido por outra pessoa idosa.</a:t>
            </a:r>
          </a:p>
          <a:p>
            <a:pPr algn="ctr"/>
            <a:endParaRPr lang="pt-BR" sz="1600" dirty="0">
              <a:latin typeface="Calibri" panose="020F0502020204030204" pitchFamily="34" charset="0"/>
            </a:endParaRPr>
          </a:p>
          <a:p>
            <a:pPr algn="ctr"/>
            <a:endParaRPr lang="pt-BR" dirty="0"/>
          </a:p>
        </p:txBody>
      </p:sp>
      <p:pic>
        <p:nvPicPr>
          <p:cNvPr id="26" name="Picture 5" descr="C:\Program Files (x86)\Microsoft Office\MEDIA\CAGCAT10\j0195812.wmf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76" y="6011155"/>
            <a:ext cx="597711" cy="598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3082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upo 52"/>
          <p:cNvGrpSpPr>
            <a:grpSpLocks/>
          </p:cNvGrpSpPr>
          <p:nvPr/>
        </p:nvGrpSpPr>
        <p:grpSpPr bwMode="auto">
          <a:xfrm>
            <a:off x="2051050" y="2077243"/>
            <a:ext cx="1403350" cy="720725"/>
            <a:chOff x="3419872" y="3161755"/>
            <a:chExt cx="2271713" cy="2301581"/>
          </a:xfrm>
        </p:grpSpPr>
        <p:pic>
          <p:nvPicPr>
            <p:cNvPr id="29720" name="Picture 6" descr="Resultado de imagem para atendimento postos de atendimento cadastro unic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3782" y="3161755"/>
              <a:ext cx="1706015" cy="908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21" name="Picture 22" descr="Resultado de imagem para posto de atendimento do cadastro unico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161" t="15286" r="7318" b="5641"/>
            <a:stretch>
              <a:fillRect/>
            </a:stretch>
          </p:blipFill>
          <p:spPr bwMode="auto">
            <a:xfrm>
              <a:off x="3419872" y="3616063"/>
              <a:ext cx="2271713" cy="1847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22" name="Picture 2" descr="Resultado de imagem para atendimento postos de atendimento cadastro unico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9615" y="3997189"/>
              <a:ext cx="490028" cy="5678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9701" name="CaixaDeTexto 58"/>
          <p:cNvSpPr txBox="1">
            <a:spLocks noChangeArrowheads="1"/>
          </p:cNvSpPr>
          <p:nvPr/>
        </p:nvSpPr>
        <p:spPr bwMode="auto">
          <a:xfrm>
            <a:off x="153988" y="4418013"/>
            <a:ext cx="1273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/>
            <a:r>
              <a:rPr lang="pt-BR" altLang="pt-BR" sz="1400" b="1">
                <a:latin typeface="Calibri" pitchFamily="34" charset="0"/>
              </a:rPr>
              <a:t>Procura BPC</a:t>
            </a:r>
          </a:p>
        </p:txBody>
      </p:sp>
      <p:sp>
        <p:nvSpPr>
          <p:cNvPr id="60" name="CaixaDeTexto 59"/>
          <p:cNvSpPr txBox="1"/>
          <p:nvPr/>
        </p:nvSpPr>
        <p:spPr>
          <a:xfrm>
            <a:off x="4137025" y="2284413"/>
            <a:ext cx="2884488" cy="30638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400" b="1" dirty="0"/>
              <a:t>Canal de Atendimento Físico</a:t>
            </a:r>
          </a:p>
        </p:txBody>
      </p:sp>
      <p:sp>
        <p:nvSpPr>
          <p:cNvPr id="61" name="CaixaDeTexto 60"/>
          <p:cNvSpPr txBox="1"/>
          <p:nvPr/>
        </p:nvSpPr>
        <p:spPr>
          <a:xfrm>
            <a:off x="4168775" y="4308475"/>
            <a:ext cx="2852738" cy="769441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pt-BR" sz="1100" b="1" dirty="0"/>
              <a:t>Após o agendamento, o requerente vai a agência do INSS mais próxima da sua casa com a documentação necessária para ser analisada pelo técnico do INSS.</a:t>
            </a:r>
          </a:p>
        </p:txBody>
      </p:sp>
      <p:sp>
        <p:nvSpPr>
          <p:cNvPr id="62" name="CaixaDeTexto 61"/>
          <p:cNvSpPr txBox="1"/>
          <p:nvPr/>
        </p:nvSpPr>
        <p:spPr>
          <a:xfrm>
            <a:off x="2069203" y="3446277"/>
            <a:ext cx="1439863" cy="5238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400" b="1" dirty="0"/>
              <a:t>Agendamento 135</a:t>
            </a:r>
          </a:p>
        </p:txBody>
      </p:sp>
      <p:sp>
        <p:nvSpPr>
          <p:cNvPr id="29705" name="CaixaDeTexto 62"/>
          <p:cNvSpPr txBox="1">
            <a:spLocks noChangeArrowheads="1"/>
          </p:cNvSpPr>
          <p:nvPr/>
        </p:nvSpPr>
        <p:spPr bwMode="auto">
          <a:xfrm>
            <a:off x="2069203" y="2807494"/>
            <a:ext cx="14795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/>
            <a:r>
              <a:rPr lang="pt-BR" altLang="pt-BR" sz="1200" b="1" dirty="0">
                <a:latin typeface="Calibri" pitchFamily="34" charset="0"/>
              </a:rPr>
              <a:t>Cadastramento ou atualização da Família no </a:t>
            </a:r>
            <a:r>
              <a:rPr lang="pt-BR" altLang="pt-BR" sz="1200" b="1" dirty="0" err="1">
                <a:latin typeface="Calibri" pitchFamily="34" charset="0"/>
              </a:rPr>
              <a:t>CadÚnico</a:t>
            </a:r>
            <a:endParaRPr lang="pt-BR" altLang="pt-BR" sz="1200" b="1" dirty="0">
              <a:latin typeface="Calibri" pitchFamily="34" charset="0"/>
            </a:endParaRPr>
          </a:p>
        </p:txBody>
      </p:sp>
      <p:sp>
        <p:nvSpPr>
          <p:cNvPr id="29706" name="CaixaDeTexto 63"/>
          <p:cNvSpPr txBox="1">
            <a:spLocks noChangeArrowheads="1"/>
          </p:cNvSpPr>
          <p:nvPr/>
        </p:nvSpPr>
        <p:spPr bwMode="auto">
          <a:xfrm>
            <a:off x="2081213" y="4571328"/>
            <a:ext cx="14414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/>
            <a:r>
              <a:rPr lang="pt-BR" altLang="pt-BR" sz="1200" b="1" dirty="0">
                <a:latin typeface="Calibri" pitchFamily="34" charset="0"/>
              </a:rPr>
              <a:t>Agendamento para o requerimento BPC</a:t>
            </a:r>
          </a:p>
        </p:txBody>
      </p:sp>
      <p:sp>
        <p:nvSpPr>
          <p:cNvPr id="65" name="CaixaDeTexto 64"/>
          <p:cNvSpPr txBox="1"/>
          <p:nvPr/>
        </p:nvSpPr>
        <p:spPr>
          <a:xfrm>
            <a:off x="2081213" y="1196975"/>
            <a:ext cx="1441450" cy="73866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400" b="1" dirty="0"/>
              <a:t>Cadastro Único</a:t>
            </a:r>
          </a:p>
          <a:p>
            <a:pPr algn="ctr">
              <a:defRPr/>
            </a:pPr>
            <a:r>
              <a:rPr lang="pt-BR" sz="1400" b="1" dirty="0"/>
              <a:t>(CRAS ou Posto do Cadastro)</a:t>
            </a:r>
          </a:p>
        </p:txBody>
      </p:sp>
      <p:sp>
        <p:nvSpPr>
          <p:cNvPr id="66" name="CaixaDeTexto 65"/>
          <p:cNvSpPr txBox="1"/>
          <p:nvPr/>
        </p:nvSpPr>
        <p:spPr>
          <a:xfrm>
            <a:off x="179388" y="2714625"/>
            <a:ext cx="1216025" cy="5238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400" b="1" dirty="0"/>
              <a:t>Requerente BPC</a:t>
            </a:r>
          </a:p>
        </p:txBody>
      </p:sp>
      <p:sp>
        <p:nvSpPr>
          <p:cNvPr id="29709" name="AutoShape 24" descr="Resultado de imagem para telefone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/>
          </a:p>
        </p:txBody>
      </p:sp>
      <p:pic>
        <p:nvPicPr>
          <p:cNvPr id="29710" name="Picture 26" descr="Resultado de imagem para telefon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3168" y="4095403"/>
            <a:ext cx="4857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1" name="Picture 28" descr="Resultado de imagem para atendimento agencia da previdenci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8943" y="3987053"/>
            <a:ext cx="655638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" name="CaixaDeTexto 70"/>
          <p:cNvSpPr txBox="1"/>
          <p:nvPr/>
        </p:nvSpPr>
        <p:spPr>
          <a:xfrm>
            <a:off x="7308850" y="2284413"/>
            <a:ext cx="1655763" cy="27622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200" b="1" dirty="0"/>
              <a:t>Análise </a:t>
            </a:r>
          </a:p>
        </p:txBody>
      </p:sp>
      <p:pic>
        <p:nvPicPr>
          <p:cNvPr id="29713" name="Picture 2" descr="Resultado de imagem para atendimento agencia da previdencia desenho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92" y="2819400"/>
            <a:ext cx="1224280" cy="1276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14" name="CaixaDeTexto 72"/>
          <p:cNvSpPr txBox="1">
            <a:spLocks noChangeArrowheads="1"/>
          </p:cNvSpPr>
          <p:nvPr/>
        </p:nvSpPr>
        <p:spPr bwMode="auto">
          <a:xfrm>
            <a:off x="7235825" y="4308475"/>
            <a:ext cx="1824038" cy="769441"/>
          </a:xfrm>
          <a:prstGeom prst="rect">
            <a:avLst/>
          </a:prstGeom>
          <a:solidFill>
            <a:schemeClr val="bg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just"/>
            <a:r>
              <a:rPr lang="pt-BR" altLang="pt-BR" sz="1100" b="1" dirty="0">
                <a:latin typeface="Calibri" pitchFamily="34" charset="0"/>
              </a:rPr>
              <a:t>Análise de renda familiar para concessão para pessoa Idosa e pessoa com deficiência. </a:t>
            </a:r>
          </a:p>
        </p:txBody>
      </p:sp>
      <p:sp>
        <p:nvSpPr>
          <p:cNvPr id="74" name="Chave dupla 73"/>
          <p:cNvSpPr/>
          <p:nvPr/>
        </p:nvSpPr>
        <p:spPr>
          <a:xfrm rot="10800000">
            <a:off x="1547809" y="1125537"/>
            <a:ext cx="2447925" cy="3952378"/>
          </a:xfrm>
          <a:prstGeom prst="bracePair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75" name="Seta para a direita 74"/>
          <p:cNvSpPr/>
          <p:nvPr/>
        </p:nvSpPr>
        <p:spPr>
          <a:xfrm>
            <a:off x="6876256" y="3274959"/>
            <a:ext cx="576064" cy="304108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76" name="Retângulo 75"/>
          <p:cNvSpPr/>
          <p:nvPr/>
        </p:nvSpPr>
        <p:spPr>
          <a:xfrm>
            <a:off x="92075" y="547688"/>
            <a:ext cx="8872538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800" dirty="0">
                <a:latin typeface="+mj-lt"/>
              </a:rPr>
              <a:t>Como requerer o BPC? – Pessoa com deficiência</a:t>
            </a:r>
          </a:p>
        </p:txBody>
      </p:sp>
      <p:sp>
        <p:nvSpPr>
          <p:cNvPr id="25" name="Retângulo de cantos arredondados 24"/>
          <p:cNvSpPr/>
          <p:nvPr/>
        </p:nvSpPr>
        <p:spPr>
          <a:xfrm>
            <a:off x="323609" y="5589240"/>
            <a:ext cx="8352079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b="1" dirty="0">
              <a:latin typeface="Calibri" panose="020F0502020204030204" pitchFamily="34" charset="0"/>
            </a:endParaRPr>
          </a:p>
          <a:p>
            <a:pPr algn="ctr"/>
            <a:endParaRPr lang="pt-BR" sz="1600" b="1" dirty="0">
              <a:latin typeface="Calibri" panose="020F0502020204030204" pitchFamily="34" charset="0"/>
            </a:endParaRPr>
          </a:p>
          <a:p>
            <a:pPr marL="723900" algn="just"/>
            <a:r>
              <a:rPr lang="pt-BR" sz="1600" b="1" dirty="0">
                <a:latin typeface="Calibri" panose="020F0502020204030204" pitchFamily="34" charset="0"/>
              </a:rPr>
              <a:t>Para a pessoa com deficiência, após análise de renda familiar estar em conformidade, é agendada a avaliação de deficiência, composta de perícia médica e avaliação social para determinar pela concessão ou não do benefício. </a:t>
            </a:r>
          </a:p>
          <a:p>
            <a:pPr algn="ctr"/>
            <a:endParaRPr lang="pt-BR" sz="1600" dirty="0">
              <a:latin typeface="Calibri" panose="020F0502020204030204" pitchFamily="34" charset="0"/>
            </a:endParaRPr>
          </a:p>
          <a:p>
            <a:pPr algn="ctr"/>
            <a:endParaRPr lang="pt-BR" dirty="0"/>
          </a:p>
        </p:txBody>
      </p:sp>
      <p:pic>
        <p:nvPicPr>
          <p:cNvPr id="26" name="Picture 5" descr="C:\Program Files (x86)\Microsoft Office\MEDIA\CAGCAT10\j0195812.wm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809" y="5810187"/>
            <a:ext cx="597711" cy="598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8" descr="Resultado de imagem para imagem pessoa com deficiência"/>
          <p:cNvSpPr>
            <a:spLocks noChangeAspect="1" noChangeArrowheads="1"/>
          </p:cNvSpPr>
          <p:nvPr/>
        </p:nvSpPr>
        <p:spPr bwMode="auto">
          <a:xfrm>
            <a:off x="155575" y="-1096963"/>
            <a:ext cx="3048000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AutoShape 10" descr="Resultado de imagem para imagem pessoa com deficiência"/>
          <p:cNvSpPr>
            <a:spLocks noChangeAspect="1" noChangeArrowheads="1"/>
          </p:cNvSpPr>
          <p:nvPr/>
        </p:nvSpPr>
        <p:spPr bwMode="auto">
          <a:xfrm>
            <a:off x="307975" y="-944563"/>
            <a:ext cx="3048000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" name="AutoShape 12" descr="Resultado de imagem para imagem pessoa com deficiência"/>
          <p:cNvSpPr>
            <a:spLocks noChangeAspect="1" noChangeArrowheads="1"/>
          </p:cNvSpPr>
          <p:nvPr/>
        </p:nvSpPr>
        <p:spPr bwMode="auto">
          <a:xfrm>
            <a:off x="460375" y="-792163"/>
            <a:ext cx="3048000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37" name="Picture 13" descr="C:\Users\luanna.franco\Desktop\pcd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81" y="3348542"/>
            <a:ext cx="1239838" cy="959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3" descr="C:\Users\luanna.franco\Desktop\pcd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8344" y="2807495"/>
            <a:ext cx="1987872" cy="1412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7537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ítulo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647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altLang="pt-BR" b="1" dirty="0"/>
              <a:t/>
            </a:r>
            <a:br>
              <a:rPr lang="pt-BR" altLang="pt-BR" b="1" dirty="0"/>
            </a:br>
            <a:r>
              <a:rPr lang="pt-BR" altLang="pt-BR" b="1" dirty="0"/>
              <a:t/>
            </a:r>
            <a:br>
              <a:rPr lang="pt-BR" altLang="pt-BR" b="1" dirty="0"/>
            </a:br>
            <a:r>
              <a:rPr lang="pt-BR" altLang="pt-BR" sz="2700" b="1" dirty="0"/>
              <a:t>O que é família para o </a:t>
            </a:r>
            <a:r>
              <a:rPr lang="pt-BR" altLang="pt-BR" sz="2700" b="1" dirty="0" smtClean="0"/>
              <a:t>Cadastro Único?</a:t>
            </a:r>
            <a:r>
              <a:rPr lang="pt-BR" altLang="pt-BR" sz="3600" b="1" dirty="0"/>
              <a:t/>
            </a:r>
            <a:br>
              <a:rPr lang="pt-BR" altLang="pt-BR" sz="3600" b="1" dirty="0"/>
            </a:br>
            <a:r>
              <a:rPr lang="pt-BR" altLang="pt-BR" sz="3600" b="1" dirty="0"/>
              <a:t/>
            </a:r>
            <a:br>
              <a:rPr lang="pt-BR" altLang="pt-BR" sz="3600" b="1" dirty="0"/>
            </a:br>
            <a:endParaRPr lang="pt-BR" altLang="pt-BR" sz="3600" dirty="0"/>
          </a:p>
        </p:txBody>
      </p:sp>
      <p:sp>
        <p:nvSpPr>
          <p:cNvPr id="25603" name="Rectangle 5"/>
          <p:cNvSpPr>
            <a:spLocks noGrp="1" noChangeArrowheads="1"/>
          </p:cNvSpPr>
          <p:nvPr>
            <p:ph idx="1"/>
          </p:nvPr>
        </p:nvSpPr>
        <p:spPr>
          <a:xfrm>
            <a:off x="755576" y="1052736"/>
            <a:ext cx="7416800" cy="4537075"/>
          </a:xfrm>
        </p:spPr>
        <p:txBody>
          <a:bodyPr/>
          <a:lstStyle/>
          <a:p>
            <a:pPr marL="285750" indent="-285750" algn="just">
              <a:spcBef>
                <a:spcPts val="0"/>
              </a:spcBef>
              <a:spcAft>
                <a:spcPts val="1800"/>
              </a:spcAft>
              <a:buClr>
                <a:schemeClr val="bg2">
                  <a:lumMod val="50000"/>
                </a:schemeClr>
              </a:buClr>
              <a:buSzPct val="90000"/>
              <a:defRPr/>
            </a:pPr>
            <a:endParaRPr lang="pt-BR" sz="2000" b="1" dirty="0">
              <a:latin typeface="Calibri" panose="020F0502020204030204" pitchFamily="34" charset="0"/>
            </a:endParaRPr>
          </a:p>
          <a:p>
            <a:pPr marL="285750" indent="-285750" algn="just">
              <a:spcBef>
                <a:spcPts val="0"/>
              </a:spcBef>
              <a:spcAft>
                <a:spcPts val="1800"/>
              </a:spcAft>
              <a:buClr>
                <a:schemeClr val="bg2">
                  <a:lumMod val="50000"/>
                </a:schemeClr>
              </a:buClr>
              <a:buSzPct val="90000"/>
              <a:defRPr/>
            </a:pPr>
            <a:endParaRPr lang="pt-BR" sz="2000" b="1" dirty="0">
              <a:latin typeface="Calibri" panose="020F0502020204030204" pitchFamily="34" charset="0"/>
            </a:endParaRPr>
          </a:p>
          <a:p>
            <a:pPr marL="285750" indent="-285750" algn="just">
              <a:spcBef>
                <a:spcPts val="0"/>
              </a:spcBef>
              <a:spcAft>
                <a:spcPts val="1800"/>
              </a:spcAft>
              <a:buClr>
                <a:schemeClr val="bg2">
                  <a:lumMod val="50000"/>
                </a:schemeClr>
              </a:buClr>
              <a:buSzPct val="90000"/>
              <a:defRPr/>
            </a:pPr>
            <a:endParaRPr lang="pt-BR" sz="2000" b="1" dirty="0">
              <a:latin typeface="Calibri" panose="020F0502020204030204" pitchFamily="34" charset="0"/>
            </a:endParaRPr>
          </a:p>
          <a:p>
            <a:pPr marL="285750" indent="-285750" algn="just">
              <a:spcBef>
                <a:spcPts val="0"/>
              </a:spcBef>
              <a:spcAft>
                <a:spcPts val="1800"/>
              </a:spcAft>
              <a:buClr>
                <a:schemeClr val="bg2">
                  <a:lumMod val="50000"/>
                </a:schemeClr>
              </a:buClr>
              <a:buSzPct val="90000"/>
              <a:defRPr/>
            </a:pPr>
            <a:endParaRPr lang="pt-BR" sz="2000" b="1" dirty="0">
              <a:latin typeface="Calibri" panose="020F0502020204030204" pitchFamily="34" charset="0"/>
            </a:endParaRPr>
          </a:p>
          <a:p>
            <a:pPr marL="285750" indent="-285750" algn="just">
              <a:spcBef>
                <a:spcPts val="0"/>
              </a:spcBef>
              <a:spcAft>
                <a:spcPts val="1800"/>
              </a:spcAft>
              <a:buClr>
                <a:schemeClr val="bg2">
                  <a:lumMod val="50000"/>
                </a:schemeClr>
              </a:buClr>
              <a:buSzPct val="90000"/>
              <a:defRPr/>
            </a:pPr>
            <a:endParaRPr lang="pt-BR" sz="2000" b="1" dirty="0">
              <a:latin typeface="Calibri" panose="020F0502020204030204" pitchFamily="34" charset="0"/>
            </a:endParaRPr>
          </a:p>
          <a:p>
            <a:pPr algn="just"/>
            <a:endParaRPr lang="pt-BR" sz="2000" dirty="0" smtClean="0">
              <a:latin typeface="Calibri" panose="020F0502020204030204" pitchFamily="34" charset="0"/>
            </a:endParaRPr>
          </a:p>
          <a:p>
            <a:pPr algn="just"/>
            <a:r>
              <a:rPr lang="pt-BR" sz="2000" smtClean="0">
                <a:latin typeface="Calibri" panose="020F0502020204030204" pitchFamily="34" charset="0"/>
              </a:rPr>
              <a:t>Unidade </a:t>
            </a:r>
            <a:r>
              <a:rPr lang="pt-BR" sz="2000" dirty="0">
                <a:latin typeface="Calibri" panose="020F0502020204030204" pitchFamily="34" charset="0"/>
              </a:rPr>
              <a:t>nuclear composta por um ou mais indivíduos que contribuam para o rendimento ou tenham suas despesas atendidas por aquela unidade familiar, todos moradores em um mesmo </a:t>
            </a:r>
            <a:r>
              <a:rPr lang="pt-BR" sz="2000" dirty="0" smtClean="0">
                <a:latin typeface="Calibri" panose="020F0502020204030204" pitchFamily="34" charset="0"/>
              </a:rPr>
              <a:t>domicílio;</a:t>
            </a:r>
          </a:p>
          <a:p>
            <a:pPr algn="just"/>
            <a:endParaRPr lang="pt-BR" sz="2000" dirty="0" smtClean="0">
              <a:latin typeface="Calibri" panose="020F0502020204030204" pitchFamily="34" charset="0"/>
            </a:endParaRPr>
          </a:p>
          <a:p>
            <a:pPr algn="just"/>
            <a:endParaRPr lang="pt-BR" sz="2000" dirty="0" smtClean="0">
              <a:latin typeface="Calibri" panose="020F0502020204030204" pitchFamily="34" charset="0"/>
            </a:endParaRPr>
          </a:p>
          <a:p>
            <a:endParaRPr lang="pt-BR" sz="2000" dirty="0">
              <a:latin typeface="Calibri" panose="020F0502020204030204" pitchFamily="34" charset="0"/>
            </a:endParaRPr>
          </a:p>
          <a:p>
            <a:pPr marL="285750" indent="-285750" algn="just">
              <a:spcBef>
                <a:spcPts val="0"/>
              </a:spcBef>
              <a:spcAft>
                <a:spcPts val="1800"/>
              </a:spcAft>
              <a:buClr>
                <a:schemeClr val="bg2">
                  <a:lumMod val="50000"/>
                </a:schemeClr>
              </a:buClr>
              <a:buSzPct val="90000"/>
              <a:defRPr/>
            </a:pPr>
            <a:endParaRPr lang="pt-BR" sz="2000" dirty="0">
              <a:latin typeface="Calibri" panose="020F050202020403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164" y="1268413"/>
            <a:ext cx="5832648" cy="2391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3738896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ítulo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647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altLang="pt-BR" b="1" dirty="0"/>
              <a:t/>
            </a:r>
            <a:br>
              <a:rPr lang="pt-BR" altLang="pt-BR" b="1" dirty="0"/>
            </a:br>
            <a:r>
              <a:rPr lang="pt-BR" altLang="pt-BR" b="1" dirty="0"/>
              <a:t/>
            </a:r>
            <a:br>
              <a:rPr lang="pt-BR" altLang="pt-BR" b="1" dirty="0"/>
            </a:br>
            <a:r>
              <a:rPr lang="pt-BR" altLang="pt-BR" sz="2700" b="1" dirty="0"/>
              <a:t>O que é família para o BPC?</a:t>
            </a:r>
            <a:r>
              <a:rPr lang="pt-BR" altLang="pt-BR" sz="3600" b="1" dirty="0"/>
              <a:t/>
            </a:r>
            <a:br>
              <a:rPr lang="pt-BR" altLang="pt-BR" sz="3600" b="1" dirty="0"/>
            </a:br>
            <a:r>
              <a:rPr lang="pt-BR" altLang="pt-BR" sz="3600" b="1" dirty="0"/>
              <a:t/>
            </a:r>
            <a:br>
              <a:rPr lang="pt-BR" altLang="pt-BR" sz="3600" b="1" dirty="0"/>
            </a:br>
            <a:endParaRPr lang="pt-BR" altLang="pt-BR" sz="3600" dirty="0"/>
          </a:p>
        </p:txBody>
      </p:sp>
      <p:sp>
        <p:nvSpPr>
          <p:cNvPr id="25603" name="Rectangle 5"/>
          <p:cNvSpPr>
            <a:spLocks noGrp="1" noChangeArrowheads="1"/>
          </p:cNvSpPr>
          <p:nvPr>
            <p:ph idx="1"/>
          </p:nvPr>
        </p:nvSpPr>
        <p:spPr>
          <a:xfrm>
            <a:off x="827088" y="1771650"/>
            <a:ext cx="7416800" cy="4537075"/>
          </a:xfrm>
        </p:spPr>
        <p:txBody>
          <a:bodyPr/>
          <a:lstStyle/>
          <a:p>
            <a:pPr marL="285750" indent="-285750" algn="just">
              <a:spcBef>
                <a:spcPts val="0"/>
              </a:spcBef>
              <a:spcAft>
                <a:spcPts val="1800"/>
              </a:spcAft>
              <a:buClr>
                <a:schemeClr val="bg2">
                  <a:lumMod val="50000"/>
                </a:schemeClr>
              </a:buClr>
              <a:buSzPct val="90000"/>
              <a:defRPr/>
            </a:pPr>
            <a:endParaRPr lang="pt-BR" sz="2000" b="1" dirty="0">
              <a:latin typeface="Calibri" panose="020F0502020204030204" pitchFamily="34" charset="0"/>
            </a:endParaRPr>
          </a:p>
          <a:p>
            <a:pPr marL="285750" indent="-285750" algn="just">
              <a:spcBef>
                <a:spcPts val="0"/>
              </a:spcBef>
              <a:spcAft>
                <a:spcPts val="1800"/>
              </a:spcAft>
              <a:buClr>
                <a:schemeClr val="bg2">
                  <a:lumMod val="50000"/>
                </a:schemeClr>
              </a:buClr>
              <a:buSzPct val="90000"/>
              <a:defRPr/>
            </a:pPr>
            <a:endParaRPr lang="pt-BR" sz="2000" b="1" dirty="0">
              <a:latin typeface="Calibri" panose="020F0502020204030204" pitchFamily="34" charset="0"/>
            </a:endParaRPr>
          </a:p>
          <a:p>
            <a:pPr marL="285750" indent="-285750" algn="just">
              <a:spcBef>
                <a:spcPts val="0"/>
              </a:spcBef>
              <a:spcAft>
                <a:spcPts val="1800"/>
              </a:spcAft>
              <a:buClr>
                <a:schemeClr val="bg2">
                  <a:lumMod val="50000"/>
                </a:schemeClr>
              </a:buClr>
              <a:buSzPct val="90000"/>
              <a:defRPr/>
            </a:pPr>
            <a:endParaRPr lang="pt-BR" sz="2000" b="1" dirty="0">
              <a:latin typeface="Calibri" panose="020F0502020204030204" pitchFamily="34" charset="0"/>
            </a:endParaRPr>
          </a:p>
          <a:p>
            <a:pPr marL="285750" indent="-285750" algn="just">
              <a:spcBef>
                <a:spcPts val="0"/>
              </a:spcBef>
              <a:spcAft>
                <a:spcPts val="1800"/>
              </a:spcAft>
              <a:buClr>
                <a:schemeClr val="bg2">
                  <a:lumMod val="50000"/>
                </a:schemeClr>
              </a:buClr>
              <a:buSzPct val="90000"/>
              <a:defRPr/>
            </a:pPr>
            <a:endParaRPr lang="pt-BR" sz="2000" b="1" dirty="0">
              <a:latin typeface="Calibri" panose="020F0502020204030204" pitchFamily="34" charset="0"/>
            </a:endParaRPr>
          </a:p>
          <a:p>
            <a:pPr marL="285750" indent="-285750" algn="just">
              <a:spcBef>
                <a:spcPts val="0"/>
              </a:spcBef>
              <a:spcAft>
                <a:spcPts val="1800"/>
              </a:spcAft>
              <a:buClr>
                <a:schemeClr val="bg2">
                  <a:lumMod val="50000"/>
                </a:schemeClr>
              </a:buClr>
              <a:buSzPct val="90000"/>
              <a:defRPr/>
            </a:pPr>
            <a:endParaRPr lang="pt-BR" sz="2000" b="1" dirty="0">
              <a:latin typeface="Calibri" panose="020F0502020204030204" pitchFamily="34" charset="0"/>
            </a:endParaRPr>
          </a:p>
          <a:p>
            <a:pPr marL="285750" indent="-285750" algn="just">
              <a:spcBef>
                <a:spcPts val="0"/>
              </a:spcBef>
              <a:spcAft>
                <a:spcPts val="1800"/>
              </a:spcAft>
              <a:buClr>
                <a:schemeClr val="bg2">
                  <a:lumMod val="50000"/>
                </a:schemeClr>
              </a:buClr>
              <a:buSzPct val="90000"/>
              <a:defRPr/>
            </a:pPr>
            <a:r>
              <a:rPr lang="pt-BR" sz="2000" b="1" dirty="0">
                <a:latin typeface="Calibri" panose="020F0502020204030204" pitchFamily="34" charset="0"/>
              </a:rPr>
              <a:t>A família BPC </a:t>
            </a:r>
            <a:r>
              <a:rPr lang="pt-BR" sz="2000" dirty="0">
                <a:latin typeface="Calibri" panose="020F0502020204030204" pitchFamily="34" charset="0"/>
              </a:rPr>
              <a:t>é composta pelo requerente, o cônjuge ou companheiro, os pais e, na ausência de um deles, a madrasta ou o padrasto, os irmãos solteiros, os filhos e enteados solteiros e os menores tutelados, desde que vivam sob o mesmo teto</a:t>
            </a:r>
            <a:r>
              <a:rPr lang="pt-BR" sz="2000" dirty="0" smtClean="0">
                <a:latin typeface="Calibri" panose="020F0502020204030204" pitchFamily="34" charset="0"/>
              </a:rPr>
              <a:t>.</a:t>
            </a:r>
          </a:p>
          <a:p>
            <a:pPr marL="285750" indent="-285750" algn="just">
              <a:spcBef>
                <a:spcPts val="0"/>
              </a:spcBef>
              <a:spcAft>
                <a:spcPts val="1800"/>
              </a:spcAft>
              <a:buClr>
                <a:schemeClr val="bg2">
                  <a:lumMod val="50000"/>
                </a:schemeClr>
              </a:buClr>
              <a:buSzPct val="90000"/>
              <a:defRPr/>
            </a:pPr>
            <a:endParaRPr lang="pt-BR" sz="2000" dirty="0">
              <a:latin typeface="Calibri" panose="020F0502020204030204" pitchFamily="34" charset="0"/>
            </a:endParaRPr>
          </a:p>
          <a:p>
            <a:pPr marL="285750" indent="-285750" algn="just">
              <a:spcBef>
                <a:spcPts val="0"/>
              </a:spcBef>
              <a:spcAft>
                <a:spcPts val="1800"/>
              </a:spcAft>
              <a:buClr>
                <a:schemeClr val="bg2">
                  <a:lumMod val="50000"/>
                </a:schemeClr>
              </a:buClr>
              <a:buSzPct val="90000"/>
              <a:defRPr/>
            </a:pPr>
            <a:endParaRPr lang="pt-BR" sz="2000" dirty="0">
              <a:latin typeface="Calibri" panose="020F050202020403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769828"/>
            <a:ext cx="5832648" cy="2391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1914687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79712" y="764704"/>
            <a:ext cx="6912768" cy="1066800"/>
          </a:xfrm>
        </p:spPr>
        <p:txBody>
          <a:bodyPr/>
          <a:lstStyle/>
          <a:p>
            <a:r>
              <a:rPr lang="pt-BR" sz="2800" dirty="0"/>
              <a:t>Como calcular a renda mensal familiar </a:t>
            </a:r>
            <a:r>
              <a:rPr lang="pt-BR" sz="2800" i="1" dirty="0"/>
              <a:t>per capita</a:t>
            </a:r>
            <a:r>
              <a:rPr lang="pt-BR" sz="2800" dirty="0"/>
              <a:t>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49488"/>
            <a:ext cx="8229600" cy="1683568"/>
          </a:xfrm>
        </p:spPr>
        <p:txBody>
          <a:bodyPr/>
          <a:lstStyle/>
          <a:p>
            <a:pPr algn="just"/>
            <a:r>
              <a:rPr lang="pt-BR" sz="2000" dirty="0">
                <a:latin typeface="Calibri" panose="020F0502020204030204" pitchFamily="34" charset="0"/>
              </a:rPr>
              <a:t>A renda mensal familiar </a:t>
            </a:r>
            <a:r>
              <a:rPr lang="pt-BR" sz="2000" i="1" dirty="0">
                <a:latin typeface="Calibri" panose="020F0502020204030204" pitchFamily="34" charset="0"/>
              </a:rPr>
              <a:t>per capita</a:t>
            </a:r>
            <a:r>
              <a:rPr lang="pt-BR" sz="2000" dirty="0">
                <a:latin typeface="Calibri" panose="020F0502020204030204" pitchFamily="34" charset="0"/>
              </a:rPr>
              <a:t> é calculada através da divisão da renda mensal familiar pelo número de integrantes da família do requerente do BPC. Para ter direito ao benefício, a família da pessoa idosa ou da pessoa com deficiência deve possuir renda mensal familiar per capita inferior a ¼ de salário mínimo.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92696"/>
            <a:ext cx="144016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de cantos arredondados 3"/>
          <p:cNvSpPr/>
          <p:nvPr/>
        </p:nvSpPr>
        <p:spPr>
          <a:xfrm>
            <a:off x="107504" y="4149080"/>
            <a:ext cx="8928992" cy="194421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BR" b="1" u="sng" dirty="0" smtClean="0">
                <a:latin typeface="Calibri" pitchFamily="34" charset="0"/>
                <a:cs typeface="Calibri" pitchFamily="34" charset="0"/>
              </a:rPr>
              <a:t>Renda </a:t>
            </a:r>
            <a:r>
              <a:rPr lang="pt-BR" b="1" u="sng" dirty="0">
                <a:latin typeface="Calibri" pitchFamily="34" charset="0"/>
                <a:cs typeface="Calibri" pitchFamily="34" charset="0"/>
              </a:rPr>
              <a:t>Familiar Mensal</a:t>
            </a:r>
            <a:r>
              <a:rPr lang="pt-BR" dirty="0">
                <a:latin typeface="Calibri" pitchFamily="34" charset="0"/>
                <a:cs typeface="Calibri" pitchFamily="34" charset="0"/>
              </a:rPr>
              <a:t> = Rendas obtidas pelos membros familiares - Rendas dedutíveis dos membros familiares</a:t>
            </a:r>
          </a:p>
          <a:p>
            <a:pPr algn="just"/>
            <a:endParaRPr lang="pt-BR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pt-BR" b="1" u="sng" dirty="0">
                <a:latin typeface="Calibri" pitchFamily="34" charset="0"/>
                <a:cs typeface="Calibri" pitchFamily="34" charset="0"/>
              </a:rPr>
              <a:t>Renda Familiar Mensal </a:t>
            </a:r>
            <a:r>
              <a:rPr lang="pt-BR" b="1" i="1" u="sng" dirty="0">
                <a:latin typeface="Calibri" pitchFamily="34" charset="0"/>
                <a:cs typeface="Calibri" pitchFamily="34" charset="0"/>
              </a:rPr>
              <a:t>Per Capita</a:t>
            </a:r>
            <a:r>
              <a:rPr lang="pt-BR" i="1" dirty="0">
                <a:latin typeface="Calibri" pitchFamily="34" charset="0"/>
                <a:cs typeface="Calibri" pitchFamily="34" charset="0"/>
              </a:rPr>
              <a:t> = </a:t>
            </a:r>
            <a:r>
              <a:rPr lang="pt-BR" dirty="0">
                <a:latin typeface="Calibri" pitchFamily="34" charset="0"/>
                <a:cs typeface="Calibri" pitchFamily="34" charset="0"/>
              </a:rPr>
              <a:t>Renda Mensal Familiar / Nº de membros familiares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014250948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18914</TotalTime>
  <Words>1179</Words>
  <Application>Microsoft Office PowerPoint</Application>
  <PresentationFormat>Apresentação na tela (4:3)</PresentationFormat>
  <Paragraphs>156</Paragraphs>
  <Slides>13</Slides>
  <Notes>13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13</vt:i4>
      </vt:variant>
    </vt:vector>
  </HeadingPairs>
  <TitlesOfParts>
    <vt:vector size="21" baseType="lpstr">
      <vt:lpstr>Arial</vt:lpstr>
      <vt:lpstr>Calibri</vt:lpstr>
      <vt:lpstr>Georgia</vt:lpstr>
      <vt:lpstr>Trebuchet MS</vt:lpstr>
      <vt:lpstr>Wingdings</vt:lpstr>
      <vt:lpstr>1_Tema do Office</vt:lpstr>
      <vt:lpstr>2_Tema do Office</vt:lpstr>
      <vt:lpstr>Urbano</vt:lpstr>
      <vt:lpstr>Benefício de Prestação Continuada – BPC </vt:lpstr>
      <vt:lpstr>  O que é o BPC?   </vt:lpstr>
      <vt:lpstr>  Público alvo do benefício  </vt:lpstr>
      <vt:lpstr>  Critérios de acesso ao benefício  </vt:lpstr>
      <vt:lpstr>Apresentação do PowerPoint</vt:lpstr>
      <vt:lpstr>Apresentação do PowerPoint</vt:lpstr>
      <vt:lpstr>  O que é família para o Cadastro Único?  </vt:lpstr>
      <vt:lpstr>  O que é família para o BPC?  </vt:lpstr>
      <vt:lpstr>Como calcular a renda mensal familiar per capita?</vt:lpstr>
      <vt:lpstr>  Quais rendimentos entram ou não no cálculo da renda?  </vt:lpstr>
      <vt:lpstr>Quantitativo de beneficiários e inclusão no Cadastro Único </vt:lpstr>
      <vt:lpstr>Concessão de BPC para estrangeiros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Helena Kittel Werlang</dc:creator>
  <cp:lastModifiedBy>Uhelder de Freitas da Silva</cp:lastModifiedBy>
  <cp:revision>844</cp:revision>
  <cp:lastPrinted>2018-11-07T16:19:49Z</cp:lastPrinted>
  <dcterms:created xsi:type="dcterms:W3CDTF">2012-09-03T12:47:29Z</dcterms:created>
  <dcterms:modified xsi:type="dcterms:W3CDTF">2018-11-08T17:56:16Z</dcterms:modified>
</cp:coreProperties>
</file>