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68" r:id="rId4"/>
    <p:sldId id="283" r:id="rId5"/>
    <p:sldId id="282" r:id="rId6"/>
    <p:sldId id="275" r:id="rId7"/>
    <p:sldId id="285" r:id="rId8"/>
    <p:sldId id="286" r:id="rId9"/>
    <p:sldId id="288" r:id="rId10"/>
    <p:sldId id="290" r:id="rId11"/>
    <p:sldId id="292" r:id="rId12"/>
    <p:sldId id="293" r:id="rId13"/>
    <p:sldId id="294" r:id="rId14"/>
    <p:sldId id="295" r:id="rId15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372"/>
    <a:srgbClr val="5599FF"/>
    <a:srgbClr val="98DB11"/>
    <a:srgbClr val="FF9900"/>
    <a:srgbClr val="FF0000"/>
    <a:srgbClr val="FFD42A"/>
    <a:srgbClr val="F0F0F0"/>
    <a:srgbClr val="E6E6E6"/>
    <a:srgbClr val="E2DF6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4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57FEC-26BA-47E1-9614-5AB749432451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53959-BEA9-4133-ACB9-667001B78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7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5B541-BED0-444E-88D2-7CB311C65654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8220E-5810-4E79-B711-70FB2210DC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71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67650-1653-41CF-92DA-61642A84911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550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/>
                </a:solidFill>
                <a:latin typeface="+mn-lt"/>
              </a:rPr>
              <a:t>permitindo que os mesmos tenham acesso às oportunidades para ajudar no mapeamento do território e auxiliar o público no cadastramento e no uso direto do Portal.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8220E-5810-4E79-B711-70FB2210DCA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70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67650-1653-41CF-92DA-61642A84911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00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3EA-B43E-4538-AAEE-4FDEAA247930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19B-2E94-4F8B-B4AF-99C842E77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89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3EA-B43E-4538-AAEE-4FDEAA247930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19B-2E94-4F8B-B4AF-99C842E77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13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3EA-B43E-4538-AAEE-4FDEAA247930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19B-2E94-4F8B-B4AF-99C842E77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43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3EA-B43E-4538-AAEE-4FDEAA247930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19B-2E94-4F8B-B4AF-99C842E77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96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3EA-B43E-4538-AAEE-4FDEAA247930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19B-2E94-4F8B-B4AF-99C842E77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33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3EA-B43E-4538-AAEE-4FDEAA247930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19B-2E94-4F8B-B4AF-99C842E77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00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3EA-B43E-4538-AAEE-4FDEAA247930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19B-2E94-4F8B-B4AF-99C842E77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69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3EA-B43E-4538-AAEE-4FDEAA247930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19B-2E94-4F8B-B4AF-99C842E77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38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3EA-B43E-4538-AAEE-4FDEAA247930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19B-2E94-4F8B-B4AF-99C842E77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32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3EA-B43E-4538-AAEE-4FDEAA247930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19B-2E94-4F8B-B4AF-99C842E77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5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3EA-B43E-4538-AAEE-4FDEAA247930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19B-2E94-4F8B-B4AF-99C842E77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88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rgbClr val="E7E7E7">
                <a:alpha val="4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493EA-B43E-4538-AAEE-4FDEAA247930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819B-2E94-4F8B-B4AF-99C842E77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6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s.gov.br/progredi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ds.gov.br/progredi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r="2633"/>
          <a:stretch/>
        </p:blipFill>
        <p:spPr>
          <a:xfrm>
            <a:off x="-31629" y="1"/>
            <a:ext cx="9175173" cy="685799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r="1652"/>
          <a:stretch/>
        </p:blipFill>
        <p:spPr>
          <a:xfrm>
            <a:off x="2144129" y="937618"/>
            <a:ext cx="4823656" cy="366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ocafezinho.com/wp-content/uploads/2016/10/grupo-pao-de-acuc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69" y="3748803"/>
            <a:ext cx="2304257" cy="135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4" t="47586" r="60179" b="42269"/>
          <a:stretch/>
        </p:blipFill>
        <p:spPr bwMode="auto">
          <a:xfrm>
            <a:off x="6424466" y="2643747"/>
            <a:ext cx="158417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0" t="54350" r="41874" b="39732"/>
          <a:stretch/>
        </p:blipFill>
        <p:spPr bwMode="auto">
          <a:xfrm>
            <a:off x="3333200" y="1818494"/>
            <a:ext cx="237626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4" t="45895" r="26941" b="39731"/>
          <a:stretch/>
        </p:blipFill>
        <p:spPr bwMode="auto">
          <a:xfrm>
            <a:off x="709748" y="1496779"/>
            <a:ext cx="1872208" cy="1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61960" r="67404" b="25358"/>
          <a:stretch/>
        </p:blipFill>
        <p:spPr bwMode="auto">
          <a:xfrm>
            <a:off x="6624073" y="1401118"/>
            <a:ext cx="122413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5" t="66159" r="51508" b="25358"/>
          <a:stretch/>
        </p:blipFill>
        <p:spPr bwMode="auto">
          <a:xfrm>
            <a:off x="775436" y="2886924"/>
            <a:ext cx="1584176" cy="72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4" t="63650" r="23570" b="21131"/>
          <a:stretch/>
        </p:blipFill>
        <p:spPr bwMode="auto">
          <a:xfrm>
            <a:off x="3419931" y="2461861"/>
            <a:ext cx="1944216" cy="12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t="73796" r="39948" b="12676"/>
          <a:stretch/>
        </p:blipFill>
        <p:spPr bwMode="auto">
          <a:xfrm>
            <a:off x="7134336" y="3791283"/>
            <a:ext cx="1224136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ServiÃ§o Nacional de Aprendizagem Rural. A maior escola gratuita do Bras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82" y="3988052"/>
            <a:ext cx="1658003" cy="82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Resultado de imagem para CN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126" y="5149793"/>
            <a:ext cx="1940083" cy="110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14" descr="Resultado de imagem para CARREFOUR"/>
          <p:cNvSpPr>
            <a:spLocks noChangeAspect="1" noChangeArrowheads="1"/>
          </p:cNvSpPr>
          <p:nvPr/>
        </p:nvSpPr>
        <p:spPr bwMode="auto">
          <a:xfrm>
            <a:off x="1000322" y="3394532"/>
            <a:ext cx="52823" cy="5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Picture 16" descr="Resultado de imagem para CARREFOU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54" y="3829040"/>
            <a:ext cx="1337097" cy="10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Resultado de image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876" y="5348850"/>
            <a:ext cx="1680121" cy="69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8"/>
          <a:srcRect l="13229" t="14280" r="73069" b="77369"/>
          <a:stretch/>
        </p:blipFill>
        <p:spPr>
          <a:xfrm>
            <a:off x="4391627" y="5283898"/>
            <a:ext cx="2189107" cy="750497"/>
          </a:xfrm>
          <a:prstGeom prst="rect">
            <a:avLst/>
          </a:prstGeom>
        </p:spPr>
      </p:pic>
      <p:pic>
        <p:nvPicPr>
          <p:cNvPr id="26" name="Picture 30" descr="http://www.ciee.org.br/portal/media/img50anos/logo_50anos_pn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4" y="5034315"/>
            <a:ext cx="2040161" cy="9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17776" y="313232"/>
            <a:ext cx="81354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Rede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Parceiros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Desenvolvimento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Social</a:t>
            </a:r>
          </a:p>
          <a:p>
            <a:pPr algn="ctr"/>
            <a:r>
              <a:rPr lang="en-US" sz="2800" dirty="0">
                <a:latin typeface="+mj-lt"/>
              </a:rPr>
              <a:t>379 </a:t>
            </a:r>
            <a:r>
              <a:rPr lang="en-US" sz="2800" dirty="0" err="1">
                <a:latin typeface="+mj-lt"/>
              </a:rPr>
              <a:t>Membros</a:t>
            </a:r>
            <a:endParaRPr lang="en-US" sz="2800" dirty="0">
              <a:latin typeface="+mj-lt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36801" r="58173" b="35986"/>
          <a:stretch/>
        </p:blipFill>
        <p:spPr bwMode="auto">
          <a:xfrm>
            <a:off x="-58965" y="0"/>
            <a:ext cx="725380" cy="7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9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Gestor Público e Plano Progredir</a:t>
            </a:r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956381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pt-BR" sz="3600" dirty="0">
                <a:solidFill>
                  <a:schemeClr val="tx1"/>
                </a:solidFill>
                <a:latin typeface="+mn-lt"/>
              </a:rPr>
              <a:t>Portal Progredir </a:t>
            </a:r>
            <a:r>
              <a:rPr lang="pt-BR" sz="3600" dirty="0"/>
              <a:t>é</a:t>
            </a:r>
            <a:r>
              <a:rPr lang="pt-BR" sz="3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3600" dirty="0">
                <a:solidFill>
                  <a:schemeClr val="tx1"/>
                </a:solidFill>
                <a:latin typeface="+mn-lt"/>
              </a:rPr>
              <a:t>instrumento de auxílio ao trabalho </a:t>
            </a:r>
            <a:r>
              <a:rPr lang="pt-BR" sz="3600" dirty="0" smtClean="0">
                <a:solidFill>
                  <a:schemeClr val="tx1"/>
                </a:solidFill>
                <a:latin typeface="+mn-lt"/>
              </a:rPr>
              <a:t>dos Gestores Públicos. 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pt-BR" sz="3600" dirty="0" smtClean="0">
                <a:solidFill>
                  <a:schemeClr val="tx1"/>
                </a:solidFill>
                <a:latin typeface="+mn-lt"/>
              </a:rPr>
              <a:t>Permite identificação </a:t>
            </a:r>
            <a:r>
              <a:rPr lang="pt-BR" sz="3600" dirty="0">
                <a:solidFill>
                  <a:schemeClr val="tx1"/>
                </a:solidFill>
                <a:latin typeface="+mn-lt"/>
              </a:rPr>
              <a:t>de </a:t>
            </a:r>
            <a:r>
              <a:rPr lang="pt-BR" sz="3600" dirty="0" smtClean="0">
                <a:solidFill>
                  <a:schemeClr val="tx1"/>
                </a:solidFill>
                <a:latin typeface="+mn-lt"/>
              </a:rPr>
              <a:t>perfis empreendedores </a:t>
            </a:r>
            <a:r>
              <a:rPr lang="pt-BR" sz="3600" dirty="0">
                <a:solidFill>
                  <a:schemeClr val="tx1"/>
                </a:solidFill>
                <a:latin typeface="+mn-lt"/>
              </a:rPr>
              <a:t>e </a:t>
            </a:r>
            <a:r>
              <a:rPr lang="pt-BR" sz="3600" dirty="0" smtClean="0">
                <a:solidFill>
                  <a:schemeClr val="tx1"/>
                </a:solidFill>
                <a:latin typeface="+mn-lt"/>
              </a:rPr>
              <a:t>encaminhamentos </a:t>
            </a:r>
            <a:r>
              <a:rPr lang="pt-BR" sz="3600" dirty="0">
                <a:solidFill>
                  <a:schemeClr val="tx1"/>
                </a:solidFill>
                <a:latin typeface="+mn-lt"/>
              </a:rPr>
              <a:t>para ofertas de microcrédito.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pt-BR" sz="3600" dirty="0" smtClean="0">
                <a:solidFill>
                  <a:schemeClr val="tx1"/>
                </a:solidFill>
                <a:latin typeface="+mn-lt"/>
              </a:rPr>
              <a:t>Identificação de vagas em </a:t>
            </a:r>
            <a:r>
              <a:rPr lang="pt-BR" sz="3600" dirty="0">
                <a:solidFill>
                  <a:schemeClr val="tx1"/>
                </a:solidFill>
                <a:latin typeface="+mn-lt"/>
              </a:rPr>
              <a:t>mais de 1.175 cursos presenciais e à distância em todo o </a:t>
            </a:r>
            <a:r>
              <a:rPr lang="pt-BR" sz="3600" dirty="0" smtClean="0">
                <a:solidFill>
                  <a:schemeClr val="tx1"/>
                </a:solidFill>
                <a:latin typeface="+mn-lt"/>
              </a:rPr>
              <a:t>país.</a:t>
            </a:r>
          </a:p>
          <a:p>
            <a:pPr lvl="1" algn="just">
              <a:lnSpc>
                <a:spcPct val="120000"/>
              </a:lnSpc>
              <a:spcAft>
                <a:spcPts val="1800"/>
              </a:spcAft>
            </a:pP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Exemplos de cursos: Português para Hispano Falante, Cuidador de Idoso, Educação Financeira, Informática Básica, Vendedor, Empacotador, Ajudante de Obras, Atendimento em Supermercados, entre outros. 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pt-BR" sz="3600" dirty="0" smtClean="0">
                <a:solidFill>
                  <a:schemeClr val="tx1"/>
                </a:solidFill>
                <a:latin typeface="+mn-lt"/>
              </a:rPr>
              <a:t>Identificação de mais </a:t>
            </a:r>
            <a:r>
              <a:rPr lang="pt-BR" sz="3600" dirty="0">
                <a:solidFill>
                  <a:schemeClr val="tx1"/>
                </a:solidFill>
                <a:latin typeface="+mn-lt"/>
              </a:rPr>
              <a:t>de 12 mil vagas de emprego em todo o </a:t>
            </a:r>
            <a:r>
              <a:rPr lang="pt-BR" sz="3600" dirty="0" smtClean="0">
                <a:solidFill>
                  <a:schemeClr val="tx1"/>
                </a:solidFill>
                <a:latin typeface="+mn-lt"/>
              </a:rPr>
              <a:t>país.</a:t>
            </a:r>
          </a:p>
          <a:p>
            <a:pPr lvl="1" algn="just">
              <a:lnSpc>
                <a:spcPct val="120000"/>
              </a:lnSpc>
              <a:spcAft>
                <a:spcPts val="1800"/>
              </a:spcAft>
            </a:pP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Exemplos </a:t>
            </a:r>
            <a:r>
              <a:rPr lang="pt-BR" sz="3200" dirty="0">
                <a:solidFill>
                  <a:schemeClr val="tx1"/>
                </a:solidFill>
                <a:latin typeface="+mn-lt"/>
              </a:rPr>
              <a:t>de 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funções: </a:t>
            </a:r>
            <a:r>
              <a:rPr lang="pt-BR" sz="3200" dirty="0">
                <a:solidFill>
                  <a:schemeClr val="tx1"/>
                </a:solidFill>
                <a:latin typeface="+mn-lt"/>
              </a:rPr>
              <a:t>Auxiliar de 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Almoxarifado, </a:t>
            </a:r>
            <a:r>
              <a:rPr lang="pt-BR" sz="3200" dirty="0">
                <a:solidFill>
                  <a:schemeClr val="tx1"/>
                </a:solidFill>
                <a:latin typeface="+mn-lt"/>
              </a:rPr>
              <a:t>Assistente 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Administrativo, Gerente de Vendas, Corretor de Imóveis, Atendente, Motorista Carreteiro, Analista de Desenvolvimento, Analista de RH, entre outros . 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70000"/>
              </a:lnSpc>
            </a:pPr>
            <a:endParaRPr lang="pt-BR" sz="2400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36801" r="58173" b="35986"/>
          <a:stretch/>
        </p:blipFill>
        <p:spPr bwMode="auto">
          <a:xfrm>
            <a:off x="-58965" y="0"/>
            <a:ext cx="725380" cy="7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9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45462" y="4987778"/>
            <a:ext cx="2433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+mj-lt"/>
              </a:rPr>
              <a:t>Fonte: Portal Progredir em 15/10/18</a:t>
            </a:r>
          </a:p>
        </p:txBody>
      </p:sp>
      <p:pic>
        <p:nvPicPr>
          <p:cNvPr id="6" name="Picture 2" descr="http://www.mds.gov.br/webarquivos/arquivo/progredir/progredi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48" y="1579419"/>
            <a:ext cx="2336954" cy="160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4716016" y="324351"/>
          <a:ext cx="3672408" cy="6060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2955993250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1164825865"/>
                    </a:ext>
                  </a:extLst>
                </a:gridCol>
              </a:tblGrid>
              <a:tr h="39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UF</a:t>
                      </a:r>
                      <a:endParaRPr lang="pt-BR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Qtd vagas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2530141550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Acre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25044868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Alagoas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27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2738679599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Amapá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3714033506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Amazonas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43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267858349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Bahia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186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2044624538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Ceará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126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2090295337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Distrito Federal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254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4216287234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Espírito Santo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168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3553142476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Goiás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415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1901273835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Maranhão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76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1535325971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Mato Grosso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177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2107831252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Mato Grosso do Sul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84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2839193971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Minas Gerais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1.342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2341197918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Pará</a:t>
                      </a:r>
                      <a:endParaRPr lang="pt-BR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232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3475126123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Paraíba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45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2507207696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Paraná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636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4018545914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Pernambuco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192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1492202031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Piauí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36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2482626961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Rio de Janeiro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1.451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508268659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Rio Grande do Norte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90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1125027091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Rio Grande do Sul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440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2937404930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Rondônia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27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3688927555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Roraima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2140688088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Santa Catarina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343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1236650334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São Paulo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6.291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1121244051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Sergipe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33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3377554143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Tocantins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32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3595862379"/>
                  </a:ext>
                </a:extLst>
              </a:tr>
              <a:tr h="201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Nacional*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200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4081619322"/>
                  </a:ext>
                </a:extLst>
              </a:tr>
              <a:tr h="216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Total Geral</a:t>
                      </a:r>
                      <a:endParaRPr lang="pt-BR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12.963</a:t>
                      </a:r>
                      <a:endParaRPr lang="pt-BR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b"/>
                </a:tc>
                <a:extLst>
                  <a:ext uri="{0D108BD9-81ED-4DB2-BD59-A6C34878D82A}">
                    <a16:rowId xmlns="" xmlns:a16="http://schemas.microsoft.com/office/drawing/2014/main" val="4198321206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978713" y="3573551"/>
            <a:ext cx="2967552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400" b="1" dirty="0">
                <a:latin typeface="+mj-lt"/>
                <a:ea typeface="Calibri" panose="020F0502020204030204"/>
                <a:cs typeface="Times New Roman" panose="02020603050405020304" pitchFamily="18" charset="0"/>
              </a:rPr>
              <a:t>Quantidade de vagas de emprego disponíveis</a:t>
            </a:r>
            <a:endParaRPr lang="pt-BR" sz="2400" dirty="0">
              <a:latin typeface="+mj-lt"/>
              <a:ea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5" b="63083" l="23281" r="417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36801" r="58173" b="35986"/>
          <a:stretch/>
        </p:blipFill>
        <p:spPr bwMode="auto">
          <a:xfrm>
            <a:off x="0" y="0"/>
            <a:ext cx="725380" cy="7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497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3657" y="838893"/>
            <a:ext cx="857929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endParaRPr lang="pt-BR" sz="2400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43.337</a:t>
            </a:r>
            <a:r>
              <a:rPr lang="pt-BR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usuários ativos no Portal </a:t>
            </a:r>
            <a:r>
              <a:rPr lang="pt-BR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Progredir;</a:t>
            </a:r>
            <a:endParaRPr lang="pt-BR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0000"/>
                </a:solidFill>
                <a:cs typeface="Arial" panose="020B0604020202020204" pitchFamily="34" charset="0"/>
              </a:rPr>
              <a:t>23.181</a:t>
            </a:r>
            <a:r>
              <a:rPr 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 currículos cadastrados;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0000"/>
                </a:solidFill>
                <a:cs typeface="Arial" panose="020B0604020202020204" pitchFamily="34" charset="0"/>
              </a:rPr>
              <a:t>12.963</a:t>
            </a:r>
            <a:r>
              <a:rPr 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 vagas de empregos disponibilizados;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1.175 </a:t>
            </a:r>
            <a:r>
              <a:rPr 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cursos de qualificação profissional oferecidos;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0000"/>
                </a:solidFill>
                <a:cs typeface="Arial" panose="020B0604020202020204" pitchFamily="34" charset="0"/>
              </a:rPr>
              <a:t>1.036.365 </a:t>
            </a:r>
            <a:r>
              <a:rPr 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vagas disponibilizadas em cursos de qualificação profissional;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0000"/>
                </a:solidFill>
                <a:cs typeface="Arial" panose="020B0604020202020204" pitchFamily="34" charset="0"/>
              </a:rPr>
              <a:t>31.167</a:t>
            </a:r>
            <a:r>
              <a:rPr 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 vagas disponibilizadas em cursos presenciais de qualificação profissional;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0000"/>
                </a:solidFill>
                <a:cs typeface="Arial" panose="020B0604020202020204" pitchFamily="34" charset="0"/>
              </a:rPr>
              <a:t>R$ 3,35 bi </a:t>
            </a:r>
            <a:r>
              <a:rPr 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de microcrédito ofertado ao público do Cadastro Único com 1.154.367 de operações, sendo para 66% beneficiários do Programa Bolsa Família (de setembro/17 a maio/18);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042038" y="6401504"/>
            <a:ext cx="2634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Portal Progredir em 15/10/18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66ABD088-8946-4651-AB2C-FF3CFDE23E39}"/>
              </a:ext>
            </a:extLst>
          </p:cNvPr>
          <p:cNvSpPr txBox="1"/>
          <p:nvPr/>
        </p:nvSpPr>
        <p:spPr>
          <a:xfrm>
            <a:off x="593563" y="246874"/>
            <a:ext cx="5360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Progredir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 Números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65" b="63083" l="23281" r="417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36801" r="58173" b="35986"/>
          <a:stretch/>
        </p:blipFill>
        <p:spPr bwMode="auto">
          <a:xfrm>
            <a:off x="0" y="0"/>
            <a:ext cx="725380" cy="7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0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1412776"/>
            <a:ext cx="520559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r>
              <a:rPr lang="pt-BR" sz="2400" b="1" dirty="0" smtClean="0"/>
              <a:t>Obrigada!</a:t>
            </a:r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Secretaria de Inclusão Social e Produtiva</a:t>
            </a:r>
          </a:p>
          <a:p>
            <a:r>
              <a:rPr lang="pt-BR" sz="2400" dirty="0" smtClean="0"/>
              <a:t>Ministério do Desenvolvimento Social</a:t>
            </a:r>
          </a:p>
          <a:p>
            <a:r>
              <a:rPr lang="pt-BR" sz="2400" dirty="0" smtClean="0">
                <a:hlinkClick r:id="rId3"/>
              </a:rPr>
              <a:t>www.mds.gov.br/progredir</a:t>
            </a:r>
            <a:endParaRPr lang="pt-BR" sz="2400" dirty="0" smtClean="0"/>
          </a:p>
          <a:p>
            <a:r>
              <a:rPr lang="pt-BR" sz="2400" dirty="0" smtClean="0"/>
              <a:t>daf.sisp@mds.gov.br</a:t>
            </a:r>
          </a:p>
          <a:p>
            <a:r>
              <a:rPr lang="pt-BR" sz="2400" dirty="0" smtClean="0"/>
              <a:t>61.2030-1576 / 61.2030-1535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5" b="63083" l="23281" r="417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36801" r="58173" b="35986"/>
          <a:stretch/>
        </p:blipFill>
        <p:spPr bwMode="auto">
          <a:xfrm>
            <a:off x="0" y="0"/>
            <a:ext cx="725380" cy="7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2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19" y="512034"/>
            <a:ext cx="2709558" cy="18425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109718" y="2665830"/>
            <a:ext cx="6924561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pt-BR" b="1" dirty="0">
                <a:cs typeface="Arial" panose="020B0604020202020204" pitchFamily="34" charset="0"/>
              </a:rPr>
              <a:t>Conjunto de ações para gerar </a:t>
            </a:r>
            <a:r>
              <a:rPr lang="pt-BR" b="1" dirty="0" smtClean="0">
                <a:cs typeface="Arial" panose="020B0604020202020204" pitchFamily="34" charset="0"/>
              </a:rPr>
              <a:t>qualificação profissional</a:t>
            </a:r>
            <a:r>
              <a:rPr lang="pt-BR" b="1" dirty="0">
                <a:cs typeface="Arial" panose="020B0604020202020204" pitchFamily="34" charset="0"/>
              </a:rPr>
              <a:t>, emprego </a:t>
            </a:r>
            <a:r>
              <a:rPr lang="pt-BR" b="1" dirty="0" smtClean="0">
                <a:cs typeface="Arial" panose="020B0604020202020204" pitchFamily="34" charset="0"/>
              </a:rPr>
              <a:t>e </a:t>
            </a:r>
            <a:r>
              <a:rPr lang="pt-BR" b="1" dirty="0">
                <a:cs typeface="Arial" panose="020B0604020202020204" pitchFamily="34" charset="0"/>
              </a:rPr>
              <a:t>renda para pessoas inscritas </a:t>
            </a:r>
            <a:r>
              <a:rPr lang="pt-BR" b="1" dirty="0" smtClean="0">
                <a:cs typeface="Arial" panose="020B0604020202020204" pitchFamily="34" charset="0"/>
              </a:rPr>
              <a:t>no Cadastro </a:t>
            </a:r>
            <a:r>
              <a:rPr lang="pt-BR" b="1" dirty="0">
                <a:cs typeface="Arial" panose="020B0604020202020204" pitchFamily="34" charset="0"/>
              </a:rPr>
              <a:t>Único para Programas </a:t>
            </a:r>
            <a:r>
              <a:rPr lang="pt-BR" b="1" dirty="0" smtClean="0">
                <a:cs typeface="Arial" panose="020B0604020202020204" pitchFamily="34" charset="0"/>
              </a:rPr>
              <a:t>Sociais.</a:t>
            </a:r>
            <a:endParaRPr lang="pt-BR" b="1" dirty="0"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</a:pPr>
            <a:endParaRPr lang="pt-BR" sz="1600" dirty="0" smtClean="0"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</a:pPr>
            <a:endParaRPr lang="pt-BR" sz="1600" dirty="0"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</a:pPr>
            <a:endParaRPr lang="pt-BR" sz="1600" dirty="0"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pt-BR" sz="1600" dirty="0">
                <a:cs typeface="Arial" panose="020B0604020202020204" pitchFamily="34" charset="0"/>
              </a:rPr>
              <a:t>O Plano Progredir é viabilizado por meio de medidas que ampliam a inserção e a permanência no mundo do trabalho, contribuindo para fortalecer capacidades e gerar autonomia socioeconômica.</a:t>
            </a:r>
          </a:p>
          <a:p>
            <a:pPr algn="ctr">
              <a:lnSpc>
                <a:spcPts val="2000"/>
              </a:lnSpc>
            </a:pPr>
            <a:endParaRPr lang="pt-BR" sz="1600" dirty="0"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506" r="1506"/>
          <a:stretch/>
        </p:blipFill>
        <p:spPr>
          <a:xfrm>
            <a:off x="-1" y="6016699"/>
            <a:ext cx="9144001" cy="69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8005" y="1080061"/>
            <a:ext cx="6907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+mj-lt"/>
              </a:rPr>
              <a:t>O Progredir estrutura-se em </a:t>
            </a:r>
            <a:r>
              <a:rPr lang="pt-BR" sz="3200" b="1" dirty="0">
                <a:latin typeface="+mj-lt"/>
              </a:rPr>
              <a:t>três eixos:</a:t>
            </a:r>
          </a:p>
        </p:txBody>
      </p:sp>
      <p:pic>
        <p:nvPicPr>
          <p:cNvPr id="15" name="Imagem 14" descr="Nova versão -Apresentação Progredir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9" t="34272" r="30458" b="19703"/>
          <a:stretch/>
        </p:blipFill>
        <p:spPr>
          <a:xfrm>
            <a:off x="2110200" y="2614728"/>
            <a:ext cx="4923600" cy="3203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36801" r="58173" b="35986"/>
          <a:stretch/>
        </p:blipFill>
        <p:spPr bwMode="auto">
          <a:xfrm>
            <a:off x="0" y="0"/>
            <a:ext cx="725380" cy="7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26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/>
              <a:t>O Plano Progredir criou a Rede de Parceiros  do Desenvolvimento Social, em parceria com instituições públicas e privadas, para: </a:t>
            </a:r>
            <a:endParaRPr lang="pt-BR" sz="2800" b="1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877308"/>
              </p:ext>
            </p:extLst>
          </p:nvPr>
        </p:nvGraphicFramePr>
        <p:xfrm>
          <a:off x="628650" y="2649683"/>
          <a:ext cx="78867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1397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bg1"/>
                          </a:solidFill>
                        </a:rPr>
                        <a:t>Ofertar</a:t>
                      </a:r>
                      <a:r>
                        <a:rPr lang="pt-BR" sz="1800" b="0" baseline="0" dirty="0" smtClean="0">
                          <a:solidFill>
                            <a:schemeClr val="bg1"/>
                          </a:solidFill>
                        </a:rPr>
                        <a:t> oportunidades de qualificação, emprego e renda ao público do Cadastro Único  e do Bolsa Família por meio do Portal Progredir </a:t>
                      </a:r>
                      <a:endParaRPr lang="pt-BR" sz="18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pt-BR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bg1"/>
                          </a:solidFill>
                        </a:rPr>
                        <a:t>Mobilizar o</a:t>
                      </a:r>
                      <a:r>
                        <a:rPr lang="pt-BR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800" b="0" dirty="0" smtClean="0">
                          <a:solidFill>
                            <a:schemeClr val="bg1"/>
                          </a:solidFill>
                        </a:rPr>
                        <a:t>público do Cadastro</a:t>
                      </a:r>
                      <a:r>
                        <a:rPr lang="pt-BR" sz="1800" b="0" baseline="0" dirty="0" smtClean="0">
                          <a:solidFill>
                            <a:schemeClr val="bg1"/>
                          </a:solidFill>
                        </a:rPr>
                        <a:t> Único e do Bolsa Família </a:t>
                      </a:r>
                      <a:r>
                        <a:rPr lang="pt-BR" sz="1800" b="0" dirty="0" smtClean="0">
                          <a:solidFill>
                            <a:schemeClr val="bg1"/>
                          </a:solidFill>
                        </a:rPr>
                        <a:t>para que tenham conhecimento das oportunidades</a:t>
                      </a:r>
                      <a:r>
                        <a:rPr lang="pt-BR" sz="1800" b="0" baseline="0" dirty="0" smtClean="0">
                          <a:solidFill>
                            <a:schemeClr val="bg1"/>
                          </a:solidFill>
                        </a:rPr>
                        <a:t> ofertadas no Portal Progredir</a:t>
                      </a:r>
                      <a:endParaRPr lang="pt-BR" sz="18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pt-BR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397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bg1"/>
                          </a:solidFill>
                        </a:rPr>
                        <a:t>Promover eventos para</a:t>
                      </a:r>
                      <a:r>
                        <a:rPr lang="pt-BR" sz="1800" b="0" baseline="0" dirty="0" smtClean="0">
                          <a:solidFill>
                            <a:schemeClr val="bg1"/>
                          </a:solidFill>
                        </a:rPr>
                        <a:t> fomentar a ampliação de ofertas de vaga e a responsabilidade social </a:t>
                      </a:r>
                      <a:endParaRPr lang="pt-BR" sz="18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pt-B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bg1"/>
                          </a:solidFill>
                        </a:rPr>
                        <a:t>Realizar atividades que promovam</a:t>
                      </a:r>
                      <a:r>
                        <a:rPr lang="pt-BR" sz="1800" b="0" baseline="0" dirty="0" smtClean="0">
                          <a:solidFill>
                            <a:schemeClr val="bg1"/>
                          </a:solidFill>
                        </a:rPr>
                        <a:t> a inclusão no mundo do trabalho e a qualificação dos públicos prioritários do MDS</a:t>
                      </a:r>
                      <a:r>
                        <a:rPr lang="pt-BR" sz="2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pt-B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36801" r="58173" b="35986"/>
          <a:stretch/>
        </p:blipFill>
        <p:spPr bwMode="auto">
          <a:xfrm>
            <a:off x="0" y="0"/>
            <a:ext cx="725380" cy="7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23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rogredir — Ministério do Desenvolvimento Social Progredir - Google Chrome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23850" r="28095" b="2568"/>
          <a:stretch/>
        </p:blipFill>
        <p:spPr>
          <a:xfrm>
            <a:off x="3553786" y="1119283"/>
            <a:ext cx="5438441" cy="542081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39552" y="3645024"/>
            <a:ext cx="2709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+mj-lt"/>
              </a:rPr>
              <a:t>http://</a:t>
            </a:r>
            <a:r>
              <a:rPr lang="pt-BR" b="1" dirty="0" smtClean="0">
                <a:solidFill>
                  <a:srgbClr val="FF0000"/>
                </a:solidFill>
                <a:latin typeface="+mj-lt"/>
              </a:rPr>
              <a:t>mds.gov.br/progredir</a:t>
            </a:r>
            <a:endParaRPr lang="pt-BR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2044005"/>
            <a:ext cx="31683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Portal Progredir</a:t>
            </a:r>
            <a:endParaRPr lang="pt-BR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36801" r="58173" b="35986"/>
          <a:stretch/>
        </p:blipFill>
        <p:spPr bwMode="auto">
          <a:xfrm>
            <a:off x="0" y="-22916"/>
            <a:ext cx="725380" cy="7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2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8005" y="872837"/>
            <a:ext cx="6907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 Portal Progredir tem como objetivo:</a:t>
            </a:r>
            <a:endParaRPr lang="pt-BR" sz="2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506" r="1506"/>
          <a:stretch/>
        </p:blipFill>
        <p:spPr>
          <a:xfrm>
            <a:off x="-1" y="6016699"/>
            <a:ext cx="9144001" cy="69019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36801" r="58173" b="35986"/>
          <a:stretch/>
        </p:blipFill>
        <p:spPr bwMode="auto">
          <a:xfrm>
            <a:off x="0" y="0"/>
            <a:ext cx="725380" cy="7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17144" r="2130" b="14320"/>
          <a:stretch/>
        </p:blipFill>
        <p:spPr bwMode="auto">
          <a:xfrm>
            <a:off x="678497" y="1610188"/>
            <a:ext cx="7787006" cy="3622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2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" y="4965819"/>
            <a:ext cx="9143999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Para </a:t>
            </a:r>
            <a:r>
              <a:rPr lang="pt-BR" sz="1600" dirty="0"/>
              <a:t>aderir a esta rede basta acessar a página </a:t>
            </a:r>
            <a:r>
              <a:rPr lang="pt-BR" sz="1600" dirty="0" smtClean="0">
                <a:hlinkClick r:id="rId2"/>
              </a:rPr>
              <a:t>www.mds.gov.br/progredir</a:t>
            </a:r>
            <a:r>
              <a:rPr lang="pt-BR" sz="1600" dirty="0" smtClean="0"/>
              <a:t>  </a:t>
            </a:r>
            <a:r>
              <a:rPr lang="pt-BR" sz="1600" dirty="0"/>
              <a:t>selecionar o campo "</a:t>
            </a:r>
            <a:r>
              <a:rPr lang="pt-BR" sz="1600" b="1" i="1" dirty="0">
                <a:solidFill>
                  <a:schemeClr val="accent5"/>
                </a:solidFill>
              </a:rPr>
              <a:t>REDE DE </a:t>
            </a:r>
            <a:r>
              <a:rPr lang="pt-BR" sz="1600" b="1" i="1" dirty="0" smtClean="0">
                <a:solidFill>
                  <a:schemeClr val="accent5"/>
                </a:solidFill>
              </a:rPr>
              <a:t>PARCEIROS</a:t>
            </a:r>
            <a:r>
              <a:rPr lang="pt-BR" sz="1600" dirty="0" smtClean="0"/>
              <a:t>“, e informar a natureza jurídica da instituição (pública ou privada).</a:t>
            </a:r>
          </a:p>
          <a:p>
            <a:pPr algn="ctr"/>
            <a:r>
              <a:rPr lang="pt-BR" sz="1600" i="1" dirty="0" smtClean="0"/>
              <a:t>(A adesão é gratuita.)</a:t>
            </a:r>
            <a:endParaRPr lang="pt-BR" sz="1600" i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1" t="7684" r="27045" b="20234"/>
          <a:stretch/>
        </p:blipFill>
        <p:spPr>
          <a:xfrm>
            <a:off x="611560" y="872837"/>
            <a:ext cx="3900110" cy="353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ipse 7"/>
          <p:cNvSpPr/>
          <p:nvPr/>
        </p:nvSpPr>
        <p:spPr>
          <a:xfrm>
            <a:off x="3114887" y="3212976"/>
            <a:ext cx="1431767" cy="419100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4645147" y="2521792"/>
            <a:ext cx="468088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8" t="30707" r="26250" b="38621"/>
          <a:stretch/>
        </p:blipFill>
        <p:spPr>
          <a:xfrm>
            <a:off x="5271812" y="1726754"/>
            <a:ext cx="3657601" cy="177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13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e seta reta 2"/>
          <p:cNvCxnSpPr/>
          <p:nvPr/>
        </p:nvCxnSpPr>
        <p:spPr>
          <a:xfrm>
            <a:off x="4245488" y="3534192"/>
            <a:ext cx="468088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07879" y="5137870"/>
            <a:ext cx="8810238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 Portal direcionará a/o representante </a:t>
            </a:r>
            <a:r>
              <a:rPr lang="pt-BR" dirty="0"/>
              <a:t>d</a:t>
            </a:r>
            <a:r>
              <a:rPr lang="pt-BR" dirty="0" smtClean="0"/>
              <a:t>a instituição para a página de cadastro, onde ela/ele deverá selecionar a opção “</a:t>
            </a:r>
            <a:r>
              <a:rPr lang="pt-BR" b="1" i="1" dirty="0" smtClean="0">
                <a:solidFill>
                  <a:schemeClr val="accent5"/>
                </a:solidFill>
              </a:rPr>
              <a:t>NOVO CADASTRO</a:t>
            </a:r>
            <a:r>
              <a:rPr lang="pt-BR" dirty="0" smtClean="0"/>
              <a:t>”. Em seguida, ele/ela será convidada/o a criar o seu </a:t>
            </a:r>
            <a:r>
              <a:rPr lang="pt-BR" dirty="0" err="1" smtClean="0"/>
              <a:t>login</a:t>
            </a:r>
            <a:r>
              <a:rPr lang="pt-BR" dirty="0" smtClean="0"/>
              <a:t> no Portal, informando e-mail, nome e CPF .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3" t="6962" r="25618" b="56870"/>
          <a:stretch/>
        </p:blipFill>
        <p:spPr>
          <a:xfrm>
            <a:off x="107879" y="272123"/>
            <a:ext cx="4479532" cy="2095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Conector de seta reta 13"/>
          <p:cNvCxnSpPr/>
          <p:nvPr/>
        </p:nvCxnSpPr>
        <p:spPr>
          <a:xfrm>
            <a:off x="2347645" y="2522306"/>
            <a:ext cx="0" cy="276051"/>
          </a:xfrm>
          <a:prstGeom prst="straightConnector1">
            <a:avLst/>
          </a:prstGeom>
          <a:ln w="412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544531" y="2069569"/>
            <a:ext cx="1325366" cy="390418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0" t="19372" r="33146" b="45170"/>
          <a:stretch/>
        </p:blipFill>
        <p:spPr>
          <a:xfrm>
            <a:off x="770562" y="3002345"/>
            <a:ext cx="3154167" cy="205483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1" t="5750" r="30884" b="18705"/>
          <a:stretch/>
        </p:blipFill>
        <p:spPr>
          <a:xfrm>
            <a:off x="5204885" y="523982"/>
            <a:ext cx="3493215" cy="4272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Retângulo 17"/>
          <p:cNvSpPr/>
          <p:nvPr/>
        </p:nvSpPr>
        <p:spPr>
          <a:xfrm>
            <a:off x="5630239" y="2065106"/>
            <a:ext cx="1654140" cy="14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5630239" y="1623317"/>
            <a:ext cx="1463043" cy="100779"/>
          </a:xfrm>
          <a:prstGeom prst="rect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1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8703" y="4593025"/>
            <a:ext cx="8810238" cy="140038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700" dirty="0" smtClean="0"/>
              <a:t>Uma vez criado o </a:t>
            </a:r>
            <a:r>
              <a:rPr lang="pt-BR" sz="1700" dirty="0" err="1" smtClean="0"/>
              <a:t>login</a:t>
            </a:r>
            <a:r>
              <a:rPr lang="pt-BR" sz="1700" dirty="0" smtClean="0"/>
              <a:t>, a/o representante poderá cadastrar a sua instituição na Rede de Parceiros do Desenvolvimento Social. Serão solicitados dados como CNPJ, razão social, nome fantasia e área de atuação do parceiro. A/O representante deverá informar também que tipos de serviços pretende ofertar no âmbito do Plano Progredir e aceitar os termos de adesão à Rede. Preenchidas todas as informações clique em finalizar inscrição e aguarde aprovação. </a:t>
            </a:r>
            <a:endParaRPr lang="pt-BR" sz="17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8" t="19689" r="4224" b="22664"/>
          <a:stretch/>
        </p:blipFill>
        <p:spPr>
          <a:xfrm>
            <a:off x="148703" y="71919"/>
            <a:ext cx="7315200" cy="333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t="24494" r="5504" b="20092"/>
          <a:stretch/>
        </p:blipFill>
        <p:spPr>
          <a:xfrm>
            <a:off x="2249916" y="1253924"/>
            <a:ext cx="6709025" cy="303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68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1321</TotalTime>
  <Words>677</Words>
  <Application>Microsoft Office PowerPoint</Application>
  <PresentationFormat>Apresentação na tela (4:3)</PresentationFormat>
  <Paragraphs>119</Paragraphs>
  <Slides>14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O Plano Progredir criou a Rede de Parceiros  do Desenvolvimento Social, em parceria com instituições públicas e privadas, para: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Gestor Público e Plano Progredir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 Leonel</dc:creator>
  <cp:lastModifiedBy>Lara Rodrigues Ferreira Montenegro de Araújo</cp:lastModifiedBy>
  <cp:revision>229</cp:revision>
  <cp:lastPrinted>2018-11-08T16:57:51Z</cp:lastPrinted>
  <dcterms:created xsi:type="dcterms:W3CDTF">2017-11-07T16:10:56Z</dcterms:created>
  <dcterms:modified xsi:type="dcterms:W3CDTF">2018-11-08T17:04:46Z</dcterms:modified>
</cp:coreProperties>
</file>