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29"/>
  </p:notesMasterIdLst>
  <p:sldIdLst>
    <p:sldId id="257" r:id="rId5"/>
    <p:sldId id="288" r:id="rId6"/>
    <p:sldId id="1312" r:id="rId7"/>
    <p:sldId id="307" r:id="rId8"/>
    <p:sldId id="1304" r:id="rId9"/>
    <p:sldId id="1305" r:id="rId10"/>
    <p:sldId id="1306" r:id="rId11"/>
    <p:sldId id="293" r:id="rId12"/>
    <p:sldId id="309" r:id="rId13"/>
    <p:sldId id="310" r:id="rId14"/>
    <p:sldId id="292" r:id="rId15"/>
    <p:sldId id="1317" r:id="rId16"/>
    <p:sldId id="1318" r:id="rId17"/>
    <p:sldId id="297" r:id="rId18"/>
    <p:sldId id="295" r:id="rId19"/>
    <p:sldId id="298" r:id="rId20"/>
    <p:sldId id="299" r:id="rId21"/>
    <p:sldId id="300" r:id="rId22"/>
    <p:sldId id="308" r:id="rId23"/>
    <p:sldId id="302" r:id="rId24"/>
    <p:sldId id="303" r:id="rId25"/>
    <p:sldId id="304" r:id="rId26"/>
    <p:sldId id="305" r:id="rId27"/>
    <p:sldId id="306" r:id="rId28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CECF315A-AF56-4613-83CF-511C60D2BA67}">
          <p14:sldIdLst>
            <p14:sldId id="257"/>
            <p14:sldId id="288"/>
            <p14:sldId id="1312"/>
            <p14:sldId id="307"/>
            <p14:sldId id="1304"/>
            <p14:sldId id="1305"/>
            <p14:sldId id="1306"/>
            <p14:sldId id="293"/>
            <p14:sldId id="309"/>
            <p14:sldId id="310"/>
            <p14:sldId id="292"/>
            <p14:sldId id="1317"/>
            <p14:sldId id="1318"/>
            <p14:sldId id="297"/>
            <p14:sldId id="295"/>
            <p14:sldId id="298"/>
            <p14:sldId id="299"/>
            <p14:sldId id="300"/>
            <p14:sldId id="308"/>
            <p14:sldId id="302"/>
            <p14:sldId id="303"/>
            <p14:sldId id="304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997"/>
    <a:srgbClr val="2D73A4"/>
    <a:srgbClr val="2D72A3"/>
    <a:srgbClr val="296A98"/>
    <a:srgbClr val="D2DEEF"/>
    <a:srgbClr val="FFC611"/>
    <a:srgbClr val="BEDEF0"/>
    <a:srgbClr val="2F74A6"/>
    <a:srgbClr val="2F75A6"/>
    <a:srgbClr val="B1D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76137929379231"/>
          <c:y val="7.3033242806833459E-2"/>
          <c:w val="0.75068047910023605"/>
          <c:h val="0.79025146286900871"/>
        </c:manualLayout>
      </c:layout>
      <c:pieChart>
        <c:varyColors val="1"/>
        <c:ser>
          <c:idx val="0"/>
          <c:order val="0"/>
          <c:tx>
            <c:strRef>
              <c:f>Planilha2!$B$1</c:f>
              <c:strCache>
                <c:ptCount val="1"/>
                <c:pt idx="0">
                  <c:v>Quantidade de Entidades Socioassistenciais 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5D-4E8A-92E6-606E4A61482B}"/>
              </c:ext>
            </c:extLst>
          </c:dPt>
          <c:dPt>
            <c:idx val="1"/>
            <c:bubble3D val="0"/>
            <c:spPr>
              <a:solidFill>
                <a:srgbClr val="FFCD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5D-4E8A-92E6-606E4A6148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5D-4E8A-92E6-606E4A61482B}"/>
              </c:ext>
            </c:extLst>
          </c:dPt>
          <c:dLbls>
            <c:dLbl>
              <c:idx val="0"/>
              <c:layout>
                <c:manualLayout>
                  <c:x val="-0.15591916549371732"/>
                  <c:y val="-0.173924910545655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Acumin Pro" panose="020B0804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01715637897642"/>
                      <c:h val="0.3134301365144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5D-4E8A-92E6-606E4A61482B}"/>
                </c:ext>
              </c:extLst>
            </c:dLbl>
            <c:dLbl>
              <c:idx val="1"/>
              <c:layout>
                <c:manualLayout>
                  <c:x val="0.26999837992445325"/>
                  <c:y val="-9.90824675469313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cumin Pro" panose="020B0804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5D-4E8A-92E6-606E4A61482B}"/>
                </c:ext>
              </c:extLst>
            </c:dLbl>
            <c:dLbl>
              <c:idx val="2"/>
              <c:layout>
                <c:manualLayout>
                  <c:x val="0.13069177857451669"/>
                  <c:y val="0.129712539299904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cumin Pro" panose="020B0804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5D-4E8A-92E6-606E4A614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Planilha2!$A$2:$A$4</c:f>
              <c:strCache>
                <c:ptCount val="3"/>
                <c:pt idx="0">
                  <c:v>Concluído</c:v>
                </c:pt>
                <c:pt idx="1">
                  <c:v>Em preenchimento</c:v>
                </c:pt>
                <c:pt idx="2">
                  <c:v>Pendente</c:v>
                </c:pt>
              </c:strCache>
            </c:strRef>
          </c:cat>
          <c:val>
            <c:numRef>
              <c:f>Planilha2!$B$2:$B$4</c:f>
              <c:numCache>
                <c:formatCode>_-* #,##0_-;\-* #,##0_-;_-* "-"??_-;_-@_-</c:formatCode>
                <c:ptCount val="3"/>
                <c:pt idx="0">
                  <c:v>11199</c:v>
                </c:pt>
                <c:pt idx="1">
                  <c:v>5946</c:v>
                </c:pt>
                <c:pt idx="2">
                  <c:v>2482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5D-4E8A-92E6-606E4A61482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11218-950C-4975-8AAA-3D9FF9934231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011F201D-45CA-41E7-A0AC-A2D3E35D7CF3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BENEFICIÁRIOS</a:t>
          </a:r>
        </a:p>
      </dgm:t>
    </dgm:pt>
    <dgm:pt modelId="{819898E7-6227-4897-B73F-4C2B4C02CD16}" type="parTrans" cxnId="{6EF6D3E0-7792-4193-94B6-02FA7F263263}">
      <dgm:prSet/>
      <dgm:spPr/>
      <dgm:t>
        <a:bodyPr/>
        <a:lstStyle/>
        <a:p>
          <a:endParaRPr lang="pt-BR"/>
        </a:p>
      </dgm:t>
    </dgm:pt>
    <dgm:pt modelId="{292F96DE-62A1-4717-A04F-B61C975C99FD}" type="sibTrans" cxnId="{6EF6D3E0-7792-4193-94B6-02FA7F263263}">
      <dgm:prSet/>
      <dgm:spPr/>
      <dgm:t>
        <a:bodyPr/>
        <a:lstStyle/>
        <a:p>
          <a:endParaRPr lang="pt-BR"/>
        </a:p>
      </dgm:t>
    </dgm:pt>
    <dgm:pt modelId="{C0B49B0A-6871-4BE8-B2F6-A14C14299E04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2800" dirty="0"/>
            <a:t>4.618.295</a:t>
          </a:r>
        </a:p>
      </dgm:t>
    </dgm:pt>
    <dgm:pt modelId="{D7C09816-3E18-44CF-9106-1844D39D9E99}" type="parTrans" cxnId="{6AA233D8-D5D2-480A-B95D-324FAAC707F7}">
      <dgm:prSet/>
      <dgm:spPr/>
      <dgm:t>
        <a:bodyPr/>
        <a:lstStyle/>
        <a:p>
          <a:endParaRPr lang="pt-BR"/>
        </a:p>
      </dgm:t>
    </dgm:pt>
    <dgm:pt modelId="{A7A6C849-ABBC-42E3-A9C0-06BCD71910D0}" type="sibTrans" cxnId="{6AA233D8-D5D2-480A-B95D-324FAAC707F7}">
      <dgm:prSet/>
      <dgm:spPr/>
      <dgm:t>
        <a:bodyPr/>
        <a:lstStyle/>
        <a:p>
          <a:endParaRPr lang="pt-BR"/>
        </a:p>
      </dgm:t>
    </dgm:pt>
    <dgm:pt modelId="{F8D53586-26B5-4FCB-9B7B-11D18EF3B610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2800" dirty="0"/>
            <a:t>65% no Cadastro Único/CRAS</a:t>
          </a:r>
        </a:p>
      </dgm:t>
    </dgm:pt>
    <dgm:pt modelId="{5E1EE060-7DC9-4075-9827-7E82A73E2A8F}" type="parTrans" cxnId="{B9A8C23E-DBB1-4337-BE30-83136526AA69}">
      <dgm:prSet/>
      <dgm:spPr/>
      <dgm:t>
        <a:bodyPr/>
        <a:lstStyle/>
        <a:p>
          <a:endParaRPr lang="pt-BR"/>
        </a:p>
      </dgm:t>
    </dgm:pt>
    <dgm:pt modelId="{BB97644B-6739-4913-B46A-58DC1D0C0B46}" type="sibTrans" cxnId="{B9A8C23E-DBB1-4337-BE30-83136526AA69}">
      <dgm:prSet/>
      <dgm:spPr/>
      <dgm:t>
        <a:bodyPr/>
        <a:lstStyle/>
        <a:p>
          <a:endParaRPr lang="pt-BR"/>
        </a:p>
      </dgm:t>
    </dgm:pt>
    <dgm:pt modelId="{A979D2EB-73F6-4F26-9022-8C6E0DFEF963}">
      <dgm:prSet phldrT="[Texto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IDOSOS</a:t>
          </a:r>
        </a:p>
      </dgm:t>
    </dgm:pt>
    <dgm:pt modelId="{7FF1F3A7-8547-4EA3-A314-192691571C32}" type="parTrans" cxnId="{9301F852-4842-4903-A092-7AE74B3E4E06}">
      <dgm:prSet/>
      <dgm:spPr/>
      <dgm:t>
        <a:bodyPr/>
        <a:lstStyle/>
        <a:p>
          <a:endParaRPr lang="pt-BR"/>
        </a:p>
      </dgm:t>
    </dgm:pt>
    <dgm:pt modelId="{8382759E-7BDA-4FBF-9FDC-2DC28CBEB1B2}" type="sibTrans" cxnId="{9301F852-4842-4903-A092-7AE74B3E4E06}">
      <dgm:prSet/>
      <dgm:spPr/>
      <dgm:t>
        <a:bodyPr/>
        <a:lstStyle/>
        <a:p>
          <a:endParaRPr lang="pt-BR"/>
        </a:p>
      </dgm:t>
    </dgm:pt>
    <dgm:pt modelId="{0D323CAF-1127-44AC-9A4C-99558CE11087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800" dirty="0"/>
            <a:t>2.039.289</a:t>
          </a:r>
        </a:p>
      </dgm:t>
    </dgm:pt>
    <dgm:pt modelId="{71C635F6-35AA-41F3-AE84-86D4855643D9}" type="parTrans" cxnId="{EA51DB1E-760E-45B7-942D-E29827D93620}">
      <dgm:prSet/>
      <dgm:spPr/>
      <dgm:t>
        <a:bodyPr/>
        <a:lstStyle/>
        <a:p>
          <a:endParaRPr lang="pt-BR"/>
        </a:p>
      </dgm:t>
    </dgm:pt>
    <dgm:pt modelId="{CD67C7D8-5625-4104-9A45-FFB5ECF8D586}" type="sibTrans" cxnId="{EA51DB1E-760E-45B7-942D-E29827D93620}">
      <dgm:prSet/>
      <dgm:spPr/>
      <dgm:t>
        <a:bodyPr/>
        <a:lstStyle/>
        <a:p>
          <a:endParaRPr lang="pt-BR"/>
        </a:p>
      </dgm:t>
    </dgm:pt>
    <dgm:pt modelId="{65422E9E-6AF2-4E60-A5A0-D4CFBB269A9F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PESSOAS COM DEFICIÊNCIA</a:t>
          </a:r>
        </a:p>
      </dgm:t>
    </dgm:pt>
    <dgm:pt modelId="{803C6AE4-0B74-43FE-9B08-ED9BC597551D}" type="parTrans" cxnId="{50622121-FFED-4E50-AE27-85AA1CF26926}">
      <dgm:prSet/>
      <dgm:spPr/>
      <dgm:t>
        <a:bodyPr/>
        <a:lstStyle/>
        <a:p>
          <a:endParaRPr lang="pt-BR"/>
        </a:p>
      </dgm:t>
    </dgm:pt>
    <dgm:pt modelId="{A037AC9A-6176-4F79-8B55-A81B542FDB56}" type="sibTrans" cxnId="{50622121-FFED-4E50-AE27-85AA1CF26926}">
      <dgm:prSet/>
      <dgm:spPr/>
      <dgm:t>
        <a:bodyPr/>
        <a:lstStyle/>
        <a:p>
          <a:endParaRPr lang="pt-BR"/>
        </a:p>
      </dgm:t>
    </dgm:pt>
    <dgm:pt modelId="{A95C1797-1FAA-4266-8446-FFE6A9BB8FC7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2800" dirty="0"/>
            <a:t>2.576.006</a:t>
          </a:r>
        </a:p>
      </dgm:t>
    </dgm:pt>
    <dgm:pt modelId="{DC61199D-5518-40B9-98BE-5F363357488B}" type="parTrans" cxnId="{4CD8D938-4F0B-4A46-B8EF-27A740C1B667}">
      <dgm:prSet/>
      <dgm:spPr/>
      <dgm:t>
        <a:bodyPr/>
        <a:lstStyle/>
        <a:p>
          <a:endParaRPr lang="pt-BR"/>
        </a:p>
      </dgm:t>
    </dgm:pt>
    <dgm:pt modelId="{C00C4AA0-387D-49F9-8241-A791CA8CC4C2}" type="sibTrans" cxnId="{4CD8D938-4F0B-4A46-B8EF-27A740C1B667}">
      <dgm:prSet/>
      <dgm:spPr/>
      <dgm:t>
        <a:bodyPr/>
        <a:lstStyle/>
        <a:p>
          <a:endParaRPr lang="pt-BR"/>
        </a:p>
      </dgm:t>
    </dgm:pt>
    <dgm:pt modelId="{A2D82448-D293-4816-B275-89DB291EEDFA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2800" dirty="0"/>
            <a:t>65% no Cadastro Único/CRAS</a:t>
          </a:r>
        </a:p>
      </dgm:t>
    </dgm:pt>
    <dgm:pt modelId="{26D28200-8642-4CC3-94A7-3B294046C958}" type="parTrans" cxnId="{AE06759B-524C-4310-AABF-8973E888DDBC}">
      <dgm:prSet/>
      <dgm:spPr/>
      <dgm:t>
        <a:bodyPr/>
        <a:lstStyle/>
        <a:p>
          <a:endParaRPr lang="pt-BR"/>
        </a:p>
      </dgm:t>
    </dgm:pt>
    <dgm:pt modelId="{39428786-75C1-4D67-A76A-6068FD7E0B24}" type="sibTrans" cxnId="{AE06759B-524C-4310-AABF-8973E888DDBC}">
      <dgm:prSet/>
      <dgm:spPr/>
      <dgm:t>
        <a:bodyPr/>
        <a:lstStyle/>
        <a:p>
          <a:endParaRPr lang="pt-BR"/>
        </a:p>
      </dgm:t>
    </dgm:pt>
    <dgm:pt modelId="{E5EDBBF7-5EC7-430D-AC56-20AB80BD4859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800" dirty="0"/>
            <a:t>65% no Cadastro Único/CRAS</a:t>
          </a:r>
        </a:p>
      </dgm:t>
    </dgm:pt>
    <dgm:pt modelId="{CE3EBEE4-3368-41F8-A9C5-608E8DDDDF40}" type="parTrans" cxnId="{55D0E7DD-78E7-42B6-8C7F-F358A1940772}">
      <dgm:prSet/>
      <dgm:spPr/>
      <dgm:t>
        <a:bodyPr/>
        <a:lstStyle/>
        <a:p>
          <a:endParaRPr lang="pt-BR"/>
        </a:p>
      </dgm:t>
    </dgm:pt>
    <dgm:pt modelId="{55AC6819-27E3-4603-93C0-0AE199BFAF19}" type="sibTrans" cxnId="{55D0E7DD-78E7-42B6-8C7F-F358A1940772}">
      <dgm:prSet/>
      <dgm:spPr/>
      <dgm:t>
        <a:bodyPr/>
        <a:lstStyle/>
        <a:p>
          <a:endParaRPr lang="pt-BR"/>
        </a:p>
      </dgm:t>
    </dgm:pt>
    <dgm:pt modelId="{B1D4E9AC-3BF2-4710-AB35-C61B94805FE5}" type="pres">
      <dgm:prSet presAssocID="{BD511218-950C-4975-8AAA-3D9FF9934231}" presName="Name0" presStyleCnt="0">
        <dgm:presLayoutVars>
          <dgm:dir/>
          <dgm:animLvl val="lvl"/>
          <dgm:resizeHandles val="exact"/>
        </dgm:presLayoutVars>
      </dgm:prSet>
      <dgm:spPr/>
    </dgm:pt>
    <dgm:pt modelId="{A3FE3CB1-2B25-476D-B3E0-D5C30A9F7136}" type="pres">
      <dgm:prSet presAssocID="{011F201D-45CA-41E7-A0AC-A2D3E35D7CF3}" presName="linNode" presStyleCnt="0"/>
      <dgm:spPr/>
    </dgm:pt>
    <dgm:pt modelId="{9282BAC3-6476-4A29-9782-03F56160C160}" type="pres">
      <dgm:prSet presAssocID="{011F201D-45CA-41E7-A0AC-A2D3E35D7CF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19B2AED-6FA0-4350-9CC2-BB706CBAC91A}" type="pres">
      <dgm:prSet presAssocID="{011F201D-45CA-41E7-A0AC-A2D3E35D7CF3}" presName="descendantText" presStyleLbl="alignAccFollowNode1" presStyleIdx="0" presStyleCnt="3" custScaleX="94751" custLinFactNeighborX="6865" custLinFactNeighborY="-6287">
        <dgm:presLayoutVars>
          <dgm:bulletEnabled val="1"/>
        </dgm:presLayoutVars>
      </dgm:prSet>
      <dgm:spPr/>
    </dgm:pt>
    <dgm:pt modelId="{73E216EA-4555-4FB2-AB98-E3C148349877}" type="pres">
      <dgm:prSet presAssocID="{292F96DE-62A1-4717-A04F-B61C975C99FD}" presName="sp" presStyleCnt="0"/>
      <dgm:spPr/>
    </dgm:pt>
    <dgm:pt modelId="{E235A28B-06C8-4B95-A341-E72D7E5D002B}" type="pres">
      <dgm:prSet presAssocID="{A979D2EB-73F6-4F26-9022-8C6E0DFEF963}" presName="linNode" presStyleCnt="0"/>
      <dgm:spPr/>
    </dgm:pt>
    <dgm:pt modelId="{63E2EAFB-F886-41E9-987A-F133D994F15A}" type="pres">
      <dgm:prSet presAssocID="{A979D2EB-73F6-4F26-9022-8C6E0DFEF96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52F47BB-8DCC-4324-BEB7-4A84B64E6D0F}" type="pres">
      <dgm:prSet presAssocID="{A979D2EB-73F6-4F26-9022-8C6E0DFEF963}" presName="descendantText" presStyleLbl="alignAccFollowNode1" presStyleIdx="1" presStyleCnt="3" custLinFactNeighborX="4576" custLinFactNeighborY="699">
        <dgm:presLayoutVars>
          <dgm:bulletEnabled val="1"/>
        </dgm:presLayoutVars>
      </dgm:prSet>
      <dgm:spPr/>
    </dgm:pt>
    <dgm:pt modelId="{4A465C8A-3524-46BE-9D11-33D99109AF47}" type="pres">
      <dgm:prSet presAssocID="{8382759E-7BDA-4FBF-9FDC-2DC28CBEB1B2}" presName="sp" presStyleCnt="0"/>
      <dgm:spPr/>
    </dgm:pt>
    <dgm:pt modelId="{3FF7C593-907D-4069-9DA9-E5807A565A2F}" type="pres">
      <dgm:prSet presAssocID="{65422E9E-6AF2-4E60-A5A0-D4CFBB269A9F}" presName="linNode" presStyleCnt="0"/>
      <dgm:spPr/>
    </dgm:pt>
    <dgm:pt modelId="{DE719C0F-8DCB-4D70-95AC-987E2B3729D9}" type="pres">
      <dgm:prSet presAssocID="{65422E9E-6AF2-4E60-A5A0-D4CFBB269A9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A1D131C-74C2-45D1-A584-A487DEC94A3C}" type="pres">
      <dgm:prSet presAssocID="{65422E9E-6AF2-4E60-A5A0-D4CFBB269A9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6FF780E-D7EE-46BA-BE36-39E387E254A7}" type="presOf" srcId="{011F201D-45CA-41E7-A0AC-A2D3E35D7CF3}" destId="{9282BAC3-6476-4A29-9782-03F56160C160}" srcOrd="0" destOrd="0" presId="urn:microsoft.com/office/officeart/2005/8/layout/vList5"/>
    <dgm:cxn modelId="{EA51DB1E-760E-45B7-942D-E29827D93620}" srcId="{A979D2EB-73F6-4F26-9022-8C6E0DFEF963}" destId="{0D323CAF-1127-44AC-9A4C-99558CE11087}" srcOrd="0" destOrd="0" parTransId="{71C635F6-35AA-41F3-AE84-86D4855643D9}" sibTransId="{CD67C7D8-5625-4104-9A45-FFB5ECF8D586}"/>
    <dgm:cxn modelId="{50622121-FFED-4E50-AE27-85AA1CF26926}" srcId="{BD511218-950C-4975-8AAA-3D9FF9934231}" destId="{65422E9E-6AF2-4E60-A5A0-D4CFBB269A9F}" srcOrd="2" destOrd="0" parTransId="{803C6AE4-0B74-43FE-9B08-ED9BC597551D}" sibTransId="{A037AC9A-6176-4F79-8B55-A81B542FDB56}"/>
    <dgm:cxn modelId="{C6600F22-2D24-44CA-88B7-FC2C54514BA3}" type="presOf" srcId="{A2D82448-D293-4816-B275-89DB291EEDFA}" destId="{9A1D131C-74C2-45D1-A584-A487DEC94A3C}" srcOrd="0" destOrd="1" presId="urn:microsoft.com/office/officeart/2005/8/layout/vList5"/>
    <dgm:cxn modelId="{4CD8D938-4F0B-4A46-B8EF-27A740C1B667}" srcId="{65422E9E-6AF2-4E60-A5A0-D4CFBB269A9F}" destId="{A95C1797-1FAA-4266-8446-FFE6A9BB8FC7}" srcOrd="0" destOrd="0" parTransId="{DC61199D-5518-40B9-98BE-5F363357488B}" sibTransId="{C00C4AA0-387D-49F9-8241-A791CA8CC4C2}"/>
    <dgm:cxn modelId="{DE985B39-E812-4890-B947-8B970E0BD934}" type="presOf" srcId="{A979D2EB-73F6-4F26-9022-8C6E0DFEF963}" destId="{63E2EAFB-F886-41E9-987A-F133D994F15A}" srcOrd="0" destOrd="0" presId="urn:microsoft.com/office/officeart/2005/8/layout/vList5"/>
    <dgm:cxn modelId="{3500513C-F35B-4E27-B86C-0E69D9C1B052}" type="presOf" srcId="{BD511218-950C-4975-8AAA-3D9FF9934231}" destId="{B1D4E9AC-3BF2-4710-AB35-C61B94805FE5}" srcOrd="0" destOrd="0" presId="urn:microsoft.com/office/officeart/2005/8/layout/vList5"/>
    <dgm:cxn modelId="{B9A8C23E-DBB1-4337-BE30-83136526AA69}" srcId="{011F201D-45CA-41E7-A0AC-A2D3E35D7CF3}" destId="{F8D53586-26B5-4FCB-9B7B-11D18EF3B610}" srcOrd="1" destOrd="0" parTransId="{5E1EE060-7DC9-4075-9827-7E82A73E2A8F}" sibTransId="{BB97644B-6739-4913-B46A-58DC1D0C0B46}"/>
    <dgm:cxn modelId="{FE3FE151-07B8-41EC-90BD-C3D6B1916BA6}" type="presOf" srcId="{E5EDBBF7-5EC7-430D-AC56-20AB80BD4859}" destId="{052F47BB-8DCC-4324-BEB7-4A84B64E6D0F}" srcOrd="0" destOrd="1" presId="urn:microsoft.com/office/officeart/2005/8/layout/vList5"/>
    <dgm:cxn modelId="{9301F852-4842-4903-A092-7AE74B3E4E06}" srcId="{BD511218-950C-4975-8AAA-3D9FF9934231}" destId="{A979D2EB-73F6-4F26-9022-8C6E0DFEF963}" srcOrd="1" destOrd="0" parTransId="{7FF1F3A7-8547-4EA3-A314-192691571C32}" sibTransId="{8382759E-7BDA-4FBF-9FDC-2DC28CBEB1B2}"/>
    <dgm:cxn modelId="{3A933298-2607-4179-8EB3-8BFDB32152EF}" type="presOf" srcId="{A95C1797-1FAA-4266-8446-FFE6A9BB8FC7}" destId="{9A1D131C-74C2-45D1-A584-A487DEC94A3C}" srcOrd="0" destOrd="0" presId="urn:microsoft.com/office/officeart/2005/8/layout/vList5"/>
    <dgm:cxn modelId="{AE06759B-524C-4310-AABF-8973E888DDBC}" srcId="{65422E9E-6AF2-4E60-A5A0-D4CFBB269A9F}" destId="{A2D82448-D293-4816-B275-89DB291EEDFA}" srcOrd="1" destOrd="0" parTransId="{26D28200-8642-4CC3-94A7-3B294046C958}" sibTransId="{39428786-75C1-4D67-A76A-6068FD7E0B24}"/>
    <dgm:cxn modelId="{8704D2C1-7A83-4816-A2B8-53AC1226BF3E}" type="presOf" srcId="{0D323CAF-1127-44AC-9A4C-99558CE11087}" destId="{052F47BB-8DCC-4324-BEB7-4A84B64E6D0F}" srcOrd="0" destOrd="0" presId="urn:microsoft.com/office/officeart/2005/8/layout/vList5"/>
    <dgm:cxn modelId="{6AA233D8-D5D2-480A-B95D-324FAAC707F7}" srcId="{011F201D-45CA-41E7-A0AC-A2D3E35D7CF3}" destId="{C0B49B0A-6871-4BE8-B2F6-A14C14299E04}" srcOrd="0" destOrd="0" parTransId="{D7C09816-3E18-44CF-9106-1844D39D9E99}" sibTransId="{A7A6C849-ABBC-42E3-A9C0-06BCD71910D0}"/>
    <dgm:cxn modelId="{55D0E7DD-78E7-42B6-8C7F-F358A1940772}" srcId="{A979D2EB-73F6-4F26-9022-8C6E0DFEF963}" destId="{E5EDBBF7-5EC7-430D-AC56-20AB80BD4859}" srcOrd="1" destOrd="0" parTransId="{CE3EBEE4-3368-41F8-A9C5-608E8DDDDF40}" sibTransId="{55AC6819-27E3-4603-93C0-0AE199BFAF19}"/>
    <dgm:cxn modelId="{660D3AE0-5A07-439D-98E8-4F6602989E08}" type="presOf" srcId="{65422E9E-6AF2-4E60-A5A0-D4CFBB269A9F}" destId="{DE719C0F-8DCB-4D70-95AC-987E2B3729D9}" srcOrd="0" destOrd="0" presId="urn:microsoft.com/office/officeart/2005/8/layout/vList5"/>
    <dgm:cxn modelId="{6EF6D3E0-7792-4193-94B6-02FA7F263263}" srcId="{BD511218-950C-4975-8AAA-3D9FF9934231}" destId="{011F201D-45CA-41E7-A0AC-A2D3E35D7CF3}" srcOrd="0" destOrd="0" parTransId="{819898E7-6227-4897-B73F-4C2B4C02CD16}" sibTransId="{292F96DE-62A1-4717-A04F-B61C975C99FD}"/>
    <dgm:cxn modelId="{20090CE6-6993-46AD-9349-DF66CC750AF4}" type="presOf" srcId="{F8D53586-26B5-4FCB-9B7B-11D18EF3B610}" destId="{319B2AED-6FA0-4350-9CC2-BB706CBAC91A}" srcOrd="0" destOrd="1" presId="urn:microsoft.com/office/officeart/2005/8/layout/vList5"/>
    <dgm:cxn modelId="{92C683FE-C359-4B0D-BA90-C509EA3824F5}" type="presOf" srcId="{C0B49B0A-6871-4BE8-B2F6-A14C14299E04}" destId="{319B2AED-6FA0-4350-9CC2-BB706CBAC91A}" srcOrd="0" destOrd="0" presId="urn:microsoft.com/office/officeart/2005/8/layout/vList5"/>
    <dgm:cxn modelId="{8B253BA3-CFD2-40B2-B1F3-076BB720073F}" type="presParOf" srcId="{B1D4E9AC-3BF2-4710-AB35-C61B94805FE5}" destId="{A3FE3CB1-2B25-476D-B3E0-D5C30A9F7136}" srcOrd="0" destOrd="0" presId="urn:microsoft.com/office/officeart/2005/8/layout/vList5"/>
    <dgm:cxn modelId="{9DCB2749-26D6-47A7-A455-BC6A29040F05}" type="presParOf" srcId="{A3FE3CB1-2B25-476D-B3E0-D5C30A9F7136}" destId="{9282BAC3-6476-4A29-9782-03F56160C160}" srcOrd="0" destOrd="0" presId="urn:microsoft.com/office/officeart/2005/8/layout/vList5"/>
    <dgm:cxn modelId="{803B954C-E9E6-4BC0-83F4-EF81B7CF7FC2}" type="presParOf" srcId="{A3FE3CB1-2B25-476D-B3E0-D5C30A9F7136}" destId="{319B2AED-6FA0-4350-9CC2-BB706CBAC91A}" srcOrd="1" destOrd="0" presId="urn:microsoft.com/office/officeart/2005/8/layout/vList5"/>
    <dgm:cxn modelId="{5205AD10-478E-4B40-950D-712174C50F7B}" type="presParOf" srcId="{B1D4E9AC-3BF2-4710-AB35-C61B94805FE5}" destId="{73E216EA-4555-4FB2-AB98-E3C148349877}" srcOrd="1" destOrd="0" presId="urn:microsoft.com/office/officeart/2005/8/layout/vList5"/>
    <dgm:cxn modelId="{F5C1E439-B1D3-4848-9BF6-978C4FF5ED5D}" type="presParOf" srcId="{B1D4E9AC-3BF2-4710-AB35-C61B94805FE5}" destId="{E235A28B-06C8-4B95-A341-E72D7E5D002B}" srcOrd="2" destOrd="0" presId="urn:microsoft.com/office/officeart/2005/8/layout/vList5"/>
    <dgm:cxn modelId="{63AA21C8-7AD7-4447-B5EF-D12C5D166529}" type="presParOf" srcId="{E235A28B-06C8-4B95-A341-E72D7E5D002B}" destId="{63E2EAFB-F886-41E9-987A-F133D994F15A}" srcOrd="0" destOrd="0" presId="urn:microsoft.com/office/officeart/2005/8/layout/vList5"/>
    <dgm:cxn modelId="{9C91EF56-9CB2-4A8F-A82D-612A9914CABB}" type="presParOf" srcId="{E235A28B-06C8-4B95-A341-E72D7E5D002B}" destId="{052F47BB-8DCC-4324-BEB7-4A84B64E6D0F}" srcOrd="1" destOrd="0" presId="urn:microsoft.com/office/officeart/2005/8/layout/vList5"/>
    <dgm:cxn modelId="{27C51749-63B8-4430-9664-B0FC4B77AC97}" type="presParOf" srcId="{B1D4E9AC-3BF2-4710-AB35-C61B94805FE5}" destId="{4A465C8A-3524-46BE-9D11-33D99109AF47}" srcOrd="3" destOrd="0" presId="urn:microsoft.com/office/officeart/2005/8/layout/vList5"/>
    <dgm:cxn modelId="{7108D350-6D80-40B3-9501-13F88EB4B6B9}" type="presParOf" srcId="{B1D4E9AC-3BF2-4710-AB35-C61B94805FE5}" destId="{3FF7C593-907D-4069-9DA9-E5807A565A2F}" srcOrd="4" destOrd="0" presId="urn:microsoft.com/office/officeart/2005/8/layout/vList5"/>
    <dgm:cxn modelId="{DC383CC1-83EA-45E4-AAB4-DF9B7FD46BF6}" type="presParOf" srcId="{3FF7C593-907D-4069-9DA9-E5807A565A2F}" destId="{DE719C0F-8DCB-4D70-95AC-987E2B3729D9}" srcOrd="0" destOrd="0" presId="urn:microsoft.com/office/officeart/2005/8/layout/vList5"/>
    <dgm:cxn modelId="{A735D13E-76D9-4985-9517-B4CAD7A3FBA8}" type="presParOf" srcId="{3FF7C593-907D-4069-9DA9-E5807A565A2F}" destId="{9A1D131C-74C2-45D1-A584-A487DEC94A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B2AED-6FA0-4350-9CC2-BB706CBAC91A}">
      <dsp:nvSpPr>
        <dsp:cNvPr id="0" name=""/>
        <dsp:cNvSpPr/>
      </dsp:nvSpPr>
      <dsp:spPr>
        <a:xfrm rot="5400000">
          <a:off x="5900569" y="-2236765"/>
          <a:ext cx="1059061" cy="5668201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4.618.295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65% no Cadastro Único/CRAS</a:t>
          </a:r>
        </a:p>
      </dsp:txBody>
      <dsp:txXfrm rot="-5400000">
        <a:off x="3596000" y="119503"/>
        <a:ext cx="5616502" cy="955663"/>
      </dsp:txXfrm>
    </dsp:sp>
    <dsp:sp modelId="{9282BAC3-6476-4A29-9782-03F56160C160}">
      <dsp:nvSpPr>
        <dsp:cNvPr id="0" name=""/>
        <dsp:cNvSpPr/>
      </dsp:nvSpPr>
      <dsp:spPr>
        <a:xfrm>
          <a:off x="0" y="2005"/>
          <a:ext cx="3364992" cy="13238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>
              <a:solidFill>
                <a:schemeClr val="tx1"/>
              </a:solidFill>
            </a:rPr>
            <a:t>BENEFICIÁRIOS</a:t>
          </a:r>
        </a:p>
      </dsp:txBody>
      <dsp:txXfrm>
        <a:off x="64624" y="66629"/>
        <a:ext cx="3235744" cy="1194578"/>
      </dsp:txXfrm>
    </dsp:sp>
    <dsp:sp modelId="{052F47BB-8DCC-4324-BEB7-4A84B64E6D0F}">
      <dsp:nvSpPr>
        <dsp:cNvPr id="0" name=""/>
        <dsp:cNvSpPr/>
      </dsp:nvSpPr>
      <dsp:spPr>
        <a:xfrm rot="5400000">
          <a:off x="5826565" y="-929764"/>
          <a:ext cx="1059061" cy="5982208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2.039.289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65% no Cadastro Único/CRAS</a:t>
          </a:r>
        </a:p>
      </dsp:txBody>
      <dsp:txXfrm rot="-5400000">
        <a:off x="3364992" y="1583508"/>
        <a:ext cx="5930509" cy="955663"/>
      </dsp:txXfrm>
    </dsp:sp>
    <dsp:sp modelId="{63E2EAFB-F886-41E9-987A-F133D994F15A}">
      <dsp:nvSpPr>
        <dsp:cNvPr id="0" name=""/>
        <dsp:cNvSpPr/>
      </dsp:nvSpPr>
      <dsp:spPr>
        <a:xfrm>
          <a:off x="0" y="1392023"/>
          <a:ext cx="3364992" cy="1323826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>
              <a:solidFill>
                <a:schemeClr val="tx1"/>
              </a:solidFill>
            </a:rPr>
            <a:t>IDOSOS</a:t>
          </a:r>
        </a:p>
      </dsp:txBody>
      <dsp:txXfrm>
        <a:off x="64624" y="1456647"/>
        <a:ext cx="3235744" cy="1194578"/>
      </dsp:txXfrm>
    </dsp:sp>
    <dsp:sp modelId="{9A1D131C-74C2-45D1-A584-A487DEC94A3C}">
      <dsp:nvSpPr>
        <dsp:cNvPr id="0" name=""/>
        <dsp:cNvSpPr/>
      </dsp:nvSpPr>
      <dsp:spPr>
        <a:xfrm rot="5400000">
          <a:off x="5826565" y="452850"/>
          <a:ext cx="1059061" cy="5982208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2.576.006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65% no Cadastro Único/CRAS</a:t>
          </a:r>
        </a:p>
      </dsp:txBody>
      <dsp:txXfrm rot="-5400000">
        <a:off x="3364992" y="2966123"/>
        <a:ext cx="5930509" cy="955663"/>
      </dsp:txXfrm>
    </dsp:sp>
    <dsp:sp modelId="{DE719C0F-8DCB-4D70-95AC-987E2B3729D9}">
      <dsp:nvSpPr>
        <dsp:cNvPr id="0" name=""/>
        <dsp:cNvSpPr/>
      </dsp:nvSpPr>
      <dsp:spPr>
        <a:xfrm>
          <a:off x="0" y="2782040"/>
          <a:ext cx="3364992" cy="13238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>
              <a:solidFill>
                <a:schemeClr val="tx1"/>
              </a:solidFill>
            </a:rPr>
            <a:t>PESSOAS COM DEFICIÊNCIA</a:t>
          </a:r>
        </a:p>
      </dsp:txBody>
      <dsp:txXfrm>
        <a:off x="64624" y="2846664"/>
        <a:ext cx="3235744" cy="1194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35C3C-7601-4F27-B8EE-B26009E1D3A9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A0015-406F-41C8-99F1-6E3866C945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13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200" dirty="0"/>
              <a:t>CRAS: Trabalho preventivo com famílias que vivem nos territórios mais vulneráveis, visando fortalecer vínculos, apoiar a inclusão social e prevenir a violência e a institucionalização. Realizam a busca ativa e inclusão no Cadastro Único,</a:t>
            </a:r>
            <a:r>
              <a:rPr lang="pt-BR" sz="1200" baseline="0" dirty="0"/>
              <a:t> dando visibilidade às populações mais dificilmente alcançadas pelas políticas públicas. O Cadastro Único é o principal instrumento no Brasil de identificação e informação sobre crianças e adolescentes em situação de vulnerabilidade social e suas famílias, para planejamento de políticas sociais.</a:t>
            </a: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1200" dirty="0"/>
              <a:t>CREAS: suporte social, psicológico e orientação jurídica a crianças e adolescentes que sofreram violência e suas famílias; acompanhamento dos adolescentes em cumprimento de medida socioeducativa de LA e PSC; identificação e atendimento a crianças e adolescentes em situação de rua e suas famílias; 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1200" dirty="0"/>
              <a:t>Centro Dia: proteção a crianças com microcefalia e prevenção da institucionalização. 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1200" dirty="0"/>
              <a:t>Serviços de Acolhimento: Proteção a Crianças e Adolescentes afastadas do convívio com a família por decisão judicial (abandono, violência, </a:t>
            </a:r>
            <a:r>
              <a:rPr lang="pt-BR" sz="1200" dirty="0" err="1"/>
              <a:t>etc</a:t>
            </a:r>
            <a:r>
              <a:rPr lang="pt-BR" sz="1200" dirty="0"/>
              <a:t>). Podem ser ofertados</a:t>
            </a:r>
            <a:r>
              <a:rPr lang="pt-BR" sz="1200" baseline="0" dirty="0"/>
              <a:t> nas modalidades </a:t>
            </a:r>
            <a:r>
              <a:rPr lang="pt-BR" sz="1200" dirty="0"/>
              <a:t>abrigo institucional ou família acolhedora.  </a:t>
            </a:r>
          </a:p>
          <a:p>
            <a:endParaRPr lang="en-US" sz="1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A6D6-1286-4677-8677-64A4C5951BD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00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dirty="0"/>
              <a:t>- </a:t>
            </a:r>
            <a:r>
              <a:rPr lang="pt-BR" sz="1200" b="1" dirty="0">
                <a:latin typeface="Calibri" panose="020F0502020204030204" pitchFamily="34" charset="0"/>
              </a:rPr>
              <a:t>Os</a:t>
            </a:r>
            <a:r>
              <a:rPr lang="pt-BR" b="1" dirty="0"/>
              <a:t> </a:t>
            </a:r>
            <a:r>
              <a:rPr lang="pt-BR" sz="1200" b="1" dirty="0">
                <a:latin typeface="Calibri" panose="020F0502020204030204" pitchFamily="34" charset="0"/>
              </a:rPr>
              <a:t>impedimentos de longo prazo são aqueles que produzem efeitos pelo prazo mínimo de 02 (dois) anos, conforme as Leis nº 12.435, de 06/07/2011 e nº 12.470, de 31/08/2011, que alteram a LOAS. </a:t>
            </a:r>
          </a:p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DEDE4A-40B2-4BA3-98CF-5E71A2B32F5F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683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7DD7-87E2-4B76-B366-94F86F8E58A8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256B-863B-4838-959B-4B976C8F87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53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7DD7-87E2-4B76-B366-94F86F8E58A8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256B-863B-4838-959B-4B976C8F87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3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7DD7-87E2-4B76-B366-94F86F8E58A8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256B-863B-4838-959B-4B976C8F87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01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7DD7-87E2-4B76-B366-94F86F8E58A8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256B-863B-4838-959B-4B976C8F87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23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7DD7-87E2-4B76-B366-94F86F8E58A8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256B-863B-4838-959B-4B976C8F87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99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7DD7-87E2-4B76-B366-94F86F8E58A8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256B-863B-4838-959B-4B976C8F87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41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7DD7-87E2-4B76-B366-94F86F8E58A8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256B-863B-4838-959B-4B976C8F87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05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7DD7-87E2-4B76-B366-94F86F8E58A8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256B-863B-4838-959B-4B976C8F87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71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7DD7-87E2-4B76-B366-94F86F8E58A8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256B-863B-4838-959B-4B976C8F87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78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7DD7-87E2-4B76-B366-94F86F8E58A8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256B-863B-4838-959B-4B976C8F87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98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7DD7-87E2-4B76-B366-94F86F8E58A8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256B-863B-4838-959B-4B976C8F87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29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27DD7-87E2-4B76-B366-94F86F8E58A8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2256B-863B-4838-959B-4B976C8F87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45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dadania.gov.br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plicacoes.mds.gov.br/snas/regulaca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http://www.mds.gov.b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ds.gov.br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19" y="1071563"/>
            <a:ext cx="7313434" cy="5250130"/>
          </a:xfrm>
          <a:prstGeom prst="rect">
            <a:avLst/>
          </a:prstGeom>
        </p:spPr>
      </p:pic>
      <p:pic>
        <p:nvPicPr>
          <p:cNvPr id="1026" name="Picture 2" descr="Resultado de imagem para suas logo">
            <a:extLst>
              <a:ext uri="{FF2B5EF4-FFF2-40B4-BE49-F238E27FC236}">
                <a16:creationId xmlns:a16="http://schemas.microsoft.com/office/drawing/2014/main" id="{9A7130BA-78BC-4CCD-8BF3-1BA0C8951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5" y="1435955"/>
            <a:ext cx="4199398" cy="314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558CD149-D1D2-402F-B04A-FC4243CE3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1780" y="1071563"/>
            <a:ext cx="7287172" cy="399495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sz="3200" b="1" dirty="0"/>
              <a:t>Serviço de Proteção Social Especial para Pessoas com Deficiência, Pessoas Idosas e suas Famílias:</a:t>
            </a:r>
            <a:br>
              <a:rPr lang="pt-BR" sz="3200" b="1" dirty="0"/>
            </a:br>
            <a:br>
              <a:rPr lang="pt-BR" sz="3200" b="1" dirty="0">
                <a:solidFill>
                  <a:schemeClr val="bg1"/>
                </a:solidFill>
              </a:rPr>
            </a:br>
            <a:br>
              <a:rPr lang="pt-BR" sz="3200" b="1" dirty="0">
                <a:solidFill>
                  <a:schemeClr val="bg1"/>
                </a:solidFill>
              </a:rPr>
            </a:br>
            <a:br>
              <a:rPr lang="pt-BR" sz="3200" b="1" dirty="0">
                <a:solidFill>
                  <a:schemeClr val="bg1"/>
                </a:solidFill>
              </a:rPr>
            </a:br>
            <a:br>
              <a:rPr lang="pt-BR" sz="3200" b="1" dirty="0"/>
            </a:br>
            <a:br>
              <a:rPr lang="pt-BR" sz="2000" b="1" dirty="0"/>
            </a:br>
            <a:endParaRPr lang="pt-BR" sz="20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FA664E7-2757-41FA-965F-70D7F507C0CF}"/>
              </a:ext>
            </a:extLst>
          </p:cNvPr>
          <p:cNvSpPr/>
          <p:nvPr/>
        </p:nvSpPr>
        <p:spPr>
          <a:xfrm>
            <a:off x="5927665" y="2973321"/>
            <a:ext cx="5186336" cy="21308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Estratégias de organização e parcerias nas Unidades: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1"/>
                </a:solidFill>
              </a:rPr>
              <a:t>Centros dia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1"/>
                </a:solidFill>
              </a:rPr>
              <a:t>Unidades referenciadas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1"/>
                </a:solidFill>
              </a:rPr>
              <a:t>Domicílio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1"/>
                </a:solidFill>
              </a:rPr>
              <a:t>Pelo CREAS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3" name="Subtítulo 2">
            <a:extLst>
              <a:ext uri="{FF2B5EF4-FFF2-40B4-BE49-F238E27FC236}">
                <a16:creationId xmlns:a16="http://schemas.microsoft.com/office/drawing/2014/main" id="{F80FC575-E051-406A-8150-41D7666B6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680865" y="5280636"/>
            <a:ext cx="2946230" cy="369455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solidFill>
                  <a:schemeClr val="tx1"/>
                </a:solidFill>
              </a:rPr>
              <a:t>Brasília (DF), 2020</a:t>
            </a:r>
          </a:p>
        </p:txBody>
      </p:sp>
    </p:spTree>
    <p:extLst>
      <p:ext uri="{BB962C8B-B14F-4D97-AF65-F5344CB8AC3E}">
        <p14:creationId xmlns:p14="http://schemas.microsoft.com/office/powerpoint/2010/main" val="20584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1" y="-39289"/>
            <a:ext cx="12192001" cy="602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FFFF00"/>
                </a:solidFill>
              </a:rPr>
              <a:t>A SITUAÇÃO DE DEPENDÊNCIA É UM RISCO A SER PROTEGIDO NO SUAS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E4FEA0C-A67F-4158-ABD6-DA54E19E6870}"/>
              </a:ext>
            </a:extLst>
          </p:cNvPr>
          <p:cNvSpPr/>
          <p:nvPr/>
        </p:nvSpPr>
        <p:spPr>
          <a:xfrm>
            <a:off x="452580" y="690384"/>
            <a:ext cx="11286837" cy="59708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pt-BR" sz="2000" b="1" dirty="0"/>
              <a:t>A NECESSÁRIA PROTEÇÃO ÀS FAMÍLIAS DE JOVENS/ADULTOS/IDOSOS EM SITUAÇÃO DE DEPENDÊNCIA E SEUS AGRAVOS:</a:t>
            </a:r>
          </a:p>
          <a:p>
            <a:pPr marL="685800" lvl="1" indent="-342900">
              <a:buFont typeface="Wingdings" panose="05000000000000000000" pitchFamily="2" charset="2"/>
              <a:buChar char="q"/>
            </a:pPr>
            <a:r>
              <a:rPr lang="pt-BR" dirty="0"/>
              <a:t>Dificuldades dos jovens de permanecerem nas Escolas; complexidade das demandas escolares; poucas adaptações curriculares e de avaliação; bullying; desistência da escola após 10, 12 anos;</a:t>
            </a:r>
          </a:p>
          <a:p>
            <a:pPr marL="685800" lvl="1" indent="-342900">
              <a:buFont typeface="Wingdings" panose="05000000000000000000" pitchFamily="2" charset="2"/>
              <a:buChar char="q"/>
            </a:pPr>
            <a:endParaRPr lang="pt-BR" dirty="0"/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pt-BR" dirty="0"/>
              <a:t>Atenção em saúde/terapias insuficientes e ou inadequadas aos ciclos de vida;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endParaRPr lang="pt-BR" dirty="0"/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pt-BR" dirty="0"/>
              <a:t>A consciência dos jovens sobre a sua diversidade  e exclusão social;  angústias diversas, agitação, crises/colapsos emocionais (auto ou </a:t>
            </a:r>
            <a:r>
              <a:rPr lang="pt-BR" dirty="0" err="1"/>
              <a:t>heteroagressividade</a:t>
            </a:r>
            <a:r>
              <a:rPr lang="pt-BR" dirty="0"/>
              <a:t>, depressão, suicídio, fuga e outras condutas de reação);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endParaRPr lang="pt-BR" dirty="0"/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pt-BR" dirty="0">
                <a:highlight>
                  <a:srgbClr val="FFFF00"/>
                </a:highlight>
              </a:rPr>
              <a:t>Os vazios dos Serviços de apoio após 16, 17 anos – Serviços de Convivência, Cuidados e Participação social (Centros Dia, Apoio no domicilio, Residências Inclusivas/Assistentes Pessoais, etc.);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endParaRPr lang="pt-BR" dirty="0">
              <a:highlight>
                <a:srgbClr val="FFFF00"/>
              </a:highlight>
            </a:endParaRP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pt-BR" dirty="0">
                <a:highlight>
                  <a:srgbClr val="FFFF00"/>
                </a:highlight>
              </a:rPr>
              <a:t>Com o aumento da expectativa de vida da população, cresce o grupo de pessoas mais idosas e aumentando a probabilidade de dependência entre os idosos (idosos cuidando de idosos);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endParaRPr lang="pt-BR" dirty="0"/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pt-BR" dirty="0"/>
              <a:t>Envelhecimento, adoecimento, morte, ausência dos Cuidadores familiares; 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endParaRPr lang="pt-BR" dirty="0"/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pt-BR" dirty="0"/>
              <a:t>Ampliação da situação de dependência das pessoas com deficiência e idosas;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endParaRPr lang="pt-BR" dirty="0"/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pt-BR" dirty="0"/>
              <a:t>Risco de isolamento, de negligências, de institucionalização e de ter os direitos violados.</a:t>
            </a:r>
          </a:p>
        </p:txBody>
      </p:sp>
    </p:spTree>
    <p:extLst>
      <p:ext uri="{BB962C8B-B14F-4D97-AF65-F5344CB8AC3E}">
        <p14:creationId xmlns:p14="http://schemas.microsoft.com/office/powerpoint/2010/main" val="419174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6366678" y="4351358"/>
            <a:ext cx="941699" cy="1958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-1"/>
            <a:ext cx="12192000" cy="1062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FFC000"/>
                </a:solidFill>
              </a:rPr>
              <a:t>SERVIÇO DE PROTEÇÃO SOCIAL ESPECIAL PARA PESSOAS COM DEFICIÊNCIA, PESSOAS IDOSAS, COM ALGUM GRAU DE DEPENDÊNCIA E SUAS FAMÍLIAS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2990A850-7936-40AB-A127-01B7AB69FCB4}"/>
              </a:ext>
            </a:extLst>
          </p:cNvPr>
          <p:cNvSpPr txBox="1">
            <a:spLocks/>
          </p:cNvSpPr>
          <p:nvPr/>
        </p:nvSpPr>
        <p:spPr>
          <a:xfrm>
            <a:off x="294503" y="979055"/>
            <a:ext cx="11602994" cy="57958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2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Objetiva ampliar a capacidade de cuidar da família e do território;</a:t>
            </a:r>
          </a:p>
          <a:p>
            <a:pPr marL="461962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Diminuir riscos e direitos violados, </a:t>
            </a:r>
            <a:r>
              <a:rPr lang="pt-BR" sz="1800" dirty="0"/>
              <a:t>relacionados à deficiência, à idade, à situação de dependência e outras desproteções que ampliam a situação de dependência e impedem a participação social, autonomia e independência.</a:t>
            </a:r>
          </a:p>
          <a:p>
            <a:pPr marL="461962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 Integra o conjunto das ofertadas do SUAS</a:t>
            </a:r>
            <a:r>
              <a:rPr lang="pt-BR" sz="1800" dirty="0"/>
              <a:t>, reafirmando o direito ao atendimento especializado, à proteção social e aos cuidados, na situação de dependência, em especial, </a:t>
            </a:r>
            <a:r>
              <a:rPr lang="pt-BR" sz="1800" b="1" dirty="0"/>
              <a:t>associada às vivências de vulnerabilidades, ao risco e aos direitos violados.</a:t>
            </a:r>
          </a:p>
          <a:p>
            <a:pPr marL="461962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Somam-se aos demais Serviços do SUAS</a:t>
            </a:r>
            <a:r>
              <a:rPr lang="pt-BR" sz="1800" dirty="0"/>
              <a:t>, de Proteção Social Básica e Especial de média e alta complexidade: o Benefício de Prestação Continuada (BPC/LOAS); a Pensão Especial por Microcefalia; os Benefícios Eventuais; CRAS/PAIF; Serviços de Convivência; Programas Criança Feliz,  BPC Escola; Serviços de Acolhimento/Residências Inclusivas e outros.</a:t>
            </a:r>
          </a:p>
          <a:p>
            <a:pPr marL="461962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Articular-se no SUAS e com os demais Serviços no territó</a:t>
            </a:r>
            <a:r>
              <a:rPr lang="pt-BR" sz="1800" dirty="0"/>
              <a:t>rio: saúde, educação, moradia, trabalho, renda e outros, na garantia de redes de atenção e de direitos.</a:t>
            </a:r>
          </a:p>
        </p:txBody>
      </p:sp>
    </p:spTree>
    <p:extLst>
      <p:ext uri="{BB962C8B-B14F-4D97-AF65-F5344CB8AC3E}">
        <p14:creationId xmlns:p14="http://schemas.microsoft.com/office/powerpoint/2010/main" val="87297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6366678" y="4351358"/>
            <a:ext cx="941699" cy="1958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-1"/>
            <a:ext cx="12192000" cy="1062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4"/>
                </a:solidFill>
              </a:rPr>
              <a:t>ACESSO E ACESSIBILIDADE DO SERVIÇO NA SITUAÇÃO DE DEPENDÊNCIA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6475E2F8-2EE3-4357-AF55-CE6EE00E97BF}"/>
              </a:ext>
            </a:extLst>
          </p:cNvPr>
          <p:cNvSpPr txBox="1">
            <a:spLocks/>
          </p:cNvSpPr>
          <p:nvPr/>
        </p:nvSpPr>
        <p:spPr>
          <a:xfrm>
            <a:off x="323272" y="1062183"/>
            <a:ext cx="11545455" cy="5648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800" dirty="0"/>
              <a:t>Os Municípios e o DF </a:t>
            </a:r>
            <a:r>
              <a:rPr lang="pt-BR" sz="1800" b="1" dirty="0"/>
              <a:t>podem ofertar o Serviço em uma ou mais Unidades</a:t>
            </a:r>
            <a:r>
              <a:rPr lang="pt-BR" sz="1800" dirty="0"/>
              <a:t>, de forma direta ou em parceria com </a:t>
            </a:r>
            <a:r>
              <a:rPr lang="pt-BR" sz="1800" b="1" dirty="0"/>
              <a:t>Entidades Sociais</a:t>
            </a:r>
            <a:r>
              <a:rPr lang="pt-BR" sz="1800" dirty="0"/>
              <a:t>, como tipificado:</a:t>
            </a:r>
          </a:p>
          <a:p>
            <a:pPr marL="1274763" indent="-285750">
              <a:buFont typeface="Wingdings" panose="05000000000000000000" pitchFamily="2" charset="2"/>
              <a:buChar char="q"/>
            </a:pPr>
            <a:r>
              <a:rPr lang="pt-BR" sz="1800" b="1" dirty="0"/>
              <a:t> CENTROS DIA</a:t>
            </a:r>
          </a:p>
          <a:p>
            <a:pPr marL="1274763" indent="-285750">
              <a:buFont typeface="Wingdings" panose="05000000000000000000" pitchFamily="2" charset="2"/>
              <a:buChar char="q"/>
            </a:pPr>
            <a:r>
              <a:rPr lang="pt-BR" sz="1800" b="1" dirty="0"/>
              <a:t> UNIDADES REFERENCIADAS</a:t>
            </a:r>
          </a:p>
          <a:p>
            <a:pPr marL="1274763" indent="-285750">
              <a:buFont typeface="Wingdings" panose="05000000000000000000" pitchFamily="2" charset="2"/>
              <a:buChar char="q"/>
            </a:pPr>
            <a:r>
              <a:rPr lang="pt-BR" sz="1800" b="1" dirty="0"/>
              <a:t> DOMICÍLIO DO USUÁRIO  </a:t>
            </a:r>
          </a:p>
          <a:p>
            <a:pPr marL="1274763" indent="-285750">
              <a:buFont typeface="Wingdings" panose="05000000000000000000" pitchFamily="2" charset="2"/>
              <a:buChar char="q"/>
            </a:pPr>
            <a:r>
              <a:rPr lang="pt-BR" sz="1800" b="1" dirty="0"/>
              <a:t>  PELO CREAS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800" dirty="0"/>
              <a:t>As distintas Unidades ampliam o </a:t>
            </a:r>
            <a:r>
              <a:rPr lang="pt-BR" sz="1800" b="1" dirty="0"/>
              <a:t>acesso e da acessibilidade das Pessoas com Deficiência, Pessoas Idosas, com algum grau de dependência e suas famílias </a:t>
            </a:r>
            <a:r>
              <a:rPr lang="pt-BR" sz="1800" dirty="0"/>
              <a:t>ao Serviço, considerando em especial: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b="1" dirty="0"/>
              <a:t>Tamanho do Município</a:t>
            </a:r>
            <a:r>
              <a:rPr lang="pt-BR" sz="1800" dirty="0"/>
              <a:t> e perfil da demanda local;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b="1" dirty="0"/>
              <a:t>Localização,</a:t>
            </a:r>
            <a:r>
              <a:rPr lang="pt-BR" sz="1800" dirty="0"/>
              <a:t> condições de moradia do usuário e longas distâncias do Serviço;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b="1" dirty="0"/>
              <a:t>Barreiras arquitetônicas </a:t>
            </a:r>
            <a:r>
              <a:rPr lang="pt-BR" sz="1800" dirty="0"/>
              <a:t>e de transporte existentes no território;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b="1" dirty="0"/>
              <a:t>Ciclos de vida dos usuários</a:t>
            </a:r>
            <a:r>
              <a:rPr lang="pt-BR" sz="1800" dirty="0"/>
              <a:t>: crianças e jovens, adultos e idosos; 	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b="1" dirty="0"/>
              <a:t>Caráter de urgências de determinadas situações</a:t>
            </a:r>
            <a:r>
              <a:rPr lang="pt-BR" sz="1800" dirty="0"/>
              <a:t>, como isolamento social, cárcere privado, risco de suicídio e outras urgências socias. </a:t>
            </a:r>
          </a:p>
          <a:p>
            <a:pPr marL="989013" indent="0">
              <a:buNone/>
            </a:pP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822596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6366678" y="4351358"/>
            <a:ext cx="941699" cy="1958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-1"/>
            <a:ext cx="12192000" cy="1062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4"/>
                </a:solidFill>
              </a:rPr>
              <a:t>COMO O MUNICÍPIO PODE ORGANIZAR O SERVIÇO </a:t>
            </a:r>
          </a:p>
          <a:p>
            <a:pPr algn="ctr"/>
            <a:r>
              <a:rPr lang="pt-BR" sz="2800" b="1" dirty="0">
                <a:solidFill>
                  <a:schemeClr val="accent4"/>
                </a:solidFill>
              </a:rPr>
              <a:t>E FAZER PARCERIAS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D3F84AE-A265-4765-B7F6-4119A496C98F}"/>
              </a:ext>
            </a:extLst>
          </p:cNvPr>
          <p:cNvSpPr txBox="1">
            <a:spLocks/>
          </p:cNvSpPr>
          <p:nvPr/>
        </p:nvSpPr>
        <p:spPr>
          <a:xfrm>
            <a:off x="489527" y="1083019"/>
            <a:ext cx="11314546" cy="5548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pt-BR" sz="1900" b="1" dirty="0"/>
              <a:t>O SERVIÇO é de abrangência Municipal, executado pelo Município e DF</a:t>
            </a:r>
            <a:r>
              <a:rPr lang="pt-BR" sz="1900" dirty="0"/>
              <a:t>, em distintas Unidades, de forma direta, ou em </a:t>
            </a:r>
            <a:r>
              <a:rPr lang="pt-BR" sz="1900" b="1" dirty="0"/>
              <a:t>parceria com Entidades Sociais:</a:t>
            </a:r>
          </a:p>
          <a:p>
            <a:pPr marL="703263" indent="-34290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900" dirty="0"/>
              <a:t>Considera o </a:t>
            </a:r>
            <a:r>
              <a:rPr lang="pt-BR" sz="1900" b="1" dirty="0"/>
              <a:t>tamanho do Serviço/Unidade de oferta,</a:t>
            </a:r>
            <a:r>
              <a:rPr lang="pt-BR" sz="1900" dirty="0"/>
              <a:t> o </a:t>
            </a:r>
            <a:r>
              <a:rPr lang="pt-BR" sz="1900" b="1" dirty="0"/>
              <a:t> perfil da demanda (</a:t>
            </a:r>
            <a:r>
              <a:rPr lang="pt-BR" sz="1900" dirty="0"/>
              <a:t>quantidade de usuários/deficiências ou idosos/situações atendidas/prioridades de atividades, </a:t>
            </a:r>
            <a:r>
              <a:rPr lang="pt-BR" sz="1900" dirty="0" err="1"/>
              <a:t>etc</a:t>
            </a:r>
            <a:r>
              <a:rPr lang="pt-BR" sz="1900" dirty="0"/>
              <a:t>);</a:t>
            </a:r>
          </a:p>
          <a:p>
            <a:pPr marL="703263" lvl="1" indent="-34290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900" b="1" dirty="0"/>
              <a:t>Recursos financeiros  disponíveis - </a:t>
            </a:r>
            <a:r>
              <a:rPr lang="pt-BR" sz="1900" dirty="0"/>
              <a:t>Blocos de financiamento do SUAS, recursos da União, dos Estados, Municípios e DF; Emendas Parlamentares; Projetos; Parcerias e outros; </a:t>
            </a:r>
          </a:p>
          <a:p>
            <a:pPr marL="703263" lvl="1" indent="-34290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900" b="1" dirty="0"/>
              <a:t>Recursos humanos </a:t>
            </a:r>
            <a:r>
              <a:rPr lang="pt-BR" sz="1900" dirty="0"/>
              <a:t>disponíveis - contratados, cedidos, compartilhados, voluntários e outros, organizados de forma </a:t>
            </a:r>
            <a:r>
              <a:rPr lang="pt-BR" sz="1900" b="1" dirty="0"/>
              <a:t>proporcional ao perfil da Unidade,  quantidade de usuários/atividades;</a:t>
            </a:r>
            <a:r>
              <a:rPr lang="pt-BR" sz="1900" dirty="0"/>
              <a:t> a</a:t>
            </a:r>
            <a:r>
              <a:rPr lang="pt-BR" sz="1900" b="1" dirty="0"/>
              <a:t>tuação </a:t>
            </a:r>
            <a:r>
              <a:rPr lang="pt-BR" sz="1900" b="1" dirty="0" err="1"/>
              <a:t>multi</a:t>
            </a:r>
            <a:r>
              <a:rPr lang="pt-BR" sz="1900" b="1" dirty="0"/>
              <a:t> e interdisciplinar no Serviço,</a:t>
            </a:r>
            <a:r>
              <a:rPr lang="pt-BR" sz="1900" dirty="0"/>
              <a:t> incluindo a Coordenação, os técnicos de nível superior e médio (Assistentes Sociais, Psicólogos, T.O, Cuidadores Sociais, oficineiros e outros), pessoal de apoio e limpeza, copa, motorista</a:t>
            </a:r>
            <a:r>
              <a:rPr lang="pt-BR" sz="1900" b="1" dirty="0"/>
              <a:t>;</a:t>
            </a:r>
          </a:p>
          <a:p>
            <a:pPr marL="703263" lvl="1" indent="-34290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900" b="1" dirty="0"/>
              <a:t>Realização de atividades na Unidade de oferta, incluindo a família e envolvendo o domicílio e na comunidade, ampliando a participação social da dupla Cuidado e Cuidador familiar. </a:t>
            </a:r>
          </a:p>
          <a:p>
            <a:pPr marL="285750" lvl="1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endParaRPr lang="pt-BR" sz="1900" dirty="0"/>
          </a:p>
          <a:p>
            <a:pPr marL="0" indent="0">
              <a:lnSpc>
                <a:spcPct val="150000"/>
              </a:lnSpc>
              <a:buNone/>
            </a:pP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40253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6366678" y="4351358"/>
            <a:ext cx="941699" cy="1958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40145" y="172268"/>
            <a:ext cx="11786824" cy="887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4"/>
                </a:solidFill>
              </a:rPr>
              <a:t>COMO O MUNICÍPIO PODE ORGANIZAR O SERVIÇO </a:t>
            </a:r>
          </a:p>
          <a:p>
            <a:pPr algn="ctr"/>
            <a:r>
              <a:rPr lang="pt-BR" sz="2800" b="1" dirty="0">
                <a:solidFill>
                  <a:schemeClr val="accent4"/>
                </a:solidFill>
              </a:rPr>
              <a:t>E FAZER PARCERIAS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2990A850-7936-40AB-A127-01B7AB69FCB4}"/>
              </a:ext>
            </a:extLst>
          </p:cNvPr>
          <p:cNvSpPr txBox="1">
            <a:spLocks/>
          </p:cNvSpPr>
          <p:nvPr/>
        </p:nvSpPr>
        <p:spPr>
          <a:xfrm>
            <a:off x="471054" y="1163392"/>
            <a:ext cx="11249891" cy="5422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6113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Recursos materiais </a:t>
            </a:r>
            <a:r>
              <a:rPr lang="pt-BR" sz="1800" dirty="0"/>
              <a:t>disponíveis para atividades diárias, oficinas, palestras, lanche, alimentação, transporte, deslocamento dos profissionais e usuários etc.;</a:t>
            </a:r>
          </a:p>
          <a:p>
            <a:pPr marL="646113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Espaços físicos específicos </a:t>
            </a:r>
            <a:r>
              <a:rPr lang="pt-BR" sz="1800" dirty="0"/>
              <a:t>(exclusivos e ou compartilhados com Serviços a fins), cedidos, alugados ou próprio; domicílio do usuário e outros procedimentos;</a:t>
            </a:r>
          </a:p>
          <a:p>
            <a:pPr marL="646113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Parcerias com Entidades Sociais e outras</a:t>
            </a:r>
            <a:r>
              <a:rPr lang="pt-BR" sz="1800" dirty="0"/>
              <a:t>.</a:t>
            </a:r>
          </a:p>
          <a:p>
            <a:pPr marL="176213" indent="0" algn="ctr">
              <a:lnSpc>
                <a:spcPct val="160000"/>
              </a:lnSpc>
              <a:buNone/>
            </a:pPr>
            <a:r>
              <a:rPr lang="pt-BR" sz="2400" b="1" dirty="0"/>
              <a:t>OS RECURSOS DO SUAS DEVERÃO SER UTILIZADOS NO SERVIÇO DO SUAS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A320204-B4C5-429B-94C1-BC019E6613C3}"/>
              </a:ext>
            </a:extLst>
          </p:cNvPr>
          <p:cNvSpPr/>
          <p:nvPr/>
        </p:nvSpPr>
        <p:spPr>
          <a:xfrm>
            <a:off x="771847" y="4574408"/>
            <a:ext cx="10723419" cy="1735406"/>
          </a:xfrm>
          <a:prstGeom prst="rect">
            <a:avLst/>
          </a:prstGeom>
          <a:solidFill>
            <a:srgbClr val="2D7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pt-BR" sz="2000" b="1" dirty="0">
                <a:solidFill>
                  <a:schemeClr val="bg1"/>
                </a:solidFill>
              </a:rPr>
              <a:t>O SERVIÇO DO SUAS QUANDO OFERTADO EM ESPAÇOS FÍSICOS COMPARTILHADOS COM SERVIÇOS AFINS COMO EDUCAÇÃO, SAÚDE,  CULTURA, TRABALHO, HABILITAÇÃO/REABILITAÇÃO, OUTROS, DEVE MANTER A IDENTIDADE E OS OBJETIVOS DO SERVIÇO DO SUAS. </a:t>
            </a:r>
          </a:p>
        </p:txBody>
      </p:sp>
    </p:spTree>
    <p:extLst>
      <p:ext uri="{BB962C8B-B14F-4D97-AF65-F5344CB8AC3E}">
        <p14:creationId xmlns:p14="http://schemas.microsoft.com/office/powerpoint/2010/main" val="40980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6366678" y="4351358"/>
            <a:ext cx="941699" cy="1958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69455" y="0"/>
            <a:ext cx="11531599" cy="887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4"/>
                </a:solidFill>
              </a:rPr>
              <a:t>COMO O MUNICÍPIO PODE ORGANIZAR O SERVIÇO </a:t>
            </a:r>
          </a:p>
          <a:p>
            <a:pPr algn="ctr"/>
            <a:r>
              <a:rPr lang="pt-BR" sz="2800" b="1" dirty="0">
                <a:solidFill>
                  <a:schemeClr val="accent4"/>
                </a:solidFill>
              </a:rPr>
              <a:t>E FAZER PARCERIAS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2990A850-7936-40AB-A127-01B7AB69FCB4}"/>
              </a:ext>
            </a:extLst>
          </p:cNvPr>
          <p:cNvSpPr txBox="1">
            <a:spLocks/>
          </p:cNvSpPr>
          <p:nvPr/>
        </p:nvSpPr>
        <p:spPr>
          <a:xfrm>
            <a:off x="290946" y="887104"/>
            <a:ext cx="11610108" cy="5717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pt-BR" sz="1800" dirty="0"/>
              <a:t>O Serviço tem </a:t>
            </a:r>
            <a:r>
              <a:rPr lang="pt-BR" sz="1800" b="1" dirty="0"/>
              <a:t>Orientações Técnicas de Referência</a:t>
            </a:r>
            <a:r>
              <a:rPr lang="pt-BR" sz="1800" dirty="0"/>
              <a:t> sobre o público; situações a serem atendidas; atividades; </a:t>
            </a:r>
            <a:r>
              <a:rPr lang="pt-BR" sz="1800" b="1" dirty="0"/>
              <a:t>Equipe Técnica de Referência;</a:t>
            </a:r>
            <a:r>
              <a:rPr lang="pt-BR" sz="1800" dirty="0"/>
              <a:t> espaços físicos; materiais; acessibilidade; </a:t>
            </a:r>
            <a:r>
              <a:rPr lang="pt-BR" sz="1800" b="1" dirty="0"/>
              <a:t>construção de Planos de Atendimento;</a:t>
            </a:r>
            <a:r>
              <a:rPr lang="pt-BR" sz="1800" dirty="0"/>
              <a:t> registros de informações, avaliação e outros dispositivos (</a:t>
            </a:r>
            <a:r>
              <a:rPr lang="pt-BR" sz="1800" dirty="0">
                <a:hlinkClick r:id="rId2"/>
              </a:rPr>
              <a:t>www.cidadania.gov.br</a:t>
            </a:r>
            <a:r>
              <a:rPr lang="pt-BR" sz="1800" dirty="0"/>
              <a:t> – assistência social – Unidade de oferta Centro Dia).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sz="1800" dirty="0"/>
              <a:t>As orientações </a:t>
            </a:r>
            <a:r>
              <a:rPr lang="pt-BR" sz="1800" b="1" dirty="0"/>
              <a:t>podem ser utilizadas integralmente e ou adaptadas ao tamanho do Serviço e à Unidade de oferta/perfil dos  usuários/atividades,</a:t>
            </a:r>
            <a:r>
              <a:rPr lang="pt-BR" sz="1800" dirty="0"/>
              <a:t> com destaque para:</a:t>
            </a:r>
          </a:p>
          <a:p>
            <a:pPr marL="728663" lvl="1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Objetivos específicos do Serviço do SUAS</a:t>
            </a:r>
            <a:r>
              <a:rPr lang="pt-BR" sz="1800" dirty="0"/>
              <a:t>, de atender as pessoas com deficiência e as pessoas idosas </a:t>
            </a:r>
            <a:r>
              <a:rPr lang="pt-BR" sz="1800" b="1" dirty="0"/>
              <a:t>com algum grau de dependência</a:t>
            </a:r>
            <a:r>
              <a:rPr lang="pt-BR" sz="1800" dirty="0"/>
              <a:t>, na perspectiva de </a:t>
            </a:r>
            <a:r>
              <a:rPr lang="pt-BR" sz="1800" b="1" dirty="0"/>
              <a:t>ampliar a capacidade de cuidar das famílias e do território;</a:t>
            </a:r>
          </a:p>
          <a:p>
            <a:pPr marL="728663" lvl="1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Escuta qualificada do Usuário e do Cuidador familiar</a:t>
            </a:r>
            <a:r>
              <a:rPr lang="pt-BR" sz="1800" dirty="0"/>
              <a:t>; construção do Plano de Atendimento Individual ou Familiar; definição de formas de participação no Serviço (turnos/dia; dias da semana); conciliação de agendas com outras atenções de outros Serviço etc.; </a:t>
            </a:r>
            <a:endParaRPr lang="pt-BR" sz="1800" b="1" dirty="0"/>
          </a:p>
          <a:p>
            <a:pPr marL="728663" lvl="1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Elaboração do Plano Individual e Familiar de Atendimento </a:t>
            </a:r>
            <a:r>
              <a:rPr lang="pt-BR" sz="1800" dirty="0"/>
              <a:t>definindo horários/turnos de permanência do usuário no Serviços/atividades/parcerias etc.; </a:t>
            </a:r>
          </a:p>
        </p:txBody>
      </p:sp>
    </p:spTree>
    <p:extLst>
      <p:ext uri="{BB962C8B-B14F-4D97-AF65-F5344CB8AC3E}">
        <p14:creationId xmlns:p14="http://schemas.microsoft.com/office/powerpoint/2010/main" val="118603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6366678" y="4351358"/>
            <a:ext cx="941699" cy="1958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-157019"/>
            <a:ext cx="12118109" cy="12081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4"/>
                </a:solidFill>
              </a:rPr>
              <a:t>O QUE É FEITO NO SERVIÇO, CONSIDERANDO AS ADEQUAÇÕES ÀS UNIDADES DE OFERTA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2990A850-7936-40AB-A127-01B7AB69FCB4}"/>
              </a:ext>
            </a:extLst>
          </p:cNvPr>
          <p:cNvSpPr txBox="1">
            <a:spLocks/>
          </p:cNvSpPr>
          <p:nvPr/>
        </p:nvSpPr>
        <p:spPr>
          <a:xfrm>
            <a:off x="471055" y="979055"/>
            <a:ext cx="11240653" cy="570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3263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100" b="1" dirty="0"/>
              <a:t>Realização de visitas domiciliares</a:t>
            </a:r>
            <a:r>
              <a:rPr lang="pt-BR" sz="2100" dirty="0"/>
              <a:t> para conhecimento de territórios e dinâmicas de famílias, com o objetivo de qualificar apoios, redesenhar metodologias acessíveis ao caso, ampliar adesão ao Serviço ou atenções iniciais;</a:t>
            </a:r>
          </a:p>
          <a:p>
            <a:pPr marL="703263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100" b="1" dirty="0"/>
              <a:t> Construção do Plano de Atendimento, etc</a:t>
            </a:r>
            <a:r>
              <a:rPr lang="pt-BR" sz="2100" dirty="0"/>
              <a:t>.; </a:t>
            </a:r>
          </a:p>
          <a:p>
            <a:pPr marL="703263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100" b="1" i="1" dirty="0"/>
              <a:t>Prestação de  cuidados básicos de vida diária, </a:t>
            </a:r>
            <a:r>
              <a:rPr lang="pt-BR" sz="2100" b="1" dirty="0"/>
              <a:t>compartilhando com as famílias</a:t>
            </a:r>
            <a:r>
              <a:rPr lang="pt-BR" sz="2100" dirty="0"/>
              <a:t>; </a:t>
            </a:r>
          </a:p>
          <a:p>
            <a:pPr marL="703263" lvl="1" indent="-34290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2100" b="1" dirty="0"/>
              <a:t>Ampliação de informações e apoio às famílias</a:t>
            </a:r>
            <a:r>
              <a:rPr lang="pt-BR" sz="2100" dirty="0"/>
              <a:t>, na perspectiva de </a:t>
            </a:r>
            <a:r>
              <a:rPr lang="pt-BR" sz="2100" b="1" i="1" dirty="0"/>
              <a:t>Cuidados Instrumentais de participação social</a:t>
            </a:r>
            <a:r>
              <a:rPr lang="pt-BR" sz="2100" b="1" dirty="0"/>
              <a:t>, </a:t>
            </a:r>
            <a:r>
              <a:rPr lang="pt-BR" sz="2100" dirty="0"/>
              <a:t>acesso a outros Serviços de outras áreas e a direitos, autonomia e independência da dupla </a:t>
            </a:r>
            <a:r>
              <a:rPr lang="pt-BR" sz="2100" b="1" dirty="0"/>
              <a:t>Cuidado e Cuidador familiar</a:t>
            </a:r>
            <a:r>
              <a:rPr lang="pt-BR" sz="2100" dirty="0"/>
              <a:t>;</a:t>
            </a:r>
          </a:p>
          <a:p>
            <a:pPr marL="703263" lvl="1" indent="-34290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2100" b="1" dirty="0"/>
              <a:t>Realização de</a:t>
            </a:r>
            <a:r>
              <a:rPr lang="pt-BR" sz="2100" dirty="0"/>
              <a:t> </a:t>
            </a:r>
            <a:r>
              <a:rPr lang="pt-BR" sz="2100" b="1" dirty="0"/>
              <a:t>atividades individualizadas ou em grupos</a:t>
            </a:r>
            <a:r>
              <a:rPr lang="pt-BR" sz="2100" dirty="0"/>
              <a:t>, com diversas configurações e com os Cuidadores familiares, na Unidade do Serviço e </a:t>
            </a:r>
            <a:r>
              <a:rPr lang="pt-BR" sz="2100" b="1" dirty="0"/>
              <a:t>envolvendo o domicílio</a:t>
            </a:r>
            <a:r>
              <a:rPr lang="pt-BR" sz="2100" dirty="0"/>
              <a:t>, na comunidade e em outros espaços, valendo-se de </a:t>
            </a:r>
            <a:r>
              <a:rPr lang="pt-BR" sz="2100" b="1" dirty="0"/>
              <a:t>distintas metodologias acessíveis</a:t>
            </a:r>
            <a:r>
              <a:rPr lang="pt-BR" sz="2100" dirty="0"/>
              <a:t>: oficinas; palestras; eventos e outras modalidades, visando </a:t>
            </a:r>
            <a:r>
              <a:rPr lang="pt-BR" sz="2100" b="1" dirty="0"/>
              <a:t>ampliar cuidados, </a:t>
            </a:r>
            <a:r>
              <a:rPr lang="pt-BR" sz="2100" dirty="0"/>
              <a:t>autonomia e independência da dupla Cuidado e Cuidador familiar e a </a:t>
            </a:r>
            <a:r>
              <a:rPr lang="pt-BR" sz="2100" b="1" dirty="0"/>
              <a:t>diminuição de estigmas e preconceitos.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381074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6366678" y="4351358"/>
            <a:ext cx="941699" cy="1958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104634"/>
            <a:ext cx="12025745" cy="887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4"/>
                </a:solidFill>
              </a:rPr>
              <a:t>O QUE É FEITO NO SERVIÇO, CONSIDERANDO AS ADEQUAÇÕES ÀS UNIDADES DE OFERTA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2990A850-7936-40AB-A127-01B7AB69FCB4}"/>
              </a:ext>
            </a:extLst>
          </p:cNvPr>
          <p:cNvSpPr txBox="1">
            <a:spLocks/>
          </p:cNvSpPr>
          <p:nvPr/>
        </p:nvSpPr>
        <p:spPr>
          <a:xfrm>
            <a:off x="849745" y="1405140"/>
            <a:ext cx="10510982" cy="4904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8663" lvl="1" indent="-28575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Desenvolvimento de estratégias diversas de ampliação de conhecimentos </a:t>
            </a:r>
            <a:r>
              <a:rPr lang="pt-BR" sz="1800" dirty="0"/>
              <a:t>sobre deficiências, pessoa idosa, situação de dependência, famílias sob distintas configurações e dinâmicas, articulações no território, qualificação dos trabalhadores, gestão do Serviço SUAS, acessibilidade, dentre outras necessidades, para o alcance dos objetivos do Serviço com os usuários. </a:t>
            </a:r>
          </a:p>
          <a:p>
            <a:pPr marL="728663" lvl="1" indent="-28575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Realização de ações que ampliam informações das famílias e a capacidade de cuidados e </a:t>
            </a:r>
            <a:r>
              <a:rPr lang="pt-BR" sz="1800" dirty="0"/>
              <a:t>que favoreçam a conciliação dos cuidados familiares com trabalho, estudos, saúde, evitando o isolamento social, o empobrecimento das famílias ou a institucionalização das pessoas cuidadas; </a:t>
            </a:r>
          </a:p>
          <a:p>
            <a:pPr marL="728663" lvl="1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Referenciamento do Serviço a um CREAS/área de Assistência Social </a:t>
            </a:r>
            <a:r>
              <a:rPr lang="pt-BR" sz="1800" dirty="0"/>
              <a:t>para a construção de redes e articulações no território; </a:t>
            </a:r>
          </a:p>
          <a:p>
            <a:pPr marL="728663" lvl="1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Oferta pública e gratuita do Serviço, independente da Unidade de oferta e das parcerias.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275811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6366678" y="4351358"/>
            <a:ext cx="941699" cy="1958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57017" y="0"/>
            <a:ext cx="11877964" cy="887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4"/>
                </a:solidFill>
              </a:rPr>
              <a:t>RESULTADOS ESPERADOS PARA O SERVIÇO DO SUAS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2990A850-7936-40AB-A127-01B7AB69FCB4}"/>
              </a:ext>
            </a:extLst>
          </p:cNvPr>
          <p:cNvSpPr txBox="1">
            <a:spLocks/>
          </p:cNvSpPr>
          <p:nvPr/>
        </p:nvSpPr>
        <p:spPr>
          <a:xfrm>
            <a:off x="902854" y="1342720"/>
            <a:ext cx="10386291" cy="4771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BR" sz="1800" b="1" dirty="0"/>
              <a:t>Os resultados esperados para o Serviço do SUAS</a:t>
            </a:r>
            <a:r>
              <a:rPr lang="pt-BR" sz="1800" dirty="0"/>
              <a:t>, independente da Unidade de oferta e do ciclo de vida para o qual foi organizado, </a:t>
            </a:r>
            <a:r>
              <a:rPr lang="pt-BR" sz="1800" b="1" dirty="0"/>
              <a:t>se refere à contribuição para ampliação de</a:t>
            </a:r>
            <a:r>
              <a:rPr lang="pt-BR" sz="1800" dirty="0"/>
              <a:t>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Informações, orientações e apoios às pessoas com deficiência</a:t>
            </a:r>
            <a:r>
              <a:rPr lang="pt-BR" sz="1800" dirty="0"/>
              <a:t>, às pessoas idosas e suas famílias, sobre deficiência/idade/situação de dependência/vulnerabilidades/risco e direitos violados e outras desproteções, na perspectiva de ampliar a capacidade de cuidar das famílias e do território, </a:t>
            </a:r>
            <a:r>
              <a:rPr lang="pt-BR" sz="1800" b="1" dirty="0"/>
              <a:t>evitar a institucionalização dessas pessoas</a:t>
            </a:r>
            <a:r>
              <a:rPr lang="pt-BR" sz="1800" dirty="0"/>
              <a:t>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Acesso a serviços essenciais </a:t>
            </a:r>
            <a:r>
              <a:rPr lang="pt-BR" sz="1800" dirty="0"/>
              <a:t>de saúde, habilitação, reabilitação, educação, moradia, transporte, benefícios e renda no território, e a direitos;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Acesso à tecnologia assistiva</a:t>
            </a:r>
            <a:r>
              <a:rPr lang="pt-BR" sz="1800" dirty="0"/>
              <a:t> de cuidados, inclusão social e acessibilidade, para autonomia e independência das pessoas com deficiência e das pessoas idosas e suas famílias; </a:t>
            </a:r>
          </a:p>
        </p:txBody>
      </p:sp>
    </p:spTree>
    <p:extLst>
      <p:ext uri="{BB962C8B-B14F-4D97-AF65-F5344CB8AC3E}">
        <p14:creationId xmlns:p14="http://schemas.microsoft.com/office/powerpoint/2010/main" val="453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6366678" y="4351358"/>
            <a:ext cx="941699" cy="1958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95564" y="301394"/>
            <a:ext cx="11591635" cy="887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4"/>
                </a:solidFill>
              </a:rPr>
              <a:t>RESULTADOS ESPERADOS PARA O SERVIÇO DO SUAS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2990A850-7936-40AB-A127-01B7AB69FCB4}"/>
              </a:ext>
            </a:extLst>
          </p:cNvPr>
          <p:cNvSpPr txBox="1">
            <a:spLocks/>
          </p:cNvSpPr>
          <p:nvPr/>
        </p:nvSpPr>
        <p:spPr>
          <a:xfrm>
            <a:off x="795553" y="1642435"/>
            <a:ext cx="10749902" cy="4241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8663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Ampliar ações/serviços/estratégias de compartilhamento de </a:t>
            </a:r>
            <a:r>
              <a:rPr lang="pt-BR" sz="1800" b="1" i="1" dirty="0"/>
              <a:t>cuidados básicos de vida diária e cuidados instrumentais de participação social</a:t>
            </a:r>
            <a:r>
              <a:rPr lang="pt-BR" sz="1800" dirty="0"/>
              <a:t>, das pessoas com deficiência, das pessoas idosas, com algum grau de dependência e suas famílias;</a:t>
            </a:r>
          </a:p>
          <a:p>
            <a:pPr marL="728663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Criar estratégias de redução dos altos custos das famílias </a:t>
            </a:r>
            <a:r>
              <a:rPr lang="pt-BR" sz="1800" dirty="0"/>
              <a:t>pela oferta continuada de cuidados; apoio a ações que ampliem o nível de escolaridade, a qualificação profissional, o acesso ao mundo do trabalho, a renda e os benefícios das famílias, com vistas à segurança de renda das famílias; </a:t>
            </a:r>
          </a:p>
          <a:p>
            <a:pPr marL="728663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800" b="1" dirty="0"/>
              <a:t>Evitar negligências, violências, institucionalização </a:t>
            </a:r>
            <a:r>
              <a:rPr lang="pt-BR" sz="1800" dirty="0"/>
              <a:t>de pessoas com deficiência e idosas, promovendo o envelhecimento saudável, com atenção às situações de estresse, saúde física, odontológica, mental e com o autocuidado da dupla Cuidado e Cuidador familiar.</a:t>
            </a:r>
          </a:p>
        </p:txBody>
      </p:sp>
    </p:spTree>
    <p:extLst>
      <p:ext uri="{BB962C8B-B14F-4D97-AF65-F5344CB8AC3E}">
        <p14:creationId xmlns:p14="http://schemas.microsoft.com/office/powerpoint/2010/main" val="208242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A8CDD8B-1C12-4E72-9B41-8363534DDDD2}"/>
              </a:ext>
            </a:extLst>
          </p:cNvPr>
          <p:cNvSpPr/>
          <p:nvPr/>
        </p:nvSpPr>
        <p:spPr>
          <a:xfrm rot="10800000" flipV="1">
            <a:off x="2094933" y="2334550"/>
            <a:ext cx="8280991" cy="3359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 anchorCtr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latin typeface="+mj-lt"/>
                <a:ea typeface="Times New Roman" panose="02020603050405020304" pitchFamily="18" charset="0"/>
              </a:rPr>
              <a:t>“</a:t>
            </a:r>
            <a:r>
              <a:rPr lang="pt-BR" sz="2400" b="1" i="1" dirty="0">
                <a:latin typeface="+mj-lt"/>
                <a:ea typeface="Times New Roman" panose="02020603050405020304" pitchFamily="18" charset="0"/>
              </a:rPr>
              <a:t>As pessoas com deficiência são aquelas que têm impedimentos de longo prazo de natureza física, intelectual, mental, ou sensorial (visão e audição), </a:t>
            </a:r>
            <a:r>
              <a:rPr lang="pt-BR" sz="2400" b="1" i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autismo (Lei nº 12.764/2015)</a:t>
            </a:r>
            <a:r>
              <a:rPr lang="pt-BR" sz="2400" b="1" i="1" dirty="0">
                <a:latin typeface="+mj-lt"/>
                <a:ea typeface="Times New Roman" panose="02020603050405020304" pitchFamily="18" charset="0"/>
              </a:rPr>
              <a:t>, múltiplas os quais, em interação com diversas barreiras, podem obstruir sua participação plena e efetiva na sociedade em igualdade de condições com as demais pessoas”.</a:t>
            </a:r>
            <a:endParaRPr lang="pt-BR" sz="2400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62A96CD-235F-4055-875E-038F76EC2B42}"/>
              </a:ext>
            </a:extLst>
          </p:cNvPr>
          <p:cNvSpPr/>
          <p:nvPr/>
        </p:nvSpPr>
        <p:spPr>
          <a:xfrm>
            <a:off x="896203" y="641444"/>
            <a:ext cx="10399594" cy="887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FF00"/>
                </a:solidFill>
              </a:rPr>
              <a:t>PESSOAS COM DEFICIÊNCIA</a:t>
            </a:r>
          </a:p>
        </p:txBody>
      </p:sp>
    </p:spTree>
    <p:extLst>
      <p:ext uri="{BB962C8B-B14F-4D97-AF65-F5344CB8AC3E}">
        <p14:creationId xmlns:p14="http://schemas.microsoft.com/office/powerpoint/2010/main" val="161770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045740" y="273401"/>
            <a:ext cx="3869848" cy="887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4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BASE LEGAL DO SUAS </a:t>
            </a:r>
            <a:endParaRPr lang="pt-BR" sz="3200" b="1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2990A850-7936-40AB-A127-01B7AB69FCB4}"/>
              </a:ext>
            </a:extLst>
          </p:cNvPr>
          <p:cNvSpPr txBox="1">
            <a:spLocks/>
          </p:cNvSpPr>
          <p:nvPr/>
        </p:nvSpPr>
        <p:spPr>
          <a:xfrm>
            <a:off x="136006" y="1399592"/>
            <a:ext cx="5689317" cy="5073039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700" lvl="1" indent="-342900">
              <a:tabLst>
                <a:tab pos="271463" algn="l"/>
                <a:tab pos="719138" algn="l"/>
              </a:tabLst>
            </a:pP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CONSTITUIÇÃO FEDERAL</a:t>
            </a:r>
          </a:p>
          <a:p>
            <a:pPr marL="177800" lvl="1">
              <a:tabLst>
                <a:tab pos="271463" algn="l"/>
                <a:tab pos="719138" algn="l"/>
              </a:tabLst>
            </a:pPr>
            <a:endParaRPr lang="pt-BR" b="1" dirty="0">
              <a:solidFill>
                <a:schemeClr val="bg1"/>
              </a:solidFill>
              <a:latin typeface="Calibri" panose="020F0502020204030204" pitchFamily="34" charset="0"/>
              <a:cs typeface="Gisha" panose="020B0502040204020203" pitchFamily="34" charset="-79"/>
            </a:endParaRPr>
          </a:p>
          <a:p>
            <a:pPr marL="520700" lvl="1" indent="-342900">
              <a:tabLst>
                <a:tab pos="271463" algn="l"/>
                <a:tab pos="719138" algn="l"/>
              </a:tabLst>
            </a:pP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LOAS: LEI nº 8742/1993 E ALTERAÇÕES POSTERIORES.  </a:t>
            </a:r>
          </a:p>
          <a:p>
            <a:pPr marL="177800" lvl="1">
              <a:tabLst>
                <a:tab pos="271463" algn="l"/>
                <a:tab pos="719138" algn="l"/>
              </a:tabLst>
            </a:pPr>
            <a:endParaRPr lang="pt-BR" sz="1800" b="1" dirty="0">
              <a:solidFill>
                <a:schemeClr val="bg1"/>
              </a:solidFill>
              <a:latin typeface="Calibri" panose="020F0502020204030204" pitchFamily="34" charset="0"/>
              <a:cs typeface="Gisha" panose="020B0502040204020203" pitchFamily="34" charset="-79"/>
            </a:endParaRPr>
          </a:p>
          <a:p>
            <a:pPr marL="520700" lvl="1" indent="-342900">
              <a:tabLst>
                <a:tab pos="271463" algn="l"/>
                <a:tab pos="719138" algn="l"/>
              </a:tabLst>
            </a:pP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LEGISLAÇÕES QUE ASSEGURAM DIREITOS A SEGMENTOS ESPECÍFICOS 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(ECA, Estatuto do Idoso, Lei Maria da Penha, Lei Brasileira de Inclusão - LBI, etc.) </a:t>
            </a:r>
            <a:endParaRPr lang="pt-BR" b="1" dirty="0">
              <a:solidFill>
                <a:schemeClr val="bg1"/>
              </a:solidFill>
              <a:latin typeface="Calibri" panose="020F0502020204030204" pitchFamily="34" charset="0"/>
              <a:cs typeface="Gisha" panose="020B0502040204020203" pitchFamily="34" charset="-79"/>
            </a:endParaRPr>
          </a:p>
          <a:p>
            <a:pPr marL="177800" lvl="1">
              <a:tabLst>
                <a:tab pos="271463" algn="l"/>
                <a:tab pos="719138" algn="l"/>
              </a:tabLst>
            </a:pPr>
            <a:endParaRPr lang="pt-BR" b="1" dirty="0">
              <a:solidFill>
                <a:schemeClr val="bg1"/>
              </a:solidFill>
              <a:latin typeface="Calibri" panose="020F0502020204030204" pitchFamily="34" charset="0"/>
              <a:cs typeface="Gisha" panose="020B0502040204020203" pitchFamily="34" charset="-79"/>
            </a:endParaRPr>
          </a:p>
          <a:p>
            <a:pPr marL="520700" lvl="1" indent="-342900">
              <a:tabLst>
                <a:tab pos="271463" algn="l"/>
                <a:tab pos="719138" algn="l"/>
              </a:tabLst>
            </a:pP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CONVENÇÕES INTERNACIONAIS RATIFICADAS PELO BRASIL 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(Trabalho Infantil, Pessoa com Deficiência, Direitos da Criança etc.).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81BCC3A-C233-42DA-943D-75AAA9EEB9B8}"/>
              </a:ext>
            </a:extLst>
          </p:cNvPr>
          <p:cNvSpPr/>
          <p:nvPr/>
        </p:nvSpPr>
        <p:spPr>
          <a:xfrm>
            <a:off x="6894730" y="424565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accent4"/>
                </a:solidFill>
                <a:cs typeface="Gisha" panose="020B0502040204020203" pitchFamily="34" charset="-79"/>
              </a:rPr>
              <a:t>PRINCIPAIS</a:t>
            </a:r>
            <a:r>
              <a:rPr lang="pt-BR" sz="3200" b="1" dirty="0">
                <a:solidFill>
                  <a:schemeClr val="bg1"/>
                </a:solidFill>
                <a:cs typeface="Gisha" panose="020B0502040204020203" pitchFamily="34" charset="-79"/>
              </a:rPr>
              <a:t> </a:t>
            </a:r>
            <a:r>
              <a:rPr lang="pt-BR" sz="3200" b="1" dirty="0">
                <a:solidFill>
                  <a:schemeClr val="accent4"/>
                </a:solidFill>
                <a:cs typeface="Gisha" panose="020B0502040204020203" pitchFamily="34" charset="-79"/>
              </a:rPr>
              <a:t>NORMATIVAS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2FBBD3B-B7A0-4D5D-81E2-71E1634FA2ED}"/>
              </a:ext>
            </a:extLst>
          </p:cNvPr>
          <p:cNvSpPr txBox="1"/>
          <p:nvPr/>
        </p:nvSpPr>
        <p:spPr>
          <a:xfrm>
            <a:off x="6782558" y="1288400"/>
            <a:ext cx="50314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pt-BR" sz="2000" b="1" dirty="0">
                <a:latin typeface="Calibri" panose="020F0502020204030204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http://aplicacoes.mds.gov.br/snas/regulacao</a:t>
            </a:r>
            <a:endParaRPr lang="pt-BR" sz="2000" b="1" dirty="0"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5DFEBAA-61C5-4B2D-A553-19FBDB54C52E}"/>
              </a:ext>
            </a:extLst>
          </p:cNvPr>
          <p:cNvGrpSpPr/>
          <p:nvPr/>
        </p:nvGrpSpPr>
        <p:grpSpPr>
          <a:xfrm>
            <a:off x="5904094" y="2208819"/>
            <a:ext cx="6151900" cy="4450087"/>
            <a:chOff x="5960394" y="1117137"/>
            <a:chExt cx="6151900" cy="4450087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DFDC91AD-7E25-4B2A-B2E9-28187B58D8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806" t="13441" r="36129" b="16399"/>
            <a:stretch/>
          </p:blipFill>
          <p:spPr>
            <a:xfrm>
              <a:off x="10251062" y="1117137"/>
              <a:ext cx="1745532" cy="24546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4" descr="https://fpabramo.org.br/acervosocial/wp-content/uploads/sites/7/2017/08/054capa.jpeg">
              <a:extLst>
                <a:ext uri="{FF2B5EF4-FFF2-40B4-BE49-F238E27FC236}">
                  <a16:creationId xmlns:a16="http://schemas.microsoft.com/office/drawing/2014/main" id="{EE7FF0D1-F4DF-4B2F-B738-D2300B4D08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2583" y="1587662"/>
              <a:ext cx="1790805" cy="24803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E6CBC2A0-5C47-463D-B144-B292CF4A5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420" t="14455" r="38226" b="22750"/>
            <a:stretch/>
          </p:blipFill>
          <p:spPr>
            <a:xfrm>
              <a:off x="7436563" y="2034531"/>
              <a:ext cx="1710210" cy="248037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" descr="https://fpabramo.org.br/acervosocial/wp-content/uploads/sites/7/2017/08/009capa.jpeg">
              <a:extLst>
                <a:ext uri="{FF2B5EF4-FFF2-40B4-BE49-F238E27FC236}">
                  <a16:creationId xmlns:a16="http://schemas.microsoft.com/office/drawing/2014/main" id="{107A129A-824A-4FFC-8AEC-56C165B2F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394" y="2542565"/>
              <a:ext cx="1756929" cy="248037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B3A95DAF-AF9A-4CBC-86CD-C7D85BD64D96}"/>
                </a:ext>
              </a:extLst>
            </p:cNvPr>
            <p:cNvSpPr txBox="1"/>
            <p:nvPr/>
          </p:nvSpPr>
          <p:spPr>
            <a:xfrm>
              <a:off x="6516721" y="5105559"/>
              <a:ext cx="1325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2004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05C4AD19-696A-4E71-9847-63492853D8D7}"/>
                </a:ext>
              </a:extLst>
            </p:cNvPr>
            <p:cNvSpPr txBox="1"/>
            <p:nvPr/>
          </p:nvSpPr>
          <p:spPr>
            <a:xfrm>
              <a:off x="7903473" y="4573428"/>
              <a:ext cx="1325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2006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9A94AF7E-EFAB-48C9-8130-063C98108AEB}"/>
                </a:ext>
              </a:extLst>
            </p:cNvPr>
            <p:cNvSpPr txBox="1"/>
            <p:nvPr/>
          </p:nvSpPr>
          <p:spPr>
            <a:xfrm>
              <a:off x="9229096" y="4119735"/>
              <a:ext cx="1325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20DA172F-C3FD-497C-93EF-BDCFAB3D483A}"/>
                </a:ext>
              </a:extLst>
            </p:cNvPr>
            <p:cNvSpPr txBox="1"/>
            <p:nvPr/>
          </p:nvSpPr>
          <p:spPr>
            <a:xfrm>
              <a:off x="10786672" y="3635919"/>
              <a:ext cx="1325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531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6366678" y="4351358"/>
            <a:ext cx="941699" cy="1958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679975" y="10743"/>
            <a:ext cx="9114079" cy="887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4"/>
                </a:solidFill>
              </a:rPr>
              <a:t>PUBLICAÇÕES SOBRE A TEMÁTICA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2990A850-7936-40AB-A127-01B7AB69FCB4}"/>
              </a:ext>
            </a:extLst>
          </p:cNvPr>
          <p:cNvSpPr txBox="1">
            <a:spLocks/>
          </p:cNvSpPr>
          <p:nvPr/>
        </p:nvSpPr>
        <p:spPr>
          <a:xfrm>
            <a:off x="5800436" y="706474"/>
            <a:ext cx="6225310" cy="491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BR" sz="1800" b="1" dirty="0">
                <a:latin typeface="Trebuchet MS" panose="020B0603020202020204" pitchFamily="34" charset="0"/>
              </a:rPr>
              <a:t>Visitar </a:t>
            </a:r>
            <a:r>
              <a:rPr lang="pt-BR" sz="1800" b="1" dirty="0">
                <a:latin typeface="Trebuchet MS" panose="020B0603020202020204" pitchFamily="34" charset="0"/>
                <a:hlinkClick r:id="rId2"/>
              </a:rPr>
              <a:t>WWW.CIDADANIA.GOV.BR</a:t>
            </a:r>
            <a:r>
              <a:rPr lang="pt-BR" sz="1800" b="1" dirty="0">
                <a:latin typeface="Trebuchet MS" panose="020B0603020202020204" pitchFamily="34" charset="0"/>
              </a:rPr>
              <a:t> – ASSISTÊNCIA SOCIAL </a:t>
            </a:r>
            <a:endParaRPr lang="pt-BR" sz="1800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7B3B763-0811-4BA4-A795-8078564E3C1C}"/>
              </a:ext>
            </a:extLst>
          </p:cNvPr>
          <p:cNvGrpSpPr/>
          <p:nvPr/>
        </p:nvGrpSpPr>
        <p:grpSpPr>
          <a:xfrm>
            <a:off x="1091594" y="1478381"/>
            <a:ext cx="8894618" cy="5122353"/>
            <a:chOff x="2364990" y="1057700"/>
            <a:chExt cx="7433075" cy="573918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C3FDB27-00E0-4AEC-8DF0-383118712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107" y="1069415"/>
              <a:ext cx="2044753" cy="313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9D2BE54A-7B85-4A04-B278-677563B0B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225" y="1057700"/>
              <a:ext cx="1962840" cy="3141958"/>
            </a:xfrm>
            <a:prstGeom prst="rect">
              <a:avLst/>
            </a:prstGeom>
          </p:spPr>
        </p:pic>
        <p:pic>
          <p:nvPicPr>
            <p:cNvPr id="9" name="Imagem 10" descr="image003">
              <a:extLst>
                <a:ext uri="{FF2B5EF4-FFF2-40B4-BE49-F238E27FC236}">
                  <a16:creationId xmlns:a16="http://schemas.microsoft.com/office/drawing/2014/main" id="{5B31EAE3-4449-4DDF-8126-CE3EF9A29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990" y="1066431"/>
              <a:ext cx="1962840" cy="282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2" descr="image004">
              <a:extLst>
                <a:ext uri="{FF2B5EF4-FFF2-40B4-BE49-F238E27FC236}">
                  <a16:creationId xmlns:a16="http://schemas.microsoft.com/office/drawing/2014/main" id="{8F48DECB-2A6E-48A9-8E12-19EF22426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540" y="3981469"/>
              <a:ext cx="1812311" cy="28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4" descr="C:\Users\deusina.cruz\Pictures\11930_731835460169966_5606087045141862717_n.jpg">
            <a:extLst>
              <a:ext uri="{FF2B5EF4-FFF2-40B4-BE49-F238E27FC236}">
                <a16:creationId xmlns:a16="http://schemas.microsoft.com/office/drawing/2014/main" id="{46F8A490-921F-499A-BAD3-3319D348B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88" y="3777673"/>
            <a:ext cx="2168660" cy="26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E0D1641-1AE8-44B9-B6C4-3C5B5DD832D7}"/>
              </a:ext>
            </a:extLst>
          </p:cNvPr>
          <p:cNvSpPr txBox="1"/>
          <p:nvPr/>
        </p:nvSpPr>
        <p:spPr>
          <a:xfrm>
            <a:off x="1750188" y="6431457"/>
            <a:ext cx="2923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Disponível na internet pelo título</a:t>
            </a:r>
          </a:p>
        </p:txBody>
      </p:sp>
    </p:spTree>
    <p:extLst>
      <p:ext uri="{BB962C8B-B14F-4D97-AF65-F5344CB8AC3E}">
        <p14:creationId xmlns:p14="http://schemas.microsoft.com/office/powerpoint/2010/main" val="39547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6366678" y="4351358"/>
            <a:ext cx="941699" cy="1958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04789" y="-286327"/>
            <a:ext cx="10260375" cy="1101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4"/>
                </a:solidFill>
              </a:rPr>
              <a:t>REFERÊNCIAS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2990A850-7936-40AB-A127-01B7AB69FCB4}"/>
              </a:ext>
            </a:extLst>
          </p:cNvPr>
          <p:cNvSpPr txBox="1">
            <a:spLocks/>
          </p:cNvSpPr>
          <p:nvPr/>
        </p:nvSpPr>
        <p:spPr>
          <a:xfrm>
            <a:off x="332509" y="461818"/>
            <a:ext cx="11517746" cy="6209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Estatuto da Criança e do Adolescente (ECA) – Lei no. 8.069/1990 e regulamentações - Lei no. 10.741/2003 – Estatuto do Idoso e regulamentações.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PORTARIA MDS N.º 440, DE 23 DE AGOSTO DE 2005 - Regulamenta os Pisos da Proteção Social Especial, estabelecidos pela Norma Operacional Básica - NOB/SUAS.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NOB RH SUAS/2006; Resolução 017/2011 - Reconhecer as categorias profissionais de nível superior – SUAS; RESOLUÇÃO 9/2014 Reconhece ocupações profissionais de ensino médio e fundamental – SUAS - NOB/SUAS/2012.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Caderno de Orientações Técnicas do CREAS/2011. - Resolução CNAS nº 34/2011 – Habilitação e Reabilitação da pessoa com deficiência no SUAS.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Decreto 7.612 de 17/11/2011 – Institui o Plano Nacional VIVER SEM LIMITE.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Resolução CNAS no. 17/2011 - Reconhecer as categorias profissionais de nível superior para atender as especificidades dos serviços socioassistenciais e das funções essenciais de gestão do Sistema Único de Assistência Social – SUAS.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Resolução da Comissão </a:t>
            </a:r>
            <a:r>
              <a:rPr lang="pt-BR" sz="950" dirty="0" err="1">
                <a:latin typeface="Calibri Light" panose="020F0302020204030204" pitchFamily="34" charset="0"/>
              </a:rPr>
              <a:t>Intergestores</a:t>
            </a:r>
            <a:r>
              <a:rPr lang="pt-BR" sz="950" dirty="0">
                <a:latin typeface="Calibri Light" panose="020F0302020204030204" pitchFamily="34" charset="0"/>
              </a:rPr>
              <a:t> Tripartite CIT, nº 07, de 12/04/2012 – sobre perfil do serviço em Centro dia no SUAS, </a:t>
            </a:r>
            <a:r>
              <a:rPr lang="pt-BR" sz="950" dirty="0" err="1">
                <a:latin typeface="Calibri Light" panose="020F0302020204030204" pitchFamily="34" charset="0"/>
              </a:rPr>
              <a:t>cofinancimento</a:t>
            </a:r>
            <a:r>
              <a:rPr lang="pt-BR" sz="950" dirty="0">
                <a:latin typeface="Calibri Light" panose="020F0302020204030204" pitchFamily="34" charset="0"/>
              </a:rPr>
              <a:t> federal e o </a:t>
            </a:r>
            <a:r>
              <a:rPr lang="pt-BR" sz="950" dirty="0" err="1">
                <a:latin typeface="Calibri Light" panose="020F0302020204030204" pitchFamily="34" charset="0"/>
              </a:rPr>
              <a:t>cofinanciamento</a:t>
            </a:r>
            <a:r>
              <a:rPr lang="pt-BR" sz="950" dirty="0">
                <a:latin typeface="Calibri Light" panose="020F0302020204030204" pitchFamily="34" charset="0"/>
              </a:rPr>
              <a:t> do Estado para Centro dia.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Resolução CNAS nº 11, de 24 de abril de 2012 – Critérios de partilha do </a:t>
            </a:r>
            <a:r>
              <a:rPr lang="pt-BR" sz="950" dirty="0" err="1">
                <a:latin typeface="Calibri Light" panose="020F0302020204030204" pitchFamily="34" charset="0"/>
              </a:rPr>
              <a:t>cofinanciamento</a:t>
            </a:r>
            <a:r>
              <a:rPr lang="pt-BR" sz="950" dirty="0">
                <a:latin typeface="Calibri Light" panose="020F0302020204030204" pitchFamily="34" charset="0"/>
              </a:rPr>
              <a:t> federal para Municípios e DF para Centro dia.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Portaria MDS nº 139/2012 – autorização de pagamento dos Centros-dia.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Resolução CIT 003/2013 – sobre Residências Inclusivas – Artigo 9º (</a:t>
            </a:r>
            <a:r>
              <a:rPr lang="pt-BR" sz="950" dirty="0" err="1">
                <a:latin typeface="Calibri Light" panose="020F0302020204030204" pitchFamily="34" charset="0"/>
              </a:rPr>
              <a:t>cofinancimento</a:t>
            </a:r>
            <a:r>
              <a:rPr lang="pt-BR" sz="950" dirty="0">
                <a:latin typeface="Calibri Light" panose="020F0302020204030204" pitchFamily="34" charset="0"/>
              </a:rPr>
              <a:t> do Estado para RI - pode usar como referência para </a:t>
            </a:r>
            <a:r>
              <a:rPr lang="pt-BR" sz="950" dirty="0" err="1">
                <a:latin typeface="Calibri Light" panose="020F0302020204030204" pitchFamily="34" charset="0"/>
              </a:rPr>
              <a:t>cofinanciamento</a:t>
            </a:r>
            <a:r>
              <a:rPr lang="pt-BR" sz="950" dirty="0">
                <a:latin typeface="Calibri Light" panose="020F0302020204030204" pitchFamily="34" charset="0"/>
              </a:rPr>
              <a:t> do Centro dia - até o segundo mês do ano subsequente a assinatura do Termo de Aceite.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Orientações Técnica sobre Centro Dia (adulto)/2013 no site </a:t>
            </a:r>
            <a:r>
              <a:rPr lang="pt-BR" sz="950" u="sng" dirty="0">
                <a:latin typeface="Calibri Light" panose="020F0302020204030204" pitchFamily="34" charset="0"/>
                <a:hlinkClick r:id="rId2"/>
              </a:rPr>
              <a:t>www.mds.gov.br</a:t>
            </a:r>
            <a:r>
              <a:rPr lang="pt-BR" sz="950" dirty="0">
                <a:latin typeface="Calibri Light" panose="020F0302020204030204" pitchFamily="34" charset="0"/>
              </a:rPr>
              <a:t> – assistência social.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Resoluções CNAS SUAS 17/2011 - Profissionais de nível superior e Resolução CNAS e 09/ 2014 – Profissionais de nível médio- Cuidadores Sociais e Auxiliares de Cuidadores Sociais.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Marco Regulatório das Organizações da Sociedade Civil – Parceria Municípios/DF e Entidades Sociais - Lei n. 13.019/2014 (MROSC).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PORTARIA Nº 113/2015 Regulamenta o </a:t>
            </a:r>
            <a:r>
              <a:rPr lang="pt-BR" sz="950" dirty="0" err="1">
                <a:latin typeface="Calibri Light" panose="020F0302020204030204" pitchFamily="34" charset="0"/>
              </a:rPr>
              <a:t>cofinanciamento</a:t>
            </a:r>
            <a:r>
              <a:rPr lang="pt-BR" sz="950" dirty="0">
                <a:latin typeface="Calibri Light" panose="020F0302020204030204" pitchFamily="34" charset="0"/>
              </a:rPr>
              <a:t> federal do Sistema Único de Assistência Social - SUAS e a transferência de recursos na modalidade fundo a fundo e dá outras – Institui Blocos de Pisos do SUAS.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Lei Brasileira de Inclusão Lei no. 13.146/2015, em especial – Art. 39 - ... 2</a:t>
            </a:r>
            <a:r>
              <a:rPr lang="pt-BR" sz="950" u="sng" baseline="30000" dirty="0">
                <a:latin typeface="Calibri Light" panose="020F0302020204030204" pitchFamily="34" charset="0"/>
              </a:rPr>
              <a:t>o</a:t>
            </a:r>
            <a:r>
              <a:rPr lang="pt-BR" sz="950" dirty="0">
                <a:latin typeface="Calibri Light" panose="020F0302020204030204" pitchFamily="34" charset="0"/>
              </a:rPr>
              <a:t>  Os serviços socioassistenciais destinados à Pessoa com Deficiência em situação de dependência deverão contar com </a:t>
            </a:r>
            <a:r>
              <a:rPr lang="pt-BR" sz="950" i="1" dirty="0">
                <a:latin typeface="Calibri Light" panose="020F0302020204030204" pitchFamily="34" charset="0"/>
              </a:rPr>
              <a:t>Cuidadores Sociais para prestar-lhe cuidados básicos e instrumentais.</a:t>
            </a:r>
            <a:endParaRPr lang="pt-BR" sz="950" dirty="0">
              <a:latin typeface="Calibri Light" panose="020F03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Resoluções CIT 004/2017 e CNAS 004/2017 - Aprovam os critérios de partilha e elegibilidade para a expansão do </a:t>
            </a:r>
            <a:r>
              <a:rPr lang="pt-BR" sz="950" dirty="0" err="1">
                <a:latin typeface="Calibri Light" panose="020F0302020204030204" pitchFamily="34" charset="0"/>
              </a:rPr>
              <a:t>cofinanciamento</a:t>
            </a:r>
            <a:r>
              <a:rPr lang="pt-BR" sz="950" dirty="0">
                <a:latin typeface="Calibri Light" panose="020F0302020204030204" pitchFamily="34" charset="0"/>
              </a:rPr>
              <a:t> federal do Serviço de Proteção Social Especial para Pessoas com Deficiência, Idosas e suas Famílias, ofertado na unidade de Centro Dia, prioritariamente, crianças de 0 (zero) a 6 (seis) anos com microcefalia ou deficiências associadas e suas famílias.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Orientações Técnicas MDS sobre o Serviço de Proteção Social Especial em Centro Dia para Crianças com Deficiência e suas Famílias prioridade, zero a 6 anos e Microcefalia.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PORTARIAS MDS Nº 2.600 e 2.601, de 6/11/2018 que dispõe sobre a utilização de recursos transferidos fundo a fundo pelo Ministério do Desenvolvimento Social - MDS para o incremento temporário e a estruturação da rede no âmbito do SUAS, inclusive veículos.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 Portaria no. 967/22/03/2018 - Dispõe sobre a</a:t>
            </a:r>
            <a:r>
              <a:rPr lang="pt-BR" sz="950" u="sng" dirty="0">
                <a:latin typeface="Calibri Light" panose="020F0302020204030204" pitchFamily="34" charset="0"/>
              </a:rPr>
              <a:t> </a:t>
            </a:r>
            <a:r>
              <a:rPr lang="pt-BR" sz="950" dirty="0">
                <a:latin typeface="Calibri Light" panose="020F0302020204030204" pitchFamily="34" charset="0"/>
              </a:rPr>
              <a:t>priorização do repasse de recursos, conforme a disponibilidade financeira, aos entes federativos que estiverem com menor saldo nas contas dos respectivos fundos de assistência social, Art. 2º - A Portaria nº 113, de 10 de dezembro de 2015, passa a vigorar com as seguintes alterações: "Art. 7º - ...II - Bloco da Proteção Social Especial; III - Bloco da Gestão do SUAS; e</a:t>
            </a:r>
            <a:r>
              <a:rPr lang="pt-BR" sz="950" u="sng" dirty="0">
                <a:latin typeface="Calibri Light" panose="020F0302020204030204" pitchFamily="34" charset="0"/>
              </a:rPr>
              <a:t> IV - Bloco da Gestão do Programa Bolsa Família e do Cadastro Único.  ( Novas Portarias de atualização do financiamento))</a:t>
            </a:r>
            <a:endParaRPr lang="pt-BR" sz="950" dirty="0">
              <a:latin typeface="Calibri Light" panose="020F03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950" dirty="0">
                <a:latin typeface="Calibri Light" panose="020F0302020204030204" pitchFamily="34" charset="0"/>
              </a:rPr>
              <a:t>ARAÚJO, </a:t>
            </a:r>
            <a:r>
              <a:rPr lang="pt-BR" sz="950" dirty="0" err="1">
                <a:latin typeface="Calibri Light" panose="020F0302020204030204" pitchFamily="34" charset="0"/>
              </a:rPr>
              <a:t>Edgilson</a:t>
            </a:r>
            <a:r>
              <a:rPr lang="pt-BR" sz="950" dirty="0">
                <a:latin typeface="Calibri Light" panose="020F0302020204030204" pitchFamily="34" charset="0"/>
              </a:rPr>
              <a:t> Tavares de; CRUZ, </a:t>
            </a:r>
            <a:r>
              <a:rPr lang="pt-BR" sz="950" dirty="0" err="1">
                <a:latin typeface="Calibri Light" panose="020F0302020204030204" pitchFamily="34" charset="0"/>
              </a:rPr>
              <a:t>Deusina</a:t>
            </a:r>
            <a:r>
              <a:rPr lang="pt-BR" sz="950" dirty="0">
                <a:latin typeface="Calibri Light" panose="020F0302020204030204" pitchFamily="34" charset="0"/>
              </a:rPr>
              <a:t> Lopes. Orientações técnicas sobre o Serviço de Proteção Social Especial para as pessoas com deficiência e suas famílias ofertado em Centros-dia de Referência: metodologias e técnicas acessíveis no serviço.  Brasília: Ministério do Desenvolvimento Social e Combate à Fome, </a:t>
            </a:r>
            <a:r>
              <a:rPr lang="pt-BR" sz="950" dirty="0" err="1">
                <a:latin typeface="Calibri Light" panose="020F0302020204030204" pitchFamily="34" charset="0"/>
              </a:rPr>
              <a:t>Pnud</a:t>
            </a:r>
            <a:r>
              <a:rPr lang="pt-BR" sz="950" dirty="0">
                <a:latin typeface="Calibri Light" panose="020F0302020204030204" pitchFamily="34" charset="0"/>
              </a:rPr>
              <a:t>, 2013, 179p.    </a:t>
            </a:r>
          </a:p>
        </p:txBody>
      </p:sp>
    </p:spTree>
    <p:extLst>
      <p:ext uri="{BB962C8B-B14F-4D97-AF65-F5344CB8AC3E}">
        <p14:creationId xmlns:p14="http://schemas.microsoft.com/office/powerpoint/2010/main" val="319685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6366678" y="4351358"/>
            <a:ext cx="941699" cy="1958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9434" y="548186"/>
            <a:ext cx="10399594" cy="887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4"/>
                </a:solidFill>
              </a:rPr>
              <a:t>OBRIGADA!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2990A850-7936-40AB-A127-01B7AB69FCB4}"/>
              </a:ext>
            </a:extLst>
          </p:cNvPr>
          <p:cNvSpPr txBox="1">
            <a:spLocks/>
          </p:cNvSpPr>
          <p:nvPr/>
        </p:nvSpPr>
        <p:spPr>
          <a:xfrm>
            <a:off x="879434" y="1698173"/>
            <a:ext cx="10587889" cy="42685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2000" i="1" dirty="0"/>
          </a:p>
          <a:p>
            <a:pPr marL="0" indent="0" algn="ctr">
              <a:buNone/>
            </a:pPr>
            <a:r>
              <a:rPr lang="pt-BR" sz="2100" b="1" i="1" dirty="0"/>
              <a:t>DEUSINA LOPES DA CRUZ </a:t>
            </a:r>
            <a:endParaRPr lang="pt-BR" sz="2100" b="1" i="1" dirty="0"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pt-BR" sz="1900" dirty="0">
                <a:cs typeface="Aharoni" panose="02010803020104030203" pitchFamily="2" charset="-79"/>
              </a:rPr>
              <a:t>Assistente </a:t>
            </a:r>
          </a:p>
          <a:p>
            <a:pPr marL="0" indent="0" algn="ctr">
              <a:buNone/>
            </a:pPr>
            <a:r>
              <a:rPr lang="pt-BR" sz="1900" dirty="0">
                <a:cs typeface="Aharoni" panose="02010803020104030203" pitchFamily="2" charset="-79"/>
              </a:rPr>
              <a:t>Departamento de Proteção Social Especial – DPSE</a:t>
            </a:r>
          </a:p>
          <a:p>
            <a:pPr marL="0" indent="0" algn="ctr">
              <a:buNone/>
            </a:pPr>
            <a:r>
              <a:rPr lang="pt-BR" sz="1900" dirty="0">
                <a:cs typeface="Aharoni" panose="02010803020104030203" pitchFamily="2" charset="-79"/>
              </a:rPr>
              <a:t>Secretaria Nacional de Assistência Social – SNAS</a:t>
            </a:r>
          </a:p>
          <a:p>
            <a:pPr marL="0" indent="0" algn="ctr">
              <a:buNone/>
            </a:pPr>
            <a:r>
              <a:rPr lang="pt-BR" sz="1900" dirty="0">
                <a:cs typeface="Aharoni" panose="02010803020104030203" pitchFamily="2" charset="-79"/>
              </a:rPr>
              <a:t>Ministério da Cidadania</a:t>
            </a:r>
          </a:p>
          <a:p>
            <a:pPr marL="0" indent="0" algn="ctr">
              <a:buNone/>
            </a:pPr>
            <a:endParaRPr lang="pt-BR" sz="2000" dirty="0"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i="1" dirty="0">
                <a:cs typeface="Aharoni" panose="02010803020104030203" pitchFamily="2" charset="-79"/>
              </a:rPr>
              <a:t>Com formação em Economia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i="1" dirty="0">
                <a:cs typeface="Aharoni" panose="02010803020104030203" pitchFamily="2" charset="-79"/>
              </a:rPr>
              <a:t>Especialista em políticas públicas de proteção e desenvolvimento social, tema de pesquisa e publicação: Família, deficiência e proteção social: Mães cuidadoras e os serviços do SUAS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i="1" dirty="0">
                <a:cs typeface="Aharoni" panose="02010803020104030203" pitchFamily="2" charset="-79"/>
              </a:rPr>
              <a:t>Master Ibero-Americano em Habilitação e Reabilitação da Pessoa com Deficiência, Especialização, pela Universidade de Salamanca, Espanha, tema: Avaliação Social da Deficiência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i="1" dirty="0">
                <a:cs typeface="Aharoni" panose="02010803020104030203" pitchFamily="2" charset="-79"/>
              </a:rPr>
              <a:t>Autora do livro: Um Autista Muito Especial</a:t>
            </a:r>
          </a:p>
        </p:txBody>
      </p:sp>
    </p:spTree>
    <p:extLst>
      <p:ext uri="{BB962C8B-B14F-4D97-AF65-F5344CB8AC3E}">
        <p14:creationId xmlns:p14="http://schemas.microsoft.com/office/powerpoint/2010/main" val="615008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2990A850-7936-40AB-A127-01B7AB69FCB4}"/>
              </a:ext>
            </a:extLst>
          </p:cNvPr>
          <p:cNvSpPr txBox="1">
            <a:spLocks/>
          </p:cNvSpPr>
          <p:nvPr/>
        </p:nvSpPr>
        <p:spPr>
          <a:xfrm>
            <a:off x="879434" y="1698173"/>
            <a:ext cx="10587889" cy="3844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2000" i="1" dirty="0"/>
          </a:p>
          <a:p>
            <a:pPr marL="265113" lvl="2" indent="0" algn="ctr">
              <a:spcBef>
                <a:spcPts val="0"/>
              </a:spcBef>
              <a:buFont typeface="Wingdings 3" charset="2"/>
              <a:buNone/>
            </a:pPr>
            <a:endParaRPr lang="pt-BR" sz="1800" b="1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265113" lvl="2" indent="0" algn="ctr">
              <a:spcBef>
                <a:spcPts val="0"/>
              </a:spcBef>
              <a:buFont typeface="Wingdings 3" charset="2"/>
              <a:buNone/>
            </a:pPr>
            <a:r>
              <a:rPr lang="pt-BR" sz="1800" b="1" dirty="0">
                <a:latin typeface="Calibri" panose="020F0502020204030204" pitchFamily="34" charset="0"/>
                <a:cs typeface="Arial" panose="020B0604020202020204" pitchFamily="34" charset="0"/>
              </a:rPr>
              <a:t>SECRETARIA NACIONAL DE ASSISTÊNCIA SOCIAL - SNAS</a:t>
            </a:r>
          </a:p>
          <a:p>
            <a:pPr marL="265113" lvl="2" indent="0" algn="ctr">
              <a:spcBef>
                <a:spcPts val="0"/>
              </a:spcBef>
              <a:buFont typeface="Wingdings 3" charset="2"/>
              <a:buNone/>
            </a:pPr>
            <a:r>
              <a:rPr lang="pt-BR" sz="1800" b="1" dirty="0">
                <a:latin typeface="Calibri" panose="020F0502020204030204" pitchFamily="34" charset="0"/>
                <a:cs typeface="Arial" panose="020B0604020202020204" pitchFamily="34" charset="0"/>
              </a:rPr>
              <a:t>SECRETARIA ESPECIAL DO DESENVOLVIMENTO SOCIAL – SEDS</a:t>
            </a:r>
          </a:p>
          <a:p>
            <a:pPr marL="265113" lvl="2" indent="0" algn="ctr">
              <a:spcBef>
                <a:spcPts val="0"/>
              </a:spcBef>
              <a:buFont typeface="Wingdings 3" charset="2"/>
              <a:buNone/>
            </a:pPr>
            <a:r>
              <a:rPr lang="pt-BR" sz="1800" b="1" dirty="0">
                <a:latin typeface="Calibri" panose="020F0502020204030204" pitchFamily="34" charset="0"/>
                <a:cs typeface="Arial" panose="020B0604020202020204" pitchFamily="34" charset="0"/>
              </a:rPr>
              <a:t>DEPARTAMENTO DE PROTEÇÃO SOCIAL ESPECIAL</a:t>
            </a:r>
          </a:p>
          <a:p>
            <a:pPr marL="265113" lvl="2" indent="0" algn="ctr">
              <a:spcBef>
                <a:spcPts val="0"/>
              </a:spcBef>
              <a:buFont typeface="Wingdings 3" charset="2"/>
              <a:buNone/>
            </a:pPr>
            <a:r>
              <a:rPr lang="pt-BR" sz="1800" b="1" dirty="0">
                <a:latin typeface="Calibri" panose="020F0502020204030204" pitchFamily="34" charset="0"/>
                <a:cs typeface="Arial" panose="020B0604020202020204" pitchFamily="34" charset="0"/>
              </a:rPr>
              <a:t>MINISTÉRIO DA CIDADANIA</a:t>
            </a:r>
          </a:p>
          <a:p>
            <a:pPr marL="265113" lvl="2" indent="0" algn="ctr">
              <a:spcBef>
                <a:spcPts val="0"/>
              </a:spcBef>
              <a:buFont typeface="Wingdings 3" charset="2"/>
              <a:buNone/>
            </a:pPr>
            <a:endParaRPr lang="pt-BR" sz="1800" b="1" dirty="0">
              <a:latin typeface="Calibri" panose="020F0502020204030204" pitchFamily="34" charset="0"/>
              <a:cs typeface="Arial" panose="020B0604020202020204" pitchFamily="34" charset="0"/>
              <a:hlinkClick r:id="" action="ppaction://noaction"/>
            </a:endParaRPr>
          </a:p>
          <a:p>
            <a:pPr marL="265113" lvl="2" indent="0" algn="ctr">
              <a:spcBef>
                <a:spcPts val="0"/>
              </a:spcBef>
              <a:buFont typeface="Wingdings 3" charset="2"/>
              <a:buNone/>
            </a:pPr>
            <a:endParaRPr lang="pt-BR" sz="1800" b="1" dirty="0">
              <a:latin typeface="Calibri" panose="020F0502020204030204" pitchFamily="34" charset="0"/>
              <a:cs typeface="Arial" panose="020B0604020202020204" pitchFamily="34" charset="0"/>
              <a:hlinkClick r:id="" action="ppaction://noaction"/>
            </a:endParaRPr>
          </a:p>
          <a:p>
            <a:pPr marL="265113" lvl="2" indent="0" algn="ctr">
              <a:spcBef>
                <a:spcPts val="0"/>
              </a:spcBef>
              <a:buFont typeface="Wingdings 3" charset="2"/>
              <a:buNone/>
            </a:pPr>
            <a:r>
              <a:rPr lang="pt-BR" sz="1800" b="1" dirty="0">
                <a:latin typeface="Calibri" panose="020F0502020204030204" pitchFamily="34" charset="0"/>
                <a:cs typeface="Arial" panose="020B0604020202020204" pitchFamily="34" charset="0"/>
                <a:hlinkClick r:id="" action="ppaction://noaction"/>
              </a:rPr>
              <a:t>www.cidadania.gov.br</a:t>
            </a:r>
            <a:endParaRPr lang="pt-BR" sz="1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65113" lvl="2" indent="0" algn="ctr">
              <a:buFont typeface="Wingdings 3" charset="2"/>
              <a:buNone/>
            </a:pPr>
            <a:endParaRPr lang="pt-BR" sz="1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65113" lvl="2" indent="0" algn="ctr">
              <a:buFont typeface="Wingdings 3" charset="2"/>
              <a:buNone/>
            </a:pPr>
            <a:endParaRPr lang="pt-BR" sz="1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65113" lvl="2" indent="0" algn="ctr">
              <a:buFont typeface="Wingdings 3" charset="2"/>
              <a:buNone/>
            </a:pPr>
            <a:r>
              <a:rPr lang="pt-BR" sz="1800" b="1" dirty="0">
                <a:latin typeface="Calibri" panose="020F0502020204030204" pitchFamily="34" charset="0"/>
                <a:cs typeface="Arial" panose="020B0604020202020204" pitchFamily="34" charset="0"/>
              </a:rPr>
              <a:t>Fotos: </a:t>
            </a:r>
            <a:r>
              <a:rPr lang="pt-BR" sz="1800" dirty="0">
                <a:latin typeface="Calibri" panose="020F0502020204030204" pitchFamily="34" charset="0"/>
                <a:cs typeface="Arial" panose="020B0604020202020204" pitchFamily="34" charset="0"/>
              </a:rPr>
              <a:t>ASCOM e Acervo SNAS/Ministério da Cidadania</a:t>
            </a:r>
          </a:p>
        </p:txBody>
      </p:sp>
    </p:spTree>
    <p:extLst>
      <p:ext uri="{BB962C8B-B14F-4D97-AF65-F5344CB8AC3E}">
        <p14:creationId xmlns:p14="http://schemas.microsoft.com/office/powerpoint/2010/main" val="123310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F529F696-500C-47CD-855A-61BD6E0AEB60}"/>
              </a:ext>
            </a:extLst>
          </p:cNvPr>
          <p:cNvSpPr/>
          <p:nvPr/>
        </p:nvSpPr>
        <p:spPr>
          <a:xfrm>
            <a:off x="902044" y="474793"/>
            <a:ext cx="9959920" cy="50376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62194464-9F97-4D12-9471-306E3AAAD873}"/>
              </a:ext>
            </a:extLst>
          </p:cNvPr>
          <p:cNvSpPr txBox="1"/>
          <p:nvPr/>
        </p:nvSpPr>
        <p:spPr>
          <a:xfrm>
            <a:off x="1330036" y="4589164"/>
            <a:ext cx="296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Fatores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Sociais/ambientais/entorno Políticas/Serviços/Ações</a:t>
            </a:r>
          </a:p>
        </p:txBody>
      </p: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C8C83044-1D18-473D-A4CF-497DC11941A5}"/>
              </a:ext>
            </a:extLst>
          </p:cNvPr>
          <p:cNvCxnSpPr>
            <a:cxnSpLocks/>
          </p:cNvCxnSpPr>
          <p:nvPr/>
        </p:nvCxnSpPr>
        <p:spPr>
          <a:xfrm>
            <a:off x="6024114" y="2018583"/>
            <a:ext cx="0" cy="3536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F467A82B-8449-40EA-9CE1-FCE392C63ADF}"/>
              </a:ext>
            </a:extLst>
          </p:cNvPr>
          <p:cNvCxnSpPr>
            <a:cxnSpLocks/>
          </p:cNvCxnSpPr>
          <p:nvPr/>
        </p:nvCxnSpPr>
        <p:spPr>
          <a:xfrm>
            <a:off x="2700068" y="2018583"/>
            <a:ext cx="8626" cy="439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AC7FF884-18CF-4D48-99B6-E25100EC9F29}"/>
              </a:ext>
            </a:extLst>
          </p:cNvPr>
          <p:cNvCxnSpPr>
            <a:cxnSpLocks/>
          </p:cNvCxnSpPr>
          <p:nvPr/>
        </p:nvCxnSpPr>
        <p:spPr>
          <a:xfrm>
            <a:off x="8982973" y="2018583"/>
            <a:ext cx="0" cy="439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5070F71B-2450-4D61-9813-B75BDA55C22F}"/>
              </a:ext>
            </a:extLst>
          </p:cNvPr>
          <p:cNvCxnSpPr/>
          <p:nvPr/>
        </p:nvCxnSpPr>
        <p:spPr>
          <a:xfrm>
            <a:off x="2708694" y="2018583"/>
            <a:ext cx="62857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9D7AC8B4-4512-44F5-8B51-EF098DB3C78D}"/>
              </a:ext>
            </a:extLst>
          </p:cNvPr>
          <p:cNvCxnSpPr>
            <a:cxnSpLocks/>
          </p:cNvCxnSpPr>
          <p:nvPr/>
        </p:nvCxnSpPr>
        <p:spPr>
          <a:xfrm flipV="1">
            <a:off x="2688566" y="3554090"/>
            <a:ext cx="0" cy="2932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78875875-7B39-4118-AA33-1887FA1355AF}"/>
              </a:ext>
            </a:extLst>
          </p:cNvPr>
          <p:cNvCxnSpPr>
            <a:cxnSpLocks/>
          </p:cNvCxnSpPr>
          <p:nvPr/>
        </p:nvCxnSpPr>
        <p:spPr>
          <a:xfrm flipV="1">
            <a:off x="8971471" y="3502330"/>
            <a:ext cx="11502" cy="345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76A0B53B-6EE7-4750-8503-BE1AD7A22568}"/>
              </a:ext>
            </a:extLst>
          </p:cNvPr>
          <p:cNvCxnSpPr>
            <a:cxnSpLocks/>
          </p:cNvCxnSpPr>
          <p:nvPr/>
        </p:nvCxnSpPr>
        <p:spPr>
          <a:xfrm>
            <a:off x="2697192" y="3847387"/>
            <a:ext cx="62857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41B508D5-D452-4851-AD4B-0ECAFF044631}"/>
              </a:ext>
            </a:extLst>
          </p:cNvPr>
          <p:cNvCxnSpPr>
            <a:cxnSpLocks/>
          </p:cNvCxnSpPr>
          <p:nvPr/>
        </p:nvCxnSpPr>
        <p:spPr>
          <a:xfrm>
            <a:off x="2677064" y="4207777"/>
            <a:ext cx="8626" cy="439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5B2E4797-94C4-41C7-8982-F32F159DB2C6}"/>
              </a:ext>
            </a:extLst>
          </p:cNvPr>
          <p:cNvCxnSpPr>
            <a:cxnSpLocks/>
          </p:cNvCxnSpPr>
          <p:nvPr/>
        </p:nvCxnSpPr>
        <p:spPr>
          <a:xfrm>
            <a:off x="8959969" y="4207777"/>
            <a:ext cx="0" cy="439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50288A87-B0F8-4D36-85F2-E930C917F29C}"/>
              </a:ext>
            </a:extLst>
          </p:cNvPr>
          <p:cNvCxnSpPr/>
          <p:nvPr/>
        </p:nvCxnSpPr>
        <p:spPr>
          <a:xfrm>
            <a:off x="2685690" y="4207777"/>
            <a:ext cx="62857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CB4633AE-1D86-468F-84E2-91B3E41C8547}"/>
              </a:ext>
            </a:extLst>
          </p:cNvPr>
          <p:cNvSpPr txBox="1"/>
          <p:nvPr/>
        </p:nvSpPr>
        <p:spPr>
          <a:xfrm>
            <a:off x="3777683" y="775122"/>
            <a:ext cx="4682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Condição de Saúde</a:t>
            </a:r>
          </a:p>
          <a:p>
            <a:pPr algn="ctr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(distúrbio/doença/lesão/transtorno/genética)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CORPO/CÉREBRO/MENTE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2CFA9766-3514-4108-8131-3566E1B82082}"/>
              </a:ext>
            </a:extLst>
          </p:cNvPr>
          <p:cNvSpPr txBox="1"/>
          <p:nvPr/>
        </p:nvSpPr>
        <p:spPr>
          <a:xfrm>
            <a:off x="1330036" y="2445284"/>
            <a:ext cx="2420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Deficiência das Funções/Estruturas</a:t>
            </a:r>
          </a:p>
          <a:p>
            <a:pPr algn="ctr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pt-BR" b="1" dirty="0">
                <a:solidFill>
                  <a:srgbClr val="FF0000"/>
                </a:solidFill>
              </a:rPr>
              <a:t>CORPO/CÉREBRO/ MENTE) 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C89BDDA4-E645-484A-8B29-6E346D512593}"/>
              </a:ext>
            </a:extLst>
          </p:cNvPr>
          <p:cNvSpPr txBox="1"/>
          <p:nvPr/>
        </p:nvSpPr>
        <p:spPr>
          <a:xfrm>
            <a:off x="4912736" y="2500409"/>
            <a:ext cx="219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Atividades</a:t>
            </a:r>
          </a:p>
          <a:p>
            <a:pPr algn="ctr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pt-BR" b="1" dirty="0"/>
              <a:t>Limitação de longo prazo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Barreiras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EC31C08A-B355-4622-B1B7-9947AC2CC800}"/>
              </a:ext>
            </a:extLst>
          </p:cNvPr>
          <p:cNvSpPr txBox="1"/>
          <p:nvPr/>
        </p:nvSpPr>
        <p:spPr>
          <a:xfrm>
            <a:off x="8064511" y="2483581"/>
            <a:ext cx="185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Participação Social</a:t>
            </a:r>
          </a:p>
          <a:p>
            <a:pPr algn="ctr"/>
            <a:r>
              <a:rPr lang="pt-BR" b="1" dirty="0"/>
              <a:t>(Restrição)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Barreiras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E0A53AC7-E02F-4E3C-8B59-61222AD677BF}"/>
              </a:ext>
            </a:extLst>
          </p:cNvPr>
          <p:cNvSpPr txBox="1"/>
          <p:nvPr/>
        </p:nvSpPr>
        <p:spPr>
          <a:xfrm>
            <a:off x="8322331" y="4606328"/>
            <a:ext cx="127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Fatores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Pessoais</a:t>
            </a:r>
          </a:p>
        </p:txBody>
      </p:sp>
      <p:cxnSp>
        <p:nvCxnSpPr>
          <p:cNvPr id="77" name="Conector de Seta Reta 76">
            <a:extLst>
              <a:ext uri="{FF2B5EF4-FFF2-40B4-BE49-F238E27FC236}">
                <a16:creationId xmlns:a16="http://schemas.microsoft.com/office/drawing/2014/main" id="{5007862F-CAF0-4F7F-AFA2-0C7A93906A9A}"/>
              </a:ext>
            </a:extLst>
          </p:cNvPr>
          <p:cNvCxnSpPr>
            <a:cxnSpLocks/>
          </p:cNvCxnSpPr>
          <p:nvPr/>
        </p:nvCxnSpPr>
        <p:spPr>
          <a:xfrm>
            <a:off x="3722291" y="2934624"/>
            <a:ext cx="119044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79076F8D-95A9-4C73-9ED4-4BCEAA9B949E}"/>
              </a:ext>
            </a:extLst>
          </p:cNvPr>
          <p:cNvCxnSpPr>
            <a:cxnSpLocks/>
          </p:cNvCxnSpPr>
          <p:nvPr/>
        </p:nvCxnSpPr>
        <p:spPr>
          <a:xfrm flipV="1">
            <a:off x="7151557" y="2931860"/>
            <a:ext cx="1122862" cy="22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9BFBB41F-13D6-4594-82AA-92D49187F770}"/>
              </a:ext>
            </a:extLst>
          </p:cNvPr>
          <p:cNvCxnSpPr>
            <a:cxnSpLocks/>
          </p:cNvCxnSpPr>
          <p:nvPr/>
        </p:nvCxnSpPr>
        <p:spPr>
          <a:xfrm flipV="1">
            <a:off x="6012352" y="3847387"/>
            <a:ext cx="260" cy="3000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63E3E52D-6745-45C0-B4B3-17EBDF160388}"/>
              </a:ext>
            </a:extLst>
          </p:cNvPr>
          <p:cNvSpPr/>
          <p:nvPr/>
        </p:nvSpPr>
        <p:spPr>
          <a:xfrm rot="10800000" flipV="1">
            <a:off x="254366" y="6347867"/>
            <a:ext cx="4658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/>
              <a:t>CIF - Classificação Internacional de Funcionalidade e Saúde - OMS/2001 </a:t>
            </a:r>
          </a:p>
          <a:p>
            <a:r>
              <a:rPr lang="pt-BR" altLang="pt-BR" sz="1200" dirty="0"/>
              <a:t>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68B04DB-F39D-4EA1-83AD-E266A27AE692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latin typeface="+mj-lt"/>
              </a:rPr>
              <a:t>DIMENSÃO BIOPSICOSSOCIAL DA DEFICIÊNCIA: BARREIRAS, PROTEÇÃO SOCIAL E CUIDADOS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32638" y="5512494"/>
            <a:ext cx="400090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SIM</a:t>
            </a:r>
            <a:r>
              <a:rPr lang="pt-BR" b="1" dirty="0"/>
              <a:t>/FAVORÁVEIS    -        FACILITADORES</a:t>
            </a:r>
          </a:p>
          <a:p>
            <a:r>
              <a:rPr lang="pt-BR" b="1" dirty="0">
                <a:solidFill>
                  <a:srgbClr val="FF0000"/>
                </a:solidFill>
              </a:rPr>
              <a:t>NÃO</a:t>
            </a:r>
            <a:r>
              <a:rPr lang="pt-BR" b="1" dirty="0"/>
              <a:t>/PRECARIZADOS   -  BARREIRAS</a:t>
            </a:r>
          </a:p>
        </p:txBody>
      </p:sp>
      <p:cxnSp>
        <p:nvCxnSpPr>
          <p:cNvPr id="13" name="Conector angulado 12"/>
          <p:cNvCxnSpPr>
            <a:cxnSpLocks/>
            <a:stCxn id="61" idx="2"/>
          </p:cNvCxnSpPr>
          <p:nvPr/>
        </p:nvCxnSpPr>
        <p:spPr>
          <a:xfrm rot="16200000" flipH="1">
            <a:off x="3407571" y="4917394"/>
            <a:ext cx="457187" cy="1647385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DEB9F324-E8F8-4D16-A7BF-B4545844F140}"/>
              </a:ext>
            </a:extLst>
          </p:cNvPr>
          <p:cNvCxnSpPr>
            <a:cxnSpLocks/>
          </p:cNvCxnSpPr>
          <p:nvPr/>
        </p:nvCxnSpPr>
        <p:spPr>
          <a:xfrm>
            <a:off x="9006322" y="5194009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1EB0186B-9EB1-45E8-B46F-57693FFF7C7C}"/>
              </a:ext>
            </a:extLst>
          </p:cNvPr>
          <p:cNvSpPr txBox="1"/>
          <p:nvPr/>
        </p:nvSpPr>
        <p:spPr>
          <a:xfrm>
            <a:off x="9781311" y="5394036"/>
            <a:ext cx="2080802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highlight>
                  <a:srgbClr val="FFFF00"/>
                </a:highlight>
              </a:rPr>
              <a:t>FACILITADORES: Informações, Acessibilidade,</a:t>
            </a:r>
          </a:p>
          <a:p>
            <a:pPr algn="ctr"/>
            <a:r>
              <a:rPr lang="pt-BR" b="1" dirty="0">
                <a:highlight>
                  <a:srgbClr val="FFFF00"/>
                </a:highlight>
              </a:rPr>
              <a:t>Proteção social e Cuidados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50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462A96CD-235F-4055-875E-038F76EC2B42}"/>
              </a:ext>
            </a:extLst>
          </p:cNvPr>
          <p:cNvSpPr/>
          <p:nvPr/>
        </p:nvSpPr>
        <p:spPr>
          <a:xfrm>
            <a:off x="960856" y="184108"/>
            <a:ext cx="10399594" cy="887104"/>
          </a:xfrm>
          <a:prstGeom prst="rect">
            <a:avLst/>
          </a:prstGeom>
          <a:solidFill>
            <a:srgbClr val="2A6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FFFF00"/>
                </a:solidFill>
              </a:rPr>
              <a:t>A ASSITÊNCIA SOCIAL DAS PESSOAS COM DEFICIÊNCI</a:t>
            </a:r>
            <a:r>
              <a:rPr lang="pt-BR" sz="24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35ED59D-8897-420D-A2E0-74B7F1D31EEA}"/>
              </a:ext>
            </a:extLst>
          </p:cNvPr>
          <p:cNvSpPr/>
          <p:nvPr/>
        </p:nvSpPr>
        <p:spPr>
          <a:xfrm>
            <a:off x="655780" y="1213582"/>
            <a:ext cx="10880437" cy="5016758"/>
          </a:xfrm>
          <a:prstGeom prst="rect">
            <a:avLst/>
          </a:prstGeom>
          <a:solidFill>
            <a:srgbClr val="D2DEEF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Os Serviços, os Programas, os Projetos e os Benefícios no âmbito do SUAS para as pessoas com deficiência e sua família têm como objetivo </a:t>
            </a:r>
            <a:r>
              <a:rPr lang="pt-BR" sz="2000" b="1" dirty="0"/>
              <a:t>a garantia da segurança de renda, da acolhida, da habilitação e da reabilitação, do desenvolvimento da autonomia e da convivência familiar e comunitária</a:t>
            </a:r>
            <a:r>
              <a:rPr lang="pt-BR" sz="2000" dirty="0"/>
              <a:t>, para a promoção do acesso a direitos e da plena participação social.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§ ... deve envolver conjunto articulado de serviços do âmbito da Proteção Social Básica e da Proteção Social Especial, ofertados pelo SUAS, para a </a:t>
            </a:r>
            <a:r>
              <a:rPr lang="pt-BR" sz="2000" b="1" dirty="0"/>
              <a:t>garantia de seguranças fundamentais no enfrentamento de situações de vulnerabilidade e de risco, por fragilização de vínculos e ameaça ou violação de direitos.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§ 2º </a:t>
            </a:r>
            <a:r>
              <a:rPr lang="pt-BR" sz="2000" dirty="0">
                <a:highlight>
                  <a:srgbClr val="FFFF00"/>
                </a:highlight>
              </a:rPr>
              <a:t>Os serviços socioassistenciais destinados à pessoa com deficiência em </a:t>
            </a:r>
            <a:r>
              <a:rPr lang="pt-BR" sz="2000" b="1" dirty="0">
                <a:highlight>
                  <a:srgbClr val="FFFF00"/>
                </a:highlight>
              </a:rPr>
              <a:t>SITUAÇÃO DE DEPENDÊNCIA </a:t>
            </a:r>
            <a:r>
              <a:rPr lang="pt-BR" sz="2000" dirty="0">
                <a:highlight>
                  <a:srgbClr val="FFFF00"/>
                </a:highlight>
              </a:rPr>
              <a:t>deverão contar com </a:t>
            </a:r>
            <a:r>
              <a:rPr lang="pt-BR" sz="2000" b="1" i="1" dirty="0">
                <a:highlight>
                  <a:srgbClr val="FFFF00"/>
                </a:highlight>
              </a:rPr>
              <a:t>cuidadores sociais </a:t>
            </a:r>
            <a:r>
              <a:rPr lang="pt-BR" sz="2000" dirty="0">
                <a:highlight>
                  <a:srgbClr val="FFFF00"/>
                </a:highlight>
              </a:rPr>
              <a:t>para prestar-lhe </a:t>
            </a:r>
            <a:r>
              <a:rPr lang="pt-BR" sz="2000" b="1" i="1" dirty="0">
                <a:highlight>
                  <a:srgbClr val="FFFF00"/>
                </a:highlight>
              </a:rPr>
              <a:t>cuidados básicos e instrumentais.</a:t>
            </a:r>
          </a:p>
          <a:p>
            <a:pPr algn="just"/>
            <a:endParaRPr lang="pt-BR" sz="2000" b="1" i="1" dirty="0"/>
          </a:p>
          <a:p>
            <a:pPr algn="just"/>
            <a:r>
              <a:rPr lang="pt-BR" sz="2000" dirty="0"/>
              <a:t>... é assegurado à pessoa com deficiência que não possua meios para prover sua subsistência nem de tê-la provida por sua família o benefício mensal de 1 (um) salário-mínimo  - </a:t>
            </a:r>
            <a:r>
              <a:rPr lang="pt-BR" sz="1400" dirty="0"/>
              <a:t>(LBI no. 13.146/2015 - Art. 39 e art. 40).</a:t>
            </a:r>
          </a:p>
        </p:txBody>
      </p:sp>
    </p:spTree>
    <p:extLst>
      <p:ext uri="{BB962C8B-B14F-4D97-AF65-F5344CB8AC3E}">
        <p14:creationId xmlns:p14="http://schemas.microsoft.com/office/powerpoint/2010/main" val="35881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ágono 5"/>
          <p:cNvSpPr/>
          <p:nvPr/>
        </p:nvSpPr>
        <p:spPr>
          <a:xfrm>
            <a:off x="722757" y="4375656"/>
            <a:ext cx="1853931" cy="110333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r>
              <a:rPr lang="pt-B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Benefícios Eventuais </a:t>
            </a:r>
          </a:p>
        </p:txBody>
      </p:sp>
      <p:sp>
        <p:nvSpPr>
          <p:cNvPr id="7" name="Hexágono 6"/>
          <p:cNvSpPr/>
          <p:nvPr/>
        </p:nvSpPr>
        <p:spPr>
          <a:xfrm>
            <a:off x="4305463" y="2612838"/>
            <a:ext cx="1592093" cy="67504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BPC na Escola </a:t>
            </a:r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21D690C8-03F1-4F43-98C3-3AEAA04558FF}"/>
              </a:ext>
            </a:extLst>
          </p:cNvPr>
          <p:cNvSpPr/>
          <p:nvPr/>
        </p:nvSpPr>
        <p:spPr>
          <a:xfrm>
            <a:off x="9020674" y="4743391"/>
            <a:ext cx="2302313" cy="1008238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r>
              <a:rPr lang="pt-BR" sz="1600" b="1" dirty="0">
                <a:solidFill>
                  <a:prstClr val="white"/>
                </a:solidFill>
              </a:rPr>
              <a:t>SERVIÇOS DA PSE </a:t>
            </a:r>
            <a:r>
              <a:rPr lang="pt-BR" sz="1600" b="1" dirty="0" err="1">
                <a:solidFill>
                  <a:prstClr val="white"/>
                </a:solidFill>
              </a:rPr>
              <a:t>PcDeficiência</a:t>
            </a:r>
            <a:r>
              <a:rPr lang="pt-BR" sz="1600" b="1" dirty="0">
                <a:solidFill>
                  <a:prstClr val="white"/>
                </a:solidFill>
              </a:rPr>
              <a:t>, Idosas e suas famílias</a:t>
            </a:r>
          </a:p>
        </p:txBody>
      </p:sp>
      <p:sp>
        <p:nvSpPr>
          <p:cNvPr id="17" name="Hexágono 16"/>
          <p:cNvSpPr/>
          <p:nvPr/>
        </p:nvSpPr>
        <p:spPr>
          <a:xfrm>
            <a:off x="822255" y="3190309"/>
            <a:ext cx="1734131" cy="1019021"/>
          </a:xfrm>
          <a:prstGeom prst="hexag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r>
              <a:rPr lang="pt-BR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BPC/</a:t>
            </a:r>
          </a:p>
          <a:p>
            <a:pPr algn="ctr" defTabSz="685663">
              <a:defRPr/>
            </a:pPr>
            <a:r>
              <a:rPr lang="pt-BR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0" y="-100843"/>
            <a:ext cx="1219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OFERTAS DO SUAS – REDE BRASIL </a:t>
            </a:r>
          </a:p>
        </p:txBody>
      </p:sp>
      <p:sp>
        <p:nvSpPr>
          <p:cNvPr id="22" name="Hexágono 21"/>
          <p:cNvSpPr/>
          <p:nvPr/>
        </p:nvSpPr>
        <p:spPr>
          <a:xfrm>
            <a:off x="4183442" y="2015085"/>
            <a:ext cx="1626106" cy="533050"/>
          </a:xfrm>
          <a:prstGeom prst="hexagon">
            <a:avLst/>
          </a:prstGeom>
          <a:solidFill>
            <a:srgbClr val="FC8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r>
              <a:rPr lang="pt-B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</a:t>
            </a:r>
          </a:p>
        </p:txBody>
      </p:sp>
      <p:sp>
        <p:nvSpPr>
          <p:cNvPr id="23" name="Hexágono 22"/>
          <p:cNvSpPr/>
          <p:nvPr/>
        </p:nvSpPr>
        <p:spPr>
          <a:xfrm>
            <a:off x="7159791" y="1923325"/>
            <a:ext cx="1626105" cy="613672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r>
              <a:rPr lang="pt-B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</a:p>
        </p:txBody>
      </p:sp>
      <p:sp>
        <p:nvSpPr>
          <p:cNvPr id="25" name="Hexágono 24"/>
          <p:cNvSpPr/>
          <p:nvPr/>
        </p:nvSpPr>
        <p:spPr>
          <a:xfrm>
            <a:off x="4236399" y="4891636"/>
            <a:ext cx="1828660" cy="649961"/>
          </a:xfrm>
          <a:prstGeom prst="hexagon">
            <a:avLst/>
          </a:prstGeom>
          <a:solidFill>
            <a:srgbClr val="04B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r>
              <a:rPr lang="pt-BR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CRIANÇA FELIZ</a:t>
            </a:r>
          </a:p>
        </p:txBody>
      </p:sp>
      <p:sp>
        <p:nvSpPr>
          <p:cNvPr id="26" name="Hexágono 25"/>
          <p:cNvSpPr/>
          <p:nvPr/>
        </p:nvSpPr>
        <p:spPr>
          <a:xfrm>
            <a:off x="7375347" y="3602348"/>
            <a:ext cx="1626105" cy="622603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r>
              <a:rPr lang="pt-B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CREAS</a:t>
            </a:r>
          </a:p>
        </p:txBody>
      </p:sp>
      <p:sp>
        <p:nvSpPr>
          <p:cNvPr id="34" name="Hexágono 33"/>
          <p:cNvSpPr/>
          <p:nvPr/>
        </p:nvSpPr>
        <p:spPr>
          <a:xfrm>
            <a:off x="7434867" y="4293561"/>
            <a:ext cx="1558169" cy="959924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r>
              <a:rPr lang="pt-B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POP 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20438" r="26488" b="23016"/>
          <a:stretch>
            <a:fillRect/>
          </a:stretch>
        </p:blipFill>
        <p:spPr bwMode="auto">
          <a:xfrm>
            <a:off x="5764895" y="1911046"/>
            <a:ext cx="1484478" cy="1493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Juliana\Downloads\9568362035_34b7283d19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26" y="1820191"/>
            <a:ext cx="1436356" cy="1536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29B8CDC-C346-4783-8061-DC880D373040}"/>
              </a:ext>
            </a:extLst>
          </p:cNvPr>
          <p:cNvSpPr txBox="1"/>
          <p:nvPr/>
        </p:nvSpPr>
        <p:spPr>
          <a:xfrm>
            <a:off x="349582" y="2388520"/>
            <a:ext cx="2195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Benefícios do SUAS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510B768-A4EE-49FC-982A-2C530ED844C2}"/>
              </a:ext>
            </a:extLst>
          </p:cNvPr>
          <p:cNvSpPr txBox="1"/>
          <p:nvPr/>
        </p:nvSpPr>
        <p:spPr>
          <a:xfrm>
            <a:off x="1883224" y="1386564"/>
            <a:ext cx="448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Programas/ações/apoios estratégicos  que integram o SUAS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AE6B7A6-F3AD-454D-B2CB-28E3030C4E95}"/>
              </a:ext>
            </a:extLst>
          </p:cNvPr>
          <p:cNvSpPr txBox="1"/>
          <p:nvPr/>
        </p:nvSpPr>
        <p:spPr>
          <a:xfrm>
            <a:off x="7065817" y="1420081"/>
            <a:ext cx="5126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Unidades de Atendimento/Serviços</a:t>
            </a:r>
          </a:p>
        </p:txBody>
      </p:sp>
      <p:sp>
        <p:nvSpPr>
          <p:cNvPr id="27" name="Hexágono 26">
            <a:extLst>
              <a:ext uri="{FF2B5EF4-FFF2-40B4-BE49-F238E27FC236}">
                <a16:creationId xmlns:a16="http://schemas.microsoft.com/office/drawing/2014/main" id="{AA6A3763-011C-4379-9084-0F8CE3EFE515}"/>
              </a:ext>
            </a:extLst>
          </p:cNvPr>
          <p:cNvSpPr/>
          <p:nvPr/>
        </p:nvSpPr>
        <p:spPr>
          <a:xfrm>
            <a:off x="7492884" y="5320376"/>
            <a:ext cx="1558169" cy="959924"/>
          </a:xfrm>
          <a:prstGeom prst="hexag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r>
              <a:rPr lang="pt-B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Dia</a:t>
            </a:r>
          </a:p>
        </p:txBody>
      </p:sp>
      <p:sp>
        <p:nvSpPr>
          <p:cNvPr id="28" name="Hexágono 27">
            <a:extLst>
              <a:ext uri="{FF2B5EF4-FFF2-40B4-BE49-F238E27FC236}">
                <a16:creationId xmlns:a16="http://schemas.microsoft.com/office/drawing/2014/main" id="{0207786B-F6F1-4FBA-ACDD-B92FC71F8A17}"/>
              </a:ext>
            </a:extLst>
          </p:cNvPr>
          <p:cNvSpPr/>
          <p:nvPr/>
        </p:nvSpPr>
        <p:spPr>
          <a:xfrm>
            <a:off x="4260934" y="3403111"/>
            <a:ext cx="1720107" cy="703723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Acessuas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Trabalho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798F6D-92B9-436F-BF9E-C1C928CC5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63" y="3802783"/>
            <a:ext cx="1459794" cy="1459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C:\Users\juliana.pereira\Pictures\gravacoes-com-cosme-damiao-barbosa-sebastiao-pedra-30-06-11-22.jpg">
            <a:extLst>
              <a:ext uri="{FF2B5EF4-FFF2-40B4-BE49-F238E27FC236}">
                <a16:creationId xmlns:a16="http://schemas.microsoft.com/office/drawing/2014/main" id="{ADDF5AAB-4D1A-447C-A9AC-DA6B70558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2" t="-559" r="17486" b="68137"/>
          <a:stretch/>
        </p:blipFill>
        <p:spPr bwMode="auto">
          <a:xfrm>
            <a:off x="5879723" y="3291805"/>
            <a:ext cx="1385176" cy="14817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47FA4AB7-CB90-4396-BB7A-FDFFC6705C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4" t="15052" b="24843"/>
          <a:stretch/>
        </p:blipFill>
        <p:spPr>
          <a:xfrm>
            <a:off x="2567107" y="5259735"/>
            <a:ext cx="1509905" cy="1441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472662D-E73D-44F1-B465-A6F0CB7260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733" y="3245963"/>
            <a:ext cx="1356336" cy="13023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Espaço Reservado para Imagem 22">
            <a:extLst>
              <a:ext uri="{FF2B5EF4-FFF2-40B4-BE49-F238E27FC236}">
                <a16:creationId xmlns:a16="http://schemas.microsoft.com/office/drawing/2014/main" id="{66B8DB3D-8205-4A01-8C7E-EB8B0ACC2A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1" b="7251"/>
          <a:stretch>
            <a:fillRect/>
          </a:stretch>
        </p:blipFill>
        <p:spPr>
          <a:xfrm>
            <a:off x="2679296" y="2498965"/>
            <a:ext cx="1479068" cy="1493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9026F93A-71DC-4777-B085-38E7149A6BBE}"/>
              </a:ext>
            </a:extLst>
          </p:cNvPr>
          <p:cNvSpPr txBox="1"/>
          <p:nvPr/>
        </p:nvSpPr>
        <p:spPr>
          <a:xfrm>
            <a:off x="349583" y="524025"/>
            <a:ext cx="1162998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Proteção Social Básica e Especial de média e de alta complexidade: </a:t>
            </a:r>
          </a:p>
          <a:p>
            <a:r>
              <a:rPr lang="pt-BR" b="1" dirty="0">
                <a:solidFill>
                  <a:srgbClr val="FFFF00"/>
                </a:solidFill>
              </a:rPr>
              <a:t>Seguranças de renda, convivência e acolhida nas situação de vulnerabilidade, risco e direitos violados</a:t>
            </a:r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B6262C4A-DE59-4662-9180-8E2E2C80AEE8}"/>
              </a:ext>
            </a:extLst>
          </p:cNvPr>
          <p:cNvSpPr/>
          <p:nvPr/>
        </p:nvSpPr>
        <p:spPr>
          <a:xfrm>
            <a:off x="4183443" y="5580499"/>
            <a:ext cx="1982574" cy="108316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4B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r>
              <a:rPr lang="pt-BR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À ESTRATÉGIA BRASIL AMIGO DA PESSOA IDOSA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47FDC4D8-05FF-4431-897F-56812E35E88B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166017" y="4829614"/>
            <a:ext cx="1225909" cy="1441076"/>
          </a:xfrm>
          <a:prstGeom prst="rect">
            <a:avLst/>
          </a:prstGeom>
        </p:spPr>
      </p:pic>
      <p:sp>
        <p:nvSpPr>
          <p:cNvPr id="37" name="Hexágono 36">
            <a:extLst>
              <a:ext uri="{FF2B5EF4-FFF2-40B4-BE49-F238E27FC236}">
                <a16:creationId xmlns:a16="http://schemas.microsoft.com/office/drawing/2014/main" id="{3C48C67F-C4A7-46C6-9E82-52069C276D19}"/>
              </a:ext>
            </a:extLst>
          </p:cNvPr>
          <p:cNvSpPr/>
          <p:nvPr/>
        </p:nvSpPr>
        <p:spPr>
          <a:xfrm>
            <a:off x="4260934" y="4183691"/>
            <a:ext cx="1735115" cy="649961"/>
          </a:xfrm>
          <a:prstGeom prst="hexagon">
            <a:avLst/>
          </a:prstGeom>
          <a:solidFill>
            <a:srgbClr val="04B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r>
              <a:rPr lang="pt-BR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ÚNICO</a:t>
            </a:r>
          </a:p>
        </p:txBody>
      </p:sp>
      <p:sp>
        <p:nvSpPr>
          <p:cNvPr id="38" name="Hexágono 37">
            <a:extLst>
              <a:ext uri="{FF2B5EF4-FFF2-40B4-BE49-F238E27FC236}">
                <a16:creationId xmlns:a16="http://schemas.microsoft.com/office/drawing/2014/main" id="{52A018C7-AA82-4E78-ACEE-34A0199C36C0}"/>
              </a:ext>
            </a:extLst>
          </p:cNvPr>
          <p:cNvSpPr/>
          <p:nvPr/>
        </p:nvSpPr>
        <p:spPr>
          <a:xfrm>
            <a:off x="7148132" y="2636241"/>
            <a:ext cx="1953228" cy="852601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r>
              <a:rPr lang="pt-BR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CONVIVÊNCIA</a:t>
            </a:r>
          </a:p>
        </p:txBody>
      </p:sp>
      <p:sp>
        <p:nvSpPr>
          <p:cNvPr id="32" name="Hexágono 31">
            <a:extLst>
              <a:ext uri="{FF2B5EF4-FFF2-40B4-BE49-F238E27FC236}">
                <a16:creationId xmlns:a16="http://schemas.microsoft.com/office/drawing/2014/main" id="{0F751E2B-8E88-4117-989C-ABCD7B0C8876}"/>
              </a:ext>
            </a:extLst>
          </p:cNvPr>
          <p:cNvSpPr/>
          <p:nvPr/>
        </p:nvSpPr>
        <p:spPr>
          <a:xfrm>
            <a:off x="10060677" y="5800338"/>
            <a:ext cx="1987212" cy="1008238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r>
              <a:rPr lang="pt-BR" sz="1600" b="1" dirty="0">
                <a:solidFill>
                  <a:prstClr val="white"/>
                </a:solidFill>
              </a:rPr>
              <a:t>SERVIÇOS DE ACOLHIMENT/Residências Inclusivas</a:t>
            </a:r>
          </a:p>
        </p:txBody>
      </p:sp>
      <p:sp>
        <p:nvSpPr>
          <p:cNvPr id="40" name="Hexágono 39">
            <a:extLst>
              <a:ext uri="{FF2B5EF4-FFF2-40B4-BE49-F238E27FC236}">
                <a16:creationId xmlns:a16="http://schemas.microsoft.com/office/drawing/2014/main" id="{29F99DAC-F3B9-4FE6-B3A7-55DDCF8E6A24}"/>
              </a:ext>
            </a:extLst>
          </p:cNvPr>
          <p:cNvSpPr/>
          <p:nvPr/>
        </p:nvSpPr>
        <p:spPr>
          <a:xfrm>
            <a:off x="762354" y="5550152"/>
            <a:ext cx="1853931" cy="110333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r>
              <a:rPr lang="pt-B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Bolsa </a:t>
            </a:r>
            <a:r>
              <a:rPr lang="pt-BR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pt-B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882626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76"/>
          <p:cNvGrpSpPr/>
          <p:nvPr/>
        </p:nvGrpSpPr>
        <p:grpSpPr>
          <a:xfrm>
            <a:off x="6693832" y="3675884"/>
            <a:ext cx="3676459" cy="2737393"/>
            <a:chOff x="8597116" y="1049378"/>
            <a:chExt cx="3384034" cy="2677912"/>
          </a:xfrm>
          <a:solidFill>
            <a:srgbClr val="F58634"/>
          </a:solidFill>
        </p:grpSpPr>
        <p:sp>
          <p:nvSpPr>
            <p:cNvPr id="45" name="CaixaDeTexto 44"/>
            <p:cNvSpPr txBox="1"/>
            <p:nvPr/>
          </p:nvSpPr>
          <p:spPr>
            <a:xfrm>
              <a:off x="8597116" y="1049378"/>
              <a:ext cx="3384034" cy="572068"/>
            </a:xfrm>
            <a:prstGeom prst="rect">
              <a:avLst/>
            </a:prstGeom>
            <a:solidFill>
              <a:srgbClr val="F58634">
                <a:alpha val="95000"/>
              </a:srgbClr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3200" b="1" dirty="0">
                  <a:solidFill>
                    <a:prstClr val="black"/>
                  </a:solidFill>
                  <a:latin typeface="Acumin Pro" panose="020B0804020202020204" pitchFamily="34" charset="0"/>
                  <a:cs typeface="Aharoni" panose="02010803020104030203" pitchFamily="2" charset="-79"/>
                </a:rPr>
                <a:t>11.199</a:t>
              </a:r>
              <a:r>
                <a:rPr lang="pt-BR" sz="3200" b="1" dirty="0">
                  <a:solidFill>
                    <a:srgbClr val="FFE8AF"/>
                  </a:solidFill>
                  <a:latin typeface="Acumin Pro" panose="020B0804020202020204" pitchFamily="34" charset="0"/>
                  <a:cs typeface="Aharoni" panose="02010803020104030203" pitchFamily="2" charset="-79"/>
                </a:rPr>
                <a:t>*</a:t>
              </a: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Entidades</a:t>
              </a:r>
              <a:endParaRPr kumimoji="0" lang="pt-B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Aharoni" panose="02010803020104030203" pitchFamily="2" charset="-79"/>
              </a:endParaRPr>
            </a:p>
          </p:txBody>
        </p:sp>
        <p:pic>
          <p:nvPicPr>
            <p:cNvPr id="46" name="Imagem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6607" y="1745421"/>
              <a:ext cx="2041485" cy="1981869"/>
            </a:xfrm>
            <a:prstGeom prst="rect">
              <a:avLst/>
            </a:prstGeom>
            <a:grpFill/>
          </p:spPr>
        </p:pic>
        <p:sp>
          <p:nvSpPr>
            <p:cNvPr id="47" name="Retângulo 46"/>
            <p:cNvSpPr/>
            <p:nvPr/>
          </p:nvSpPr>
          <p:spPr>
            <a:xfrm>
              <a:off x="9668117" y="2166616"/>
              <a:ext cx="95532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2.796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9906387" y="2755227"/>
              <a:ext cx="82105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haroni" panose="02010803020104030203" pitchFamily="2" charset="-79"/>
                </a:rPr>
                <a:t>(50,2%)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9610914" y="2417162"/>
              <a:ext cx="966398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municípios</a:t>
              </a: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1117436" y="116308"/>
            <a:ext cx="1024936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Aharoni" panose="02010803020104030203" pitchFamily="2" charset="-79"/>
              </a:rPr>
              <a:t>EQUIPAMENTOS </a:t>
            </a:r>
            <a:r>
              <a:rPr lang="pt-BR" sz="2400" b="1" dirty="0">
                <a:solidFill>
                  <a:srgbClr val="FFFF00"/>
                </a:solidFill>
                <a:cs typeface="Aharoni" panose="02010803020104030203" pitchFamily="2" charset="-79"/>
              </a:rPr>
              <a:t>DA ASSISTÊNCIA SOCIAL - SUAS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45090" y="958741"/>
            <a:ext cx="2563273" cy="2562080"/>
            <a:chOff x="769229" y="947222"/>
            <a:chExt cx="2563273" cy="2562080"/>
          </a:xfrm>
        </p:grpSpPr>
        <p:grpSp>
          <p:nvGrpSpPr>
            <p:cNvPr id="39" name="Agrupar 38"/>
            <p:cNvGrpSpPr/>
            <p:nvPr/>
          </p:nvGrpSpPr>
          <p:grpSpPr>
            <a:xfrm>
              <a:off x="769229" y="947222"/>
              <a:ext cx="2563273" cy="2562080"/>
              <a:chOff x="702117" y="946733"/>
              <a:chExt cx="2563273" cy="2562080"/>
            </a:xfrm>
          </p:grpSpPr>
          <p:sp>
            <p:nvSpPr>
              <p:cNvPr id="2" name="CaixaDeTexto 1"/>
              <p:cNvSpPr txBox="1"/>
              <p:nvPr/>
            </p:nvSpPr>
            <p:spPr>
              <a:xfrm>
                <a:off x="702117" y="946733"/>
                <a:ext cx="25632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cumin Pro" panose="020B0804020202020204" pitchFamily="34" charset="0"/>
                    <a:ea typeface="+mn-ea"/>
                    <a:cs typeface="Aharoni" panose="02010803020104030203" pitchFamily="2" charset="-79"/>
                  </a:rPr>
                  <a:t>8.360</a:t>
                </a:r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cumin Pro" panose="020B0804020202020204" pitchFamily="34" charset="0"/>
                    <a:ea typeface="+mn-ea"/>
                    <a:cs typeface="Aharoni" panose="02010803020104030203" pitchFamily="2" charset="-79"/>
                  </a:rPr>
                  <a:t> CRAS</a:t>
                </a:r>
                <a:endParaRPr kumimoji="0" lang="pt-BR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endParaRPr>
              </a:p>
            </p:txBody>
          </p:sp>
          <p:grpSp>
            <p:nvGrpSpPr>
              <p:cNvPr id="38" name="Agrupar 37"/>
              <p:cNvGrpSpPr/>
              <p:nvPr/>
            </p:nvGrpSpPr>
            <p:grpSpPr>
              <a:xfrm>
                <a:off x="805129" y="1415347"/>
                <a:ext cx="2243718" cy="2093466"/>
                <a:chOff x="674203" y="2025400"/>
                <a:chExt cx="2243718" cy="2093466"/>
              </a:xfrm>
            </p:grpSpPr>
            <p:pic>
              <p:nvPicPr>
                <p:cNvPr id="35" name="Imagem 3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4203" y="2025400"/>
                  <a:ext cx="2243718" cy="2093466"/>
                </a:xfrm>
                <a:prstGeom prst="rect">
                  <a:avLst/>
                </a:prstGeom>
              </p:spPr>
            </p:pic>
            <p:sp>
              <p:nvSpPr>
                <p:cNvPr id="36" name="Retângulo 35"/>
                <p:cNvSpPr/>
                <p:nvPr/>
              </p:nvSpPr>
              <p:spPr>
                <a:xfrm>
                  <a:off x="1155245" y="2353152"/>
                  <a:ext cx="88838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cumin Pro" panose="020B0804020202020204" pitchFamily="34" charset="0"/>
                      <a:ea typeface="+mn-ea"/>
                      <a:cs typeface="Aharoni" panose="02010803020104030203" pitchFamily="2" charset="-79"/>
                    </a:rPr>
                    <a:t>5.536</a:t>
                  </a:r>
                  <a:endPara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tângulo 36"/>
                <p:cNvSpPr/>
                <p:nvPr/>
              </p:nvSpPr>
              <p:spPr>
                <a:xfrm>
                  <a:off x="1592312" y="2971984"/>
                  <a:ext cx="8210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haroni" panose="02010803020104030203" pitchFamily="2" charset="-79"/>
                    </a:rPr>
                    <a:t>(99,4%)</a:t>
                  </a:r>
                </a:p>
              </p:txBody>
            </p:sp>
          </p:grpSp>
        </p:grpSp>
        <p:sp>
          <p:nvSpPr>
            <p:cNvPr id="40" name="CaixaDeTexto 39"/>
            <p:cNvSpPr txBox="1"/>
            <p:nvPr/>
          </p:nvSpPr>
          <p:spPr>
            <a:xfrm>
              <a:off x="1322900" y="2007409"/>
              <a:ext cx="96639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municípios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85465" y="3544911"/>
            <a:ext cx="3198677" cy="2923446"/>
            <a:chOff x="8447385" y="756540"/>
            <a:chExt cx="3384034" cy="2729538"/>
          </a:xfrm>
        </p:grpSpPr>
        <p:sp>
          <p:nvSpPr>
            <p:cNvPr id="51" name="CaixaDeTexto 50"/>
            <p:cNvSpPr txBox="1"/>
            <p:nvPr/>
          </p:nvSpPr>
          <p:spPr>
            <a:xfrm>
              <a:off x="8447385" y="756540"/>
              <a:ext cx="3384034" cy="89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8.462</a:t>
              </a:r>
              <a:r>
                <a:rPr kumimoji="0" lang="pt-BR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 </a:t>
              </a: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Centros de Convivência </a:t>
              </a:r>
            </a:p>
          </p:txBody>
        </p:sp>
        <p:pic>
          <p:nvPicPr>
            <p:cNvPr id="53" name="Imagem 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7253" y="1526588"/>
              <a:ext cx="2366984" cy="1959490"/>
            </a:xfrm>
            <a:prstGeom prst="rect">
              <a:avLst/>
            </a:prstGeom>
          </p:spPr>
        </p:pic>
        <p:sp>
          <p:nvSpPr>
            <p:cNvPr id="54" name="Retângulo 53"/>
            <p:cNvSpPr/>
            <p:nvPr/>
          </p:nvSpPr>
          <p:spPr>
            <a:xfrm>
              <a:off x="9569499" y="1944461"/>
              <a:ext cx="939865" cy="431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2.159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9826967" y="2506334"/>
              <a:ext cx="868638" cy="316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haroni" panose="02010803020104030203" pitchFamily="2" charset="-79"/>
                </a:rPr>
                <a:t>(38,8%)</a:t>
              </a: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9572500" y="2184253"/>
              <a:ext cx="96639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municípios</a:t>
              </a: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3173999" y="961862"/>
            <a:ext cx="2563273" cy="2632672"/>
            <a:chOff x="740046" y="871038"/>
            <a:chExt cx="2563273" cy="2632672"/>
          </a:xfrm>
        </p:grpSpPr>
        <p:grpSp>
          <p:nvGrpSpPr>
            <p:cNvPr id="57" name="Agrupar 38"/>
            <p:cNvGrpSpPr/>
            <p:nvPr/>
          </p:nvGrpSpPr>
          <p:grpSpPr>
            <a:xfrm>
              <a:off x="740046" y="871038"/>
              <a:ext cx="2563273" cy="2632672"/>
              <a:chOff x="672934" y="870549"/>
              <a:chExt cx="2563273" cy="2632672"/>
            </a:xfrm>
          </p:grpSpPr>
          <p:sp>
            <p:nvSpPr>
              <p:cNvPr id="59" name="CaixaDeTexto 58"/>
              <p:cNvSpPr txBox="1"/>
              <p:nvPr/>
            </p:nvSpPr>
            <p:spPr>
              <a:xfrm>
                <a:off x="672934" y="870549"/>
                <a:ext cx="25632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cumin Pro" panose="020B0804020202020204" pitchFamily="34" charset="0"/>
                    <a:ea typeface="+mn-ea"/>
                    <a:cs typeface="Aharoni" panose="02010803020104030203" pitchFamily="2" charset="-79"/>
                  </a:rPr>
                  <a:t>2.664</a:t>
                </a:r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cumin Pro" panose="020B0804020202020204" pitchFamily="34" charset="0"/>
                    <a:ea typeface="+mn-ea"/>
                    <a:cs typeface="Aharoni" panose="02010803020104030203" pitchFamily="2" charset="-79"/>
                  </a:rPr>
                  <a:t> CREAS</a:t>
                </a:r>
                <a:endPara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endParaRPr>
              </a:p>
            </p:txBody>
          </p:sp>
          <p:grpSp>
            <p:nvGrpSpPr>
              <p:cNvPr id="60" name="Agrupar 37"/>
              <p:cNvGrpSpPr/>
              <p:nvPr/>
            </p:nvGrpSpPr>
            <p:grpSpPr>
              <a:xfrm>
                <a:off x="747358" y="1371003"/>
                <a:ext cx="2196356" cy="2132218"/>
                <a:chOff x="616432" y="1981056"/>
                <a:chExt cx="2196356" cy="2132218"/>
              </a:xfrm>
            </p:grpSpPr>
            <p:pic>
              <p:nvPicPr>
                <p:cNvPr id="61" name="Imagem 6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432" y="1981056"/>
                  <a:ext cx="2196356" cy="2132218"/>
                </a:xfrm>
                <a:prstGeom prst="rect">
                  <a:avLst/>
                </a:prstGeom>
              </p:spPr>
            </p:pic>
            <p:sp>
              <p:nvSpPr>
                <p:cNvPr id="62" name="Retângulo 61"/>
                <p:cNvSpPr/>
                <p:nvPr/>
              </p:nvSpPr>
              <p:spPr>
                <a:xfrm>
                  <a:off x="1211157" y="2365073"/>
                  <a:ext cx="88838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cumin Pro" panose="020B0804020202020204" pitchFamily="34" charset="0"/>
                      <a:ea typeface="+mn-ea"/>
                      <a:cs typeface="Aharoni" panose="02010803020104030203" pitchFamily="2" charset="-79"/>
                    </a:rPr>
                    <a:t>2.423</a:t>
                  </a:r>
                  <a:endPara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tângulo 62"/>
                <p:cNvSpPr/>
                <p:nvPr/>
              </p:nvSpPr>
              <p:spPr>
                <a:xfrm>
                  <a:off x="1567707" y="2957157"/>
                  <a:ext cx="8210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haroni" panose="02010803020104030203" pitchFamily="2" charset="-79"/>
                    </a:rPr>
                    <a:t>(43,5%)</a:t>
                  </a:r>
                </a:p>
              </p:txBody>
            </p:sp>
          </p:grpSp>
        </p:grpSp>
        <p:sp>
          <p:nvSpPr>
            <p:cNvPr id="58" name="CaixaDeTexto 57"/>
            <p:cNvSpPr txBox="1"/>
            <p:nvPr/>
          </p:nvSpPr>
          <p:spPr>
            <a:xfrm>
              <a:off x="1428412" y="2031781"/>
              <a:ext cx="96639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municípios</a:t>
              </a:r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3169575" y="3619935"/>
            <a:ext cx="3384034" cy="2992505"/>
            <a:chOff x="8694960" y="1019777"/>
            <a:chExt cx="3384034" cy="2992505"/>
          </a:xfrm>
        </p:grpSpPr>
        <p:sp>
          <p:nvSpPr>
            <p:cNvPr id="66" name="CaixaDeTexto 65"/>
            <p:cNvSpPr txBox="1"/>
            <p:nvPr/>
          </p:nvSpPr>
          <p:spPr>
            <a:xfrm>
              <a:off x="8694960" y="1019777"/>
              <a:ext cx="33840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5.820</a:t>
              </a:r>
              <a:r>
                <a:rPr kumimoji="0" lang="pt-BR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 </a:t>
              </a: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Unidades de Acolhimento</a:t>
              </a:r>
            </a:p>
          </p:txBody>
        </p:sp>
        <p:pic>
          <p:nvPicPr>
            <p:cNvPr id="67" name="Imagem 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983" y="1910181"/>
              <a:ext cx="2165333" cy="2102101"/>
            </a:xfrm>
            <a:prstGeom prst="rect">
              <a:avLst/>
            </a:prstGeom>
          </p:spPr>
        </p:pic>
        <p:sp>
          <p:nvSpPr>
            <p:cNvPr id="68" name="Retângulo 67"/>
            <p:cNvSpPr/>
            <p:nvPr/>
          </p:nvSpPr>
          <p:spPr>
            <a:xfrm>
              <a:off x="9802828" y="2277585"/>
              <a:ext cx="93649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2.089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10018700" y="2828887"/>
              <a:ext cx="8210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haroni" panose="02010803020104030203" pitchFamily="2" charset="-79"/>
                </a:rPr>
                <a:t>(37,5%)</a:t>
              </a:r>
            </a:p>
          </p:txBody>
        </p:sp>
        <p:sp>
          <p:nvSpPr>
            <p:cNvPr id="70" name="CaixaDeTexto 69"/>
            <p:cNvSpPr txBox="1"/>
            <p:nvPr/>
          </p:nvSpPr>
          <p:spPr>
            <a:xfrm>
              <a:off x="9767423" y="2560348"/>
              <a:ext cx="96639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municípios</a:t>
              </a: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5838931" y="936478"/>
            <a:ext cx="3467010" cy="2678954"/>
            <a:chOff x="8592969" y="1048360"/>
            <a:chExt cx="3384034" cy="2425036"/>
          </a:xfrm>
        </p:grpSpPr>
        <p:sp>
          <p:nvSpPr>
            <p:cNvPr id="72" name="CaixaDeTexto 71"/>
            <p:cNvSpPr txBox="1"/>
            <p:nvPr/>
          </p:nvSpPr>
          <p:spPr>
            <a:xfrm>
              <a:off x="8592969" y="1048360"/>
              <a:ext cx="3384034" cy="529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1.641</a:t>
              </a:r>
              <a:r>
                <a:rPr kumimoji="0" lang="pt-BR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 </a:t>
              </a: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Centros</a:t>
              </a:r>
              <a:r>
                <a:rPr lang="pt-BR" sz="2400" b="1" dirty="0">
                  <a:solidFill>
                    <a:prstClr val="black"/>
                  </a:solidFill>
                  <a:latin typeface="Acumin Pro" panose="020B0804020202020204" pitchFamily="34" charset="0"/>
                  <a:cs typeface="Aharoni" panose="02010803020104030203" pitchFamily="2" charset="-79"/>
                </a:rPr>
                <a:t>-</a:t>
              </a: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Dia</a:t>
              </a:r>
            </a:p>
          </p:txBody>
        </p:sp>
        <p:pic>
          <p:nvPicPr>
            <p:cNvPr id="73" name="Imagem 7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0730" y="1512576"/>
              <a:ext cx="2140515" cy="1960820"/>
            </a:xfrm>
            <a:prstGeom prst="rect">
              <a:avLst/>
            </a:prstGeom>
          </p:spPr>
        </p:pic>
        <p:sp>
          <p:nvSpPr>
            <p:cNvPr id="74" name="Retângulo 73"/>
            <p:cNvSpPr/>
            <p:nvPr/>
          </p:nvSpPr>
          <p:spPr>
            <a:xfrm>
              <a:off x="9614968" y="1899697"/>
              <a:ext cx="787326" cy="4179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1031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tângulo 74"/>
            <p:cNvSpPr/>
            <p:nvPr/>
          </p:nvSpPr>
          <p:spPr>
            <a:xfrm>
              <a:off x="9869344" y="2523232"/>
              <a:ext cx="801409" cy="3064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haroni" panose="02010803020104030203" pitchFamily="2" charset="-79"/>
                </a:rPr>
                <a:t>(18,5%)</a:t>
              </a:r>
            </a:p>
          </p:txBody>
        </p:sp>
        <p:sp>
          <p:nvSpPr>
            <p:cNvPr id="76" name="CaixaDeTexto 75"/>
            <p:cNvSpPr txBox="1"/>
            <p:nvPr/>
          </p:nvSpPr>
          <p:spPr>
            <a:xfrm>
              <a:off x="9536056" y="2122063"/>
              <a:ext cx="96639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municípios</a:t>
              </a:r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9000061" y="953003"/>
            <a:ext cx="3384034" cy="2684675"/>
            <a:chOff x="8511432" y="1031484"/>
            <a:chExt cx="3384034" cy="2684675"/>
          </a:xfrm>
        </p:grpSpPr>
        <p:sp>
          <p:nvSpPr>
            <p:cNvPr id="78" name="CaixaDeTexto 77"/>
            <p:cNvSpPr txBox="1"/>
            <p:nvPr/>
          </p:nvSpPr>
          <p:spPr>
            <a:xfrm>
              <a:off x="8511432" y="1031484"/>
              <a:ext cx="33840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226</a:t>
              </a:r>
              <a:r>
                <a:rPr kumimoji="0" lang="pt-BR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 </a:t>
              </a: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Centros Pop</a:t>
              </a:r>
            </a:p>
          </p:txBody>
        </p:sp>
        <p:pic>
          <p:nvPicPr>
            <p:cNvPr id="79" name="Imagem 7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8971" y="1527235"/>
              <a:ext cx="2254768" cy="2188924"/>
            </a:xfrm>
            <a:prstGeom prst="rect">
              <a:avLst/>
            </a:prstGeom>
          </p:spPr>
        </p:pic>
        <p:sp>
          <p:nvSpPr>
            <p:cNvPr id="80" name="Retângulo 79"/>
            <p:cNvSpPr/>
            <p:nvPr/>
          </p:nvSpPr>
          <p:spPr>
            <a:xfrm>
              <a:off x="9715716" y="1990755"/>
              <a:ext cx="6094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cumin Pro" panose="020B0804020202020204" pitchFamily="34" charset="0"/>
                  <a:ea typeface="+mn-ea"/>
                  <a:cs typeface="Aharoni" panose="02010803020104030203" pitchFamily="2" charset="-79"/>
                </a:rPr>
                <a:t>200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tângulo 80"/>
            <p:cNvSpPr/>
            <p:nvPr/>
          </p:nvSpPr>
          <p:spPr>
            <a:xfrm>
              <a:off x="9845017" y="2576645"/>
              <a:ext cx="7168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haroni" panose="02010803020104030203" pitchFamily="2" charset="-79"/>
                </a:rPr>
                <a:t>(3,6%)</a:t>
              </a:r>
            </a:p>
          </p:txBody>
        </p:sp>
        <p:sp>
          <p:nvSpPr>
            <p:cNvPr id="82" name="CaixaDeTexto 81"/>
            <p:cNvSpPr txBox="1"/>
            <p:nvPr/>
          </p:nvSpPr>
          <p:spPr>
            <a:xfrm>
              <a:off x="9614057" y="2253631"/>
              <a:ext cx="96639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municípios</a:t>
              </a: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245090" y="6526063"/>
            <a:ext cx="2774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 err="1"/>
              <a:t>CadSuas</a:t>
            </a:r>
            <a:r>
              <a:rPr lang="pt-BR" sz="1100" dirty="0"/>
              <a:t>, dezembro de 2018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043972" y="6526063"/>
            <a:ext cx="3899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E8AF"/>
                </a:solidFill>
              </a:rPr>
              <a:t>*</a:t>
            </a:r>
            <a:r>
              <a:rPr lang="pt-BR" sz="1200" dirty="0"/>
              <a:t> </a:t>
            </a:r>
            <a:r>
              <a:rPr lang="pt-BR" sz="1100" dirty="0"/>
              <a:t>Fonte: CNEAS, Situação cadastral: Concluída até 01/08/2018</a:t>
            </a:r>
            <a:r>
              <a:rPr lang="pt-BR" sz="1200" dirty="0"/>
              <a:t>. </a:t>
            </a:r>
          </a:p>
        </p:txBody>
      </p:sp>
      <p:graphicFrame>
        <p:nvGraphicFramePr>
          <p:cNvPr id="64" name="Gráfico 63"/>
          <p:cNvGraphicFramePr>
            <a:graphicFrameLocks/>
          </p:cNvGraphicFramePr>
          <p:nvPr>
            <p:extLst/>
          </p:nvPr>
        </p:nvGraphicFramePr>
        <p:xfrm>
          <a:off x="9216428" y="3995174"/>
          <a:ext cx="3065515" cy="2852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0972274" y="5469549"/>
            <a:ext cx="1013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+mj-lt"/>
              </a:rPr>
              <a:t>Concluídos</a:t>
            </a:r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CaixaDeTexto 82"/>
          <p:cNvSpPr txBox="1"/>
          <p:nvPr/>
        </p:nvSpPr>
        <p:spPr>
          <a:xfrm>
            <a:off x="9811859" y="5346439"/>
            <a:ext cx="1001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Preenchendo</a:t>
            </a:r>
          </a:p>
        </p:txBody>
      </p:sp>
      <p:sp>
        <p:nvSpPr>
          <p:cNvPr id="84" name="CaixaDeTexto 83"/>
          <p:cNvSpPr txBox="1"/>
          <p:nvPr/>
        </p:nvSpPr>
        <p:spPr>
          <a:xfrm>
            <a:off x="10067136" y="4527118"/>
            <a:ext cx="1001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Pendente</a:t>
            </a:r>
          </a:p>
        </p:txBody>
      </p:sp>
    </p:spTree>
    <p:extLst>
      <p:ext uri="{BB962C8B-B14F-4D97-AF65-F5344CB8AC3E}">
        <p14:creationId xmlns:p14="http://schemas.microsoft.com/office/powerpoint/2010/main" val="407873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/>
          <p:cNvSpPr txBox="1"/>
          <p:nvPr/>
        </p:nvSpPr>
        <p:spPr>
          <a:xfrm>
            <a:off x="260412" y="4182"/>
            <a:ext cx="11887200" cy="830997"/>
          </a:xfrm>
          <a:prstGeom prst="rect">
            <a:avLst/>
          </a:prstGeom>
          <a:solidFill>
            <a:srgbClr val="2A6997"/>
          </a:solidFill>
          <a:ln w="25400" cap="rnd">
            <a:solidFill>
              <a:schemeClr val="tx2">
                <a:alpha val="50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BENEFÍCIO DE PRESTAÇÃO CONTINUADA – BPC – LOAS</a:t>
            </a:r>
          </a:p>
          <a:p>
            <a:pPr algn="ctr"/>
            <a:r>
              <a:rPr lang="pt-BR" sz="2400" b="1" dirty="0">
                <a:solidFill>
                  <a:srgbClr val="FFFF00"/>
                </a:solidFill>
              </a:rPr>
              <a:t>SEGURANÇA DE RENDA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91008"/>
              </p:ext>
            </p:extLst>
          </p:nvPr>
        </p:nvGraphicFramePr>
        <p:xfrm>
          <a:off x="1487055" y="1443182"/>
          <a:ext cx="9347200" cy="4107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20C5AB09-669D-4609-B6BA-2A971C175782}"/>
              </a:ext>
            </a:extLst>
          </p:cNvPr>
          <p:cNvSpPr txBox="1"/>
          <p:nvPr/>
        </p:nvSpPr>
        <p:spPr>
          <a:xfrm>
            <a:off x="526304" y="5866671"/>
            <a:ext cx="10132646" cy="707886"/>
          </a:xfrm>
          <a:prstGeom prst="rect">
            <a:avLst/>
          </a:prstGeom>
          <a:solidFill>
            <a:srgbClr val="2A6997"/>
          </a:solidFill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FF00"/>
                </a:solidFill>
              </a:rPr>
              <a:t>O BRASIL INSTITUI EM 2019, A PENSÃO ESPECIAL POR MICROCEFALIA – CARÁTER VITALÍCIO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 – PERMITINDO QUE OS FAMILIARES POSSAM TRABALHAR SEM O FILHO PERDER O BENEFICIO </a:t>
            </a:r>
          </a:p>
        </p:txBody>
      </p:sp>
    </p:spTree>
    <p:extLst>
      <p:ext uri="{BB962C8B-B14F-4D97-AF65-F5344CB8AC3E}">
        <p14:creationId xmlns:p14="http://schemas.microsoft.com/office/powerpoint/2010/main" val="134076124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1" y="-39289"/>
            <a:ext cx="12192001" cy="6396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FFFF00"/>
                </a:solidFill>
              </a:rPr>
              <a:t>A SITUAÇÃO DE DEPENDÊNCIA É UM RISCO A SER PROTEGIDO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AA47A2A-0AEB-4B35-BE2F-D2E0C49C4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372302"/>
              </p:ext>
            </p:extLst>
          </p:nvPr>
        </p:nvGraphicFramePr>
        <p:xfrm>
          <a:off x="212436" y="600365"/>
          <a:ext cx="11656291" cy="606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619">
                  <a:extLst>
                    <a:ext uri="{9D8B030D-6E8A-4147-A177-3AD203B41FA5}">
                      <a16:colId xmlns:a16="http://schemas.microsoft.com/office/drawing/2014/main" val="3989927555"/>
                    </a:ext>
                  </a:extLst>
                </a:gridCol>
                <a:gridCol w="6126672">
                  <a:extLst>
                    <a:ext uri="{9D8B030D-6E8A-4147-A177-3AD203B41FA5}">
                      <a16:colId xmlns:a16="http://schemas.microsoft.com/office/drawing/2014/main" val="161165434"/>
                    </a:ext>
                  </a:extLst>
                </a:gridCol>
              </a:tblGrid>
              <a:tr h="6066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4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DEPENDÊNCIA X CUIDADO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CONJUNTO DE ESTRATÉGIAS DE ACESSIBILIDADE UNIVERSAL E COGNITIVA (TECNOLOGIA ASSISTIVA E AJUDAS TÉCNICAS).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ACESSO A CUIDADO - É IGUALDADE DE OPORTUNIDADES, DE TRATAMENTO E DE RESPEITO A TRAJETÓRIAS DAS PESSOAS COM DEFICIÊNCIA E PESSOAS IDOSAS.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INCLUI: METODOLOGIAS ADAPTADAS, INTÉRPRETES DE LIBRAS, BRAILE, APOIOS DE PESSOAS, ETC,  PARA ELIMINAÇÃO DE BARREIRAS: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FÍSICAS, COGNITIVAS, DE COMPREENSÃO, DE</a:t>
                      </a:r>
                      <a:r>
                        <a:rPr lang="pt-BR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COMUNICAÇÃO, DE COMPORTAMENTO, ATITUDINAL.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LBI no. 13.146/2015 DEFINE </a:t>
                      </a:r>
                      <a:r>
                        <a:rPr lang="pt-BR" sz="1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CUIDADOS</a:t>
                      </a: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INCLUSIVE COM </a:t>
                      </a:r>
                      <a:r>
                        <a:rPr lang="pt-BR" sz="1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APOIO DE PESSOAS</a:t>
                      </a: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EM DISTINTOS AMBIENTES, COMO TECNOLOGIA ASSISTIVA:</a:t>
                      </a:r>
                    </a:p>
                    <a:p>
                      <a:pPr algn="jus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800" b="1" i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Atendente pessoal</a:t>
                      </a:r>
                      <a:r>
                        <a:rPr lang="pt-BR" sz="1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pessoa, membro ou não da família que, com ou sem remuneração, assiste ou presta cuidados básicos e essenciais à pessoa com deficiência... excluídas as técnicas ou os procedimentos identificados com profissões legalmente estabelecidas;</a:t>
                      </a:r>
                    </a:p>
                    <a:p>
                      <a:pPr algn="jus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800" b="1" i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Acompanhante (Assistente  Pessoal) </a:t>
                      </a:r>
                      <a:r>
                        <a:rPr lang="pt-BR" sz="1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aquele que acompanha a pessoa com deficiência, assiste ou presta cuidados básicos e essenciais à pessoa com deficiência... Excluídas...;</a:t>
                      </a:r>
                    </a:p>
                    <a:p>
                      <a:pPr algn="jus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800" b="1" i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Profissional de apoio escolar: </a:t>
                      </a: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pessoa que exerce atividades de alimentação, higiene e locomoção do estudante com deficiência e atua em todas as atividades escolares ...</a:t>
                      </a:r>
                    </a:p>
                    <a:p>
                      <a:pPr algn="jus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800" b="1" u="sng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Cuidador Social  - Serviços do SUAS </a:t>
                      </a:r>
                      <a:r>
                        <a:rPr lang="pt-BR" sz="18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que atendam a pessoas com algum grau de dependência devem contar com Cuidadores Sociais  -   </a:t>
                      </a:r>
                      <a:r>
                        <a:rPr lang="pt-BR" sz="12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(Art. 39 da LBI e Resolução CNAS Nº 09/2014).</a:t>
                      </a:r>
                      <a:endParaRPr lang="pt-BR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8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78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1" y="-39289"/>
            <a:ext cx="12192001" cy="602708"/>
          </a:xfrm>
          <a:prstGeom prst="rect">
            <a:avLst/>
          </a:prstGeom>
          <a:solidFill>
            <a:srgbClr val="2D7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FFFF00"/>
                </a:solidFill>
              </a:rPr>
              <a:t>A SITUAÇÃO DE DEPENDÊNCIA É UM RISCO A SER PROTEGIDO NO SUAS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E4FEA0C-A67F-4158-ABD6-DA54E19E6870}"/>
              </a:ext>
            </a:extLst>
          </p:cNvPr>
          <p:cNvSpPr/>
          <p:nvPr/>
        </p:nvSpPr>
        <p:spPr>
          <a:xfrm>
            <a:off x="172996" y="634965"/>
            <a:ext cx="11668022" cy="5909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 PNAS/SUAS considera  a </a:t>
            </a:r>
            <a:r>
              <a:rPr lang="pt-BR" b="1" dirty="0"/>
              <a:t>situação de dependência de cuidados um conceito relacional</a:t>
            </a:r>
            <a:r>
              <a:rPr lang="pt-BR" dirty="0"/>
              <a:t>, resultante de interação das Pessoas com Deficiência e Pessoas Idosas com as inúmeras barreiras (CDPD), com </a:t>
            </a:r>
            <a:r>
              <a:rPr lang="pt-BR" b="1" dirty="0"/>
              <a:t>grande risco de violação de direitos </a:t>
            </a:r>
            <a:r>
              <a:rPr lang="pt-BR" dirty="0"/>
              <a:t>dessas pessoas e seus cuidadores familiares, em especial, nas situações de: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/>
              <a:t>Extrema pobreza</a:t>
            </a:r>
            <a:r>
              <a:rPr lang="pt-BR" dirty="0"/>
              <a:t>, estigma, preconceito e outras vulnerabilidade e riscos;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/>
              <a:t>Não acesso a serviços essenciais no território </a:t>
            </a:r>
            <a:r>
              <a:rPr lang="pt-BR" dirty="0"/>
              <a:t>– barreiras arquitetônicas, de compreensão, de comunicação, atitudinal e outras (</a:t>
            </a:r>
            <a:r>
              <a:rPr lang="pt-BR" b="1" dirty="0"/>
              <a:t>falta de acessibilidade universal e acessibilidade cognitiva);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/>
              <a:t>Fragilidades das condições de cuidar das famílias </a:t>
            </a:r>
            <a:r>
              <a:rPr lang="pt-BR" dirty="0"/>
              <a:t>pelos altos custos dos cuidados; pelo empobrecimento das famílias; pelas dificuldades dos cuidadores familiares de conciliarem cuidados e trabalho fora de casa; pelas fragilidades dos vínculos familiares e sociais; pelo isolamento social das famílias e outras situações;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/>
              <a:t>Risco de institucionalização das pessoas com deficiência e idosas</a:t>
            </a:r>
            <a:r>
              <a:rPr lang="pt-BR" dirty="0"/>
              <a:t>, de vivências com negligências, violências e outras violações de direitos;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/>
              <a:t>Insuficiência/Inexistência de Serviços/Programas e Benefícios do SUAS </a:t>
            </a:r>
            <a:r>
              <a:rPr lang="pt-BR" dirty="0"/>
              <a:t>que </a:t>
            </a:r>
            <a:r>
              <a:rPr lang="pt-BR" b="1" dirty="0"/>
              <a:t>ampliam as condições de proteção e cuidados das famílias, </a:t>
            </a:r>
            <a:r>
              <a:rPr lang="pt-BR" dirty="0"/>
              <a:t>integrando os processos de habilitação, a reabilitação, a inclusão e a participação social, com as demais politicas de saúde, educação, trabalho e outras áreas, como definido na Resolução 034 CNAS/2011.</a:t>
            </a:r>
          </a:p>
        </p:txBody>
      </p:sp>
    </p:spTree>
    <p:extLst>
      <p:ext uri="{BB962C8B-B14F-4D97-AF65-F5344CB8AC3E}">
        <p14:creationId xmlns:p14="http://schemas.microsoft.com/office/powerpoint/2010/main" val="2240647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DAFE6DE48A3A4898CB7D6DF4E4E9B2" ma:contentTypeVersion="8" ma:contentTypeDescription="Crie um novo documento." ma:contentTypeScope="" ma:versionID="4f5dd964bf225299508f56d50551741e">
  <xsd:schema xmlns:xsd="http://www.w3.org/2001/XMLSchema" xmlns:xs="http://www.w3.org/2001/XMLSchema" xmlns:p="http://schemas.microsoft.com/office/2006/metadata/properties" xmlns:ns3="06568f97-6e62-4e63-8192-2e76ac50e221" targetNamespace="http://schemas.microsoft.com/office/2006/metadata/properties" ma:root="true" ma:fieldsID="6608628ca9338488864660b0f24ad3f0" ns3:_="">
    <xsd:import namespace="06568f97-6e62-4e63-8192-2e76ac50e2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68f97-6e62-4e63-8192-2e76ac50e2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9F2DCD-3DCA-450D-A851-531006800A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568f97-6e62-4e63-8192-2e76ac50e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7B6073-2B40-4E8F-9F96-4615B0DAB7D4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06568f97-6e62-4e63-8192-2e76ac50e22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D4ED1A4-C06B-425B-BE78-FEAF096858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3624</Words>
  <Application>Microsoft Office PowerPoint</Application>
  <PresentationFormat>Widescreen</PresentationFormat>
  <Paragraphs>283</Paragraphs>
  <Slides>24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Acumin Pro</vt:lpstr>
      <vt:lpstr>Arial</vt:lpstr>
      <vt:lpstr>Calibri</vt:lpstr>
      <vt:lpstr>Calibri Light</vt:lpstr>
      <vt:lpstr>Trebuchet MS</vt:lpstr>
      <vt:lpstr>Wingdings</vt:lpstr>
      <vt:lpstr>Wingdings 3</vt:lpstr>
      <vt:lpstr>Tema do Office</vt:lpstr>
      <vt:lpstr>Serviço de Proteção Social Especial para Pessoas com Deficiência, Pessoas Idosas e suas Famílias: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Serviço de Proteção Social Especial para Pessoas com Deficiência, Pessoas Idosas e suas Famílias:</dc:title>
  <dc:creator>Marília Lozi da Rocha</dc:creator>
  <cp:lastModifiedBy>Deusina Lopes da Cruz</cp:lastModifiedBy>
  <cp:revision>131</cp:revision>
  <cp:lastPrinted>2020-01-21T15:02:36Z</cp:lastPrinted>
  <dcterms:created xsi:type="dcterms:W3CDTF">2020-01-14T13:32:16Z</dcterms:created>
  <dcterms:modified xsi:type="dcterms:W3CDTF">2020-01-21T15:02:45Z</dcterms:modified>
</cp:coreProperties>
</file>