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1" r:id="rId4"/>
    <p:sldId id="279" r:id="rId5"/>
    <p:sldId id="275" r:id="rId6"/>
    <p:sldId id="259" r:id="rId7"/>
    <p:sldId id="260" r:id="rId8"/>
    <p:sldId id="278" r:id="rId9"/>
    <p:sldId id="272" r:id="rId10"/>
    <p:sldId id="273" r:id="rId11"/>
    <p:sldId id="280" r:id="rId12"/>
    <p:sldId id="263" r:id="rId13"/>
    <p:sldId id="266" r:id="rId14"/>
    <p:sldId id="265" r:id="rId15"/>
    <p:sldId id="267" r:id="rId16"/>
    <p:sldId id="269" r:id="rId17"/>
    <p:sldId id="276" r:id="rId18"/>
    <p:sldId id="268" r:id="rId19"/>
    <p:sldId id="274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De Carlo" initials="SDC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45893"/>
    <a:srgbClr val="C943A6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586" autoAdjust="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castelo.presidencia.gov.br\CONSEA\T&#201;CNICA\-%20CONSEAS%20ESTADUAIS\-%20ESTADOS\Vincula&#231;&#227;o%20institucional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\\castelo.presidencia.gov.br\CONSEA\%23%20PASTAS%20PARTICULARES\Elizabete\Textos%20e%20relat&#243;rios\Consea\T&#233;cnica\Dados%20pesquisa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crist\Downloads\Vincula&#231;&#227;o%20institucional.xlsx" TargetMode="External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crist\Downloads\Vincula&#231;&#227;o%20institucion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stelo.presidencia.gov.br\CONSEA\%23%20PASTAS%20PARTICULARES\Elizabete\Textos%20e%20relat&#243;rios\Consea\T&#233;cnica\Dados%20pesquisa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crist\Downloads\Vincula&#231;&#227;o%20institucio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2.2338809320144176E-2"/>
          <c:y val="0.14527534525474034"/>
          <c:w val="0.95723407833073793"/>
          <c:h val="0.41274200538016864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Pt>
            <c:idx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927-45C4-8B36-0766BA0A5060}"/>
              </c:ext>
            </c:extLst>
          </c:dPt>
          <c:dPt>
            <c:idx val="1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927-45C4-8B36-0766BA0A5060}"/>
              </c:ext>
            </c:extLst>
          </c:dPt>
          <c:dPt>
            <c:idx val="2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927-45C4-8B36-0766BA0A5060}"/>
              </c:ext>
            </c:extLst>
          </c:dPt>
          <c:dPt>
            <c:idx val="3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927-45C4-8B36-0766BA0A5060}"/>
              </c:ext>
            </c:extLst>
          </c:dPt>
          <c:dPt>
            <c:idx val="4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927-45C4-8B36-0766BA0A5060}"/>
              </c:ext>
            </c:extLst>
          </c:dPt>
          <c:dPt>
            <c:idx val="5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927-45C4-8B36-0766BA0A5060}"/>
              </c:ext>
            </c:extLst>
          </c:dPt>
          <c:dPt>
            <c:idx val="6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927-45C4-8B36-0766BA0A5060}"/>
              </c:ext>
            </c:extLst>
          </c:dPt>
          <c:dPt>
            <c:idx val="7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927-45C4-8B36-0766BA0A5060}"/>
              </c:ext>
            </c:extLst>
          </c:dPt>
          <c:dPt>
            <c:idx val="8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4927-45C4-8B36-0766BA0A5060}"/>
              </c:ext>
            </c:extLst>
          </c:dPt>
          <c:dPt>
            <c:idx val="9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4927-45C4-8B36-0766BA0A5060}"/>
              </c:ext>
            </c:extLst>
          </c:dPt>
          <c:dPt>
            <c:idx val="1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4927-45C4-8B36-0766BA0A5060}"/>
              </c:ext>
            </c:extLst>
          </c:dPt>
          <c:dPt>
            <c:idx val="11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4927-45C4-8B36-0766BA0A506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'[Vinculação institucional.xlsx]Planilha2'!$A$1:$A$12</c:f>
              <c:strCache>
                <c:ptCount val="12"/>
                <c:pt idx="0">
                  <c:v>Assistência social e desenvolvimento</c:v>
                </c:pt>
                <c:pt idx="1">
                  <c:v>Agricultura</c:v>
                </c:pt>
                <c:pt idx="2">
                  <c:v>Trabalho e desenvolvimento social</c:v>
                </c:pt>
                <c:pt idx="3">
                  <c:v>Casa civil/gabinete</c:v>
                </c:pt>
                <c:pt idx="4">
                  <c:v>Trabalho, habitação e assistência social</c:v>
                </c:pt>
                <c:pt idx="5">
                  <c:v>Direitos humanos e desenvolvimento social</c:v>
                </c:pt>
                <c:pt idx="6">
                  <c:v>Assistência social, trabalho e renda</c:v>
                </c:pt>
                <c:pt idx="7">
                  <c:v>Desenvolvimento para a segurança social</c:v>
                </c:pt>
                <c:pt idx="8">
                  <c:v>Inclusão e mobilização social</c:v>
                </c:pt>
                <c:pt idx="9">
                  <c:v>Ciência, tecnologia, inovação e desenvolvimento social</c:v>
                </c:pt>
                <c:pt idx="10">
                  <c:v>Desenvolvimento econômico, científico e agricultura, pecuária e irrigação</c:v>
                </c:pt>
                <c:pt idx="11">
                  <c:v>Planejamento </c:v>
                </c:pt>
              </c:strCache>
            </c:strRef>
          </c:cat>
          <c:val>
            <c:numRef>
              <c:f>'[Vinculação institucional.xlsx]Planilha2'!$C$1:$C$12</c:f>
              <c:numCache>
                <c:formatCode>0%</c:formatCode>
                <c:ptCount val="12"/>
                <c:pt idx="0">
                  <c:v>0.22222222222222224</c:v>
                </c:pt>
                <c:pt idx="1">
                  <c:v>0.18000000000000002</c:v>
                </c:pt>
                <c:pt idx="2">
                  <c:v>0.11111111111111112</c:v>
                </c:pt>
                <c:pt idx="3">
                  <c:v>0.11111111111111112</c:v>
                </c:pt>
                <c:pt idx="4">
                  <c:v>7.4074074074074084E-2</c:v>
                </c:pt>
                <c:pt idx="5">
                  <c:v>7.4074074074074084E-2</c:v>
                </c:pt>
                <c:pt idx="6">
                  <c:v>3.7037037037037042E-2</c:v>
                </c:pt>
                <c:pt idx="7">
                  <c:v>3.7037037037037042E-2</c:v>
                </c:pt>
                <c:pt idx="8">
                  <c:v>3.7037037037037042E-2</c:v>
                </c:pt>
                <c:pt idx="9">
                  <c:v>3.7037037037037042E-2</c:v>
                </c:pt>
                <c:pt idx="10">
                  <c:v>3.7037037037037042E-2</c:v>
                </c:pt>
                <c:pt idx="11">
                  <c:v>3.7037037037037042E-2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4927-45C4-8B36-0766BA0A5060}"/>
            </c:ext>
          </c:extLst>
        </c:ser>
        <c:dLbls>
          <c:showVal val="1"/>
        </c:dLbls>
        <c:overlap val="-25"/>
        <c:axId val="58743808"/>
        <c:axId val="58749696"/>
      </c:barChart>
      <c:catAx>
        <c:axId val="58743808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749696"/>
        <c:crosses val="autoZero"/>
        <c:auto val="1"/>
        <c:lblAlgn val="ctr"/>
        <c:lblOffset val="100"/>
      </c:catAx>
      <c:valAx>
        <c:axId val="58749696"/>
        <c:scaling>
          <c:orientation val="minMax"/>
        </c:scaling>
        <c:delete val="1"/>
        <c:axPos val="l"/>
        <c:numFmt formatCode="0%" sourceLinked="1"/>
        <c:tickLblPos val="nextTo"/>
        <c:crossAx val="5874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6350" cap="flat" cmpd="sng" algn="ctr">
      <a:noFill/>
      <a:prstDash val="solid"/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4.1666588083675161E-2"/>
          <c:y val="0.23955807322824665"/>
          <c:w val="0.93888888888888899"/>
          <c:h val="0.52169145523476246"/>
        </c:manualLayout>
      </c:layout>
      <c:barChart>
        <c:barDir val="col"/>
        <c:grouping val="clustered"/>
        <c:ser>
          <c:idx val="0"/>
          <c:order val="0"/>
          <c:tx>
            <c:strRef>
              <c:f>Plan1!$F$2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rgbClr val="CC990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Plan1!$E$3:$E$8</c:f>
              <c:strCache>
                <c:ptCount val="6"/>
                <c:pt idx="0">
                  <c:v>Brasil</c:v>
                </c:pt>
                <c:pt idx="1">
                  <c:v>Região Norte</c:v>
                </c:pt>
                <c:pt idx="2">
                  <c:v>Região Nordeste</c:v>
                </c:pt>
                <c:pt idx="3">
                  <c:v>Região Sudeste</c:v>
                </c:pt>
                <c:pt idx="4">
                  <c:v>Região Sul</c:v>
                </c:pt>
                <c:pt idx="5">
                  <c:v>Região Centro Oeste</c:v>
                </c:pt>
              </c:strCache>
            </c:strRef>
          </c:cat>
          <c:val>
            <c:numRef>
              <c:f>Plan1!$F$3:$F$8</c:f>
              <c:numCache>
                <c:formatCode>0%</c:formatCode>
                <c:ptCount val="6"/>
                <c:pt idx="0">
                  <c:v>0.78</c:v>
                </c:pt>
                <c:pt idx="1">
                  <c:v>0.71428571428571441</c:v>
                </c:pt>
                <c:pt idx="2">
                  <c:v>0.7777777777777779</c:v>
                </c:pt>
                <c:pt idx="3">
                  <c:v>0.75000000000000011</c:v>
                </c:pt>
                <c:pt idx="4">
                  <c:v>1</c:v>
                </c:pt>
                <c:pt idx="5">
                  <c:v>0.75000000000000011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870-4FF6-BE51-F751613894BC}"/>
            </c:ext>
          </c:extLst>
        </c:ser>
        <c:ser>
          <c:idx val="1"/>
          <c:order val="1"/>
          <c:tx>
            <c:strRef>
              <c:f>Plan1!$G$2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Plan1!$E$3:$E$8</c:f>
              <c:strCache>
                <c:ptCount val="6"/>
                <c:pt idx="0">
                  <c:v>Brasil</c:v>
                </c:pt>
                <c:pt idx="1">
                  <c:v>Região Norte</c:v>
                </c:pt>
                <c:pt idx="2">
                  <c:v>Região Nordeste</c:v>
                </c:pt>
                <c:pt idx="3">
                  <c:v>Região Sudeste</c:v>
                </c:pt>
                <c:pt idx="4">
                  <c:v>Região Sul</c:v>
                </c:pt>
                <c:pt idx="5">
                  <c:v>Região Centro Oeste</c:v>
                </c:pt>
              </c:strCache>
            </c:strRef>
          </c:cat>
          <c:val>
            <c:numRef>
              <c:f>Plan1!$G$3:$G$8</c:f>
              <c:numCache>
                <c:formatCode>0%</c:formatCode>
                <c:ptCount val="6"/>
                <c:pt idx="0">
                  <c:v>0.22220000000000001</c:v>
                </c:pt>
                <c:pt idx="1">
                  <c:v>0.28571428571428581</c:v>
                </c:pt>
                <c:pt idx="2">
                  <c:v>0.22222222222222221</c:v>
                </c:pt>
                <c:pt idx="3">
                  <c:v>0.25</c:v>
                </c:pt>
                <c:pt idx="4">
                  <c:v>0</c:v>
                </c:pt>
                <c:pt idx="5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870-4FF6-BE51-F751613894BC}"/>
            </c:ext>
          </c:extLst>
        </c:ser>
        <c:dLbls>
          <c:showVal val="1"/>
        </c:dLbls>
        <c:overlap val="-25"/>
        <c:axId val="58666368"/>
        <c:axId val="58680448"/>
      </c:barChart>
      <c:catAx>
        <c:axId val="58666368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80448"/>
        <c:crosses val="autoZero"/>
        <c:auto val="1"/>
        <c:lblAlgn val="ctr"/>
        <c:lblOffset val="100"/>
      </c:catAx>
      <c:valAx>
        <c:axId val="58680448"/>
        <c:scaling>
          <c:orientation val="minMax"/>
          <c:max val="1"/>
        </c:scaling>
        <c:delete val="1"/>
        <c:axPos val="l"/>
        <c:numFmt formatCode="0%" sourceLinked="1"/>
        <c:majorTickMark val="none"/>
        <c:tickLblPos val="nextTo"/>
        <c:crossAx val="58666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0549584426946639"/>
          <c:y val="0.91192147856517969"/>
          <c:w val="0.170440221918368"/>
          <c:h val="7.9968646710690358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2.333501233324198E-3"/>
          <c:y val="2.6508999542316992E-2"/>
          <c:w val="0.96975308641975322"/>
          <c:h val="0.79154425257122063"/>
        </c:manualLayout>
      </c:layout>
      <c:barChart>
        <c:barDir val="col"/>
        <c:grouping val="clustered"/>
        <c:ser>
          <c:idx val="0"/>
          <c:order val="0"/>
          <c:tx>
            <c:strRef>
              <c:f>'[Vinculação institucional.xlsx]Planilha2'!$E$39</c:f>
              <c:strCache>
                <c:ptCount val="1"/>
                <c:pt idx="0">
                  <c:v>Sociedade Civil</c:v>
                </c:pt>
              </c:strCache>
            </c:strRef>
          </c:tx>
          <c:spPr>
            <a:solidFill>
              <a:srgbClr val="CC9900"/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'[Vinculação institucional.xlsx]Planilha2'!$A$40:$A$45</c:f>
              <c:strCache>
                <c:ptCount val="6"/>
                <c:pt idx="0">
                  <c:v>Brasil</c:v>
                </c:pt>
                <c:pt idx="1">
                  <c:v>Região Norte</c:v>
                </c:pt>
                <c:pt idx="2">
                  <c:v>Região Nordeste</c:v>
                </c:pt>
                <c:pt idx="3">
                  <c:v>Região Sudeste</c:v>
                </c:pt>
                <c:pt idx="4">
                  <c:v>Região Sul</c:v>
                </c:pt>
                <c:pt idx="5">
                  <c:v>Região Centro Oeste</c:v>
                </c:pt>
              </c:strCache>
            </c:strRef>
          </c:cat>
          <c:val>
            <c:numRef>
              <c:f>'[Vinculação institucional.xlsx]Planilha2'!$E$40:$E$45</c:f>
              <c:numCache>
                <c:formatCode>0%</c:formatCode>
                <c:ptCount val="6"/>
                <c:pt idx="0">
                  <c:v>0.66972477064220193</c:v>
                </c:pt>
                <c:pt idx="1">
                  <c:v>0.67934782608695665</c:v>
                </c:pt>
                <c:pt idx="2">
                  <c:v>0.66981132075471694</c:v>
                </c:pt>
                <c:pt idx="3">
                  <c:v>0.66206896551724137</c:v>
                </c:pt>
                <c:pt idx="4">
                  <c:v>0.66666666666666663</c:v>
                </c:pt>
                <c:pt idx="5">
                  <c:v>0.66666666666666663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90-4023-BC2B-22467BB327CF}"/>
            </c:ext>
          </c:extLst>
        </c:ser>
        <c:ser>
          <c:idx val="1"/>
          <c:order val="1"/>
          <c:tx>
            <c:strRef>
              <c:f>'[Vinculação institucional.xlsx]Planilha2'!$F$39</c:f>
              <c:strCache>
                <c:ptCount val="1"/>
                <c:pt idx="0">
                  <c:v>Governo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'[Vinculação institucional.xlsx]Planilha2'!$A$40:$A$45</c:f>
              <c:strCache>
                <c:ptCount val="6"/>
                <c:pt idx="0">
                  <c:v>Brasil</c:v>
                </c:pt>
                <c:pt idx="1">
                  <c:v>Região Norte</c:v>
                </c:pt>
                <c:pt idx="2">
                  <c:v>Região Nordeste</c:v>
                </c:pt>
                <c:pt idx="3">
                  <c:v>Região Sudeste</c:v>
                </c:pt>
                <c:pt idx="4">
                  <c:v>Região Sul</c:v>
                </c:pt>
                <c:pt idx="5">
                  <c:v>Região Centro Oeste</c:v>
                </c:pt>
              </c:strCache>
            </c:strRef>
          </c:cat>
          <c:val>
            <c:numRef>
              <c:f>'[Vinculação institucional.xlsx]Planilha2'!$F$40:$F$45</c:f>
              <c:numCache>
                <c:formatCode>0%</c:formatCode>
                <c:ptCount val="6"/>
                <c:pt idx="0">
                  <c:v>0.33027522935779824</c:v>
                </c:pt>
                <c:pt idx="1">
                  <c:v>0.32065217391304357</c:v>
                </c:pt>
                <c:pt idx="2">
                  <c:v>0.33018867924528317</c:v>
                </c:pt>
                <c:pt idx="3">
                  <c:v>0.33793103448275869</c:v>
                </c:pt>
                <c:pt idx="4">
                  <c:v>0.33333333333333331</c:v>
                </c:pt>
                <c:pt idx="5">
                  <c:v>0.33333333333333331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90-4023-BC2B-22467BB327CF}"/>
            </c:ext>
          </c:extLst>
        </c:ser>
        <c:dLbls>
          <c:showVal val="1"/>
        </c:dLbls>
        <c:gapWidth val="100"/>
        <c:overlap val="-24"/>
        <c:axId val="58702464"/>
        <c:axId val="60170624"/>
      </c:barChart>
      <c:catAx>
        <c:axId val="587024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170624"/>
        <c:crosses val="autoZero"/>
        <c:auto val="1"/>
        <c:lblAlgn val="ctr"/>
        <c:lblOffset val="100"/>
      </c:catAx>
      <c:valAx>
        <c:axId val="60170624"/>
        <c:scaling>
          <c:orientation val="minMax"/>
        </c:scaling>
        <c:delete val="1"/>
        <c:axPos val="l"/>
        <c:numFmt formatCode="0%" sourceLinked="1"/>
        <c:majorTickMark val="none"/>
        <c:tickLblPos val="nextTo"/>
        <c:crossAx val="58702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cap="all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3.0555555555555558E-2"/>
          <c:y val="0.13004629629629638"/>
          <c:w val="0.93888888888888899"/>
          <c:h val="0.60579469233012562"/>
        </c:manualLayout>
      </c:layout>
      <c:barChart>
        <c:barDir val="col"/>
        <c:grouping val="clustered"/>
        <c:ser>
          <c:idx val="0"/>
          <c:order val="0"/>
          <c:tx>
            <c:strRef>
              <c:f>'[Vinculação institucional.xlsx]Planilha2'!$E$47</c:f>
              <c:strCache>
                <c:ptCount val="1"/>
                <c:pt idx="0">
                  <c:v>Mulheres</c:v>
                </c:pt>
              </c:strCache>
            </c:strRef>
          </c:tx>
          <c:spPr>
            <a:solidFill>
              <a:srgbClr val="B45893"/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'[Vinculação institucional.xlsx]Planilha2'!$A$48:$A$53</c:f>
              <c:strCache>
                <c:ptCount val="6"/>
                <c:pt idx="0">
                  <c:v>Brasil</c:v>
                </c:pt>
                <c:pt idx="1">
                  <c:v>Região Norte</c:v>
                </c:pt>
                <c:pt idx="2">
                  <c:v>Região Nordeste</c:v>
                </c:pt>
                <c:pt idx="3">
                  <c:v>Região Sudeste</c:v>
                </c:pt>
                <c:pt idx="4">
                  <c:v>Região Sul</c:v>
                </c:pt>
                <c:pt idx="5">
                  <c:v>Região Centro Oeste</c:v>
                </c:pt>
              </c:strCache>
            </c:strRef>
          </c:cat>
          <c:val>
            <c:numRef>
              <c:f>'[Vinculação institucional.xlsx]Planilha2'!$E$48:$E$53</c:f>
              <c:numCache>
                <c:formatCode>0%</c:formatCode>
                <c:ptCount val="6"/>
                <c:pt idx="0">
                  <c:v>0.57490636704119857</c:v>
                </c:pt>
                <c:pt idx="1">
                  <c:v>0.64000000000000012</c:v>
                </c:pt>
                <c:pt idx="2">
                  <c:v>0.52972972972972976</c:v>
                </c:pt>
                <c:pt idx="3">
                  <c:v>0.54545454545454541</c:v>
                </c:pt>
                <c:pt idx="4">
                  <c:v>0.55714285714285727</c:v>
                </c:pt>
                <c:pt idx="5">
                  <c:v>0.63636363636363646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682-4C94-B5B0-DDBE4E9CD002}"/>
            </c:ext>
          </c:extLst>
        </c:ser>
        <c:ser>
          <c:idx val="1"/>
          <c:order val="1"/>
          <c:tx>
            <c:strRef>
              <c:f>'[Vinculação institucional.xlsx]Planilha2'!$F$47</c:f>
              <c:strCache>
                <c:ptCount val="1"/>
                <c:pt idx="0">
                  <c:v>Homens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'[Vinculação institucional.xlsx]Planilha2'!$A$48:$A$53</c:f>
              <c:strCache>
                <c:ptCount val="6"/>
                <c:pt idx="0">
                  <c:v>Brasil</c:v>
                </c:pt>
                <c:pt idx="1">
                  <c:v>Região Norte</c:v>
                </c:pt>
                <c:pt idx="2">
                  <c:v>Região Nordeste</c:v>
                </c:pt>
                <c:pt idx="3">
                  <c:v>Região Sudeste</c:v>
                </c:pt>
                <c:pt idx="4">
                  <c:v>Região Sul</c:v>
                </c:pt>
                <c:pt idx="5">
                  <c:v>Região Centro Oeste</c:v>
                </c:pt>
              </c:strCache>
            </c:strRef>
          </c:cat>
          <c:val>
            <c:numRef>
              <c:f>'[Vinculação institucional.xlsx]Planilha2'!$F$48:$F$53</c:f>
              <c:numCache>
                <c:formatCode>0%</c:formatCode>
                <c:ptCount val="6"/>
                <c:pt idx="0">
                  <c:v>0.42509363295880148</c:v>
                </c:pt>
                <c:pt idx="1">
                  <c:v>0.36000000000000004</c:v>
                </c:pt>
                <c:pt idx="2">
                  <c:v>0.47027027027027035</c:v>
                </c:pt>
                <c:pt idx="3">
                  <c:v>0.45454545454545453</c:v>
                </c:pt>
                <c:pt idx="4">
                  <c:v>0.44285714285714284</c:v>
                </c:pt>
                <c:pt idx="5">
                  <c:v>0.3636363636363637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682-4C94-B5B0-DDBE4E9CD002}"/>
            </c:ext>
          </c:extLst>
        </c:ser>
        <c:dLbls>
          <c:showVal val="1"/>
        </c:dLbls>
        <c:gapWidth val="100"/>
        <c:overlap val="-24"/>
        <c:axId val="60224640"/>
        <c:axId val="60226176"/>
      </c:barChart>
      <c:catAx>
        <c:axId val="602246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all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226176"/>
        <c:crosses val="autoZero"/>
        <c:auto val="1"/>
        <c:lblAlgn val="ctr"/>
        <c:lblOffset val="100"/>
      </c:catAx>
      <c:valAx>
        <c:axId val="60226176"/>
        <c:scaling>
          <c:orientation val="minMax"/>
        </c:scaling>
        <c:delete val="1"/>
        <c:axPos val="l"/>
        <c:numFmt formatCode="0%" sourceLinked="1"/>
        <c:majorTickMark val="none"/>
        <c:tickLblPos val="nextTo"/>
        <c:crossAx val="60224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cap="all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3.0555555555555558E-2"/>
          <c:y val="0.19471274424030333"/>
          <c:w val="0.93888888888888899"/>
          <c:h val="0.56335812190142887"/>
        </c:manualLayout>
      </c:layout>
      <c:barChart>
        <c:barDir val="col"/>
        <c:grouping val="clustered"/>
        <c:ser>
          <c:idx val="0"/>
          <c:order val="0"/>
          <c:tx>
            <c:strRef>
              <c:f>Plan1!$X$2</c:f>
              <c:strCache>
                <c:ptCount val="1"/>
                <c:pt idx="0">
                  <c:v>Feminino</c:v>
                </c:pt>
              </c:strCache>
            </c:strRef>
          </c:tx>
          <c:spPr>
            <a:solidFill>
              <a:srgbClr val="B45893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Plan1!$W$3:$W$8</c:f>
              <c:strCache>
                <c:ptCount val="6"/>
                <c:pt idx="0">
                  <c:v>Brasil</c:v>
                </c:pt>
                <c:pt idx="1">
                  <c:v>Região Norte</c:v>
                </c:pt>
                <c:pt idx="2">
                  <c:v>Região Nordeste</c:v>
                </c:pt>
                <c:pt idx="3">
                  <c:v>Região Sudeste</c:v>
                </c:pt>
                <c:pt idx="4">
                  <c:v>Região Sul</c:v>
                </c:pt>
                <c:pt idx="5">
                  <c:v>Região Centro Oeste</c:v>
                </c:pt>
              </c:strCache>
            </c:strRef>
          </c:cat>
          <c:val>
            <c:numRef>
              <c:f>Plan1!$X$3:$X$8</c:f>
              <c:numCache>
                <c:formatCode>0%</c:formatCode>
                <c:ptCount val="6"/>
                <c:pt idx="0">
                  <c:v>0.44</c:v>
                </c:pt>
                <c:pt idx="1">
                  <c:v>0.28571428571428581</c:v>
                </c:pt>
                <c:pt idx="2">
                  <c:v>0.55555555555555569</c:v>
                </c:pt>
                <c:pt idx="3">
                  <c:v>0.25</c:v>
                </c:pt>
                <c:pt idx="4">
                  <c:v>0.33333333333333331</c:v>
                </c:pt>
                <c:pt idx="5">
                  <c:v>0.75000000000000011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A23-499D-B403-F2B53591E092}"/>
            </c:ext>
          </c:extLst>
        </c:ser>
        <c:ser>
          <c:idx val="1"/>
          <c:order val="1"/>
          <c:tx>
            <c:strRef>
              <c:f>Plan1!$Y$2</c:f>
              <c:strCache>
                <c:ptCount val="1"/>
                <c:pt idx="0">
                  <c:v>Masculino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Plan1!$W$3:$W$8</c:f>
              <c:strCache>
                <c:ptCount val="6"/>
                <c:pt idx="0">
                  <c:v>Brasil</c:v>
                </c:pt>
                <c:pt idx="1">
                  <c:v>Região Norte</c:v>
                </c:pt>
                <c:pt idx="2">
                  <c:v>Região Nordeste</c:v>
                </c:pt>
                <c:pt idx="3">
                  <c:v>Região Sudeste</c:v>
                </c:pt>
                <c:pt idx="4">
                  <c:v>Região Sul</c:v>
                </c:pt>
                <c:pt idx="5">
                  <c:v>Região Centro Oeste</c:v>
                </c:pt>
              </c:strCache>
            </c:strRef>
          </c:cat>
          <c:val>
            <c:numRef>
              <c:f>Plan1!$Y$3:$Y$8</c:f>
              <c:numCache>
                <c:formatCode>0%</c:formatCode>
                <c:ptCount val="6"/>
                <c:pt idx="0">
                  <c:v>0.56000000000000005</c:v>
                </c:pt>
                <c:pt idx="1">
                  <c:v>0.71428571428571441</c:v>
                </c:pt>
                <c:pt idx="2">
                  <c:v>0.44444444444444442</c:v>
                </c:pt>
                <c:pt idx="3">
                  <c:v>0.75000000000000011</c:v>
                </c:pt>
                <c:pt idx="4">
                  <c:v>0.66666666666666663</c:v>
                </c:pt>
                <c:pt idx="5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A23-499D-B403-F2B53591E092}"/>
            </c:ext>
          </c:extLst>
        </c:ser>
        <c:dLbls>
          <c:showVal val="1"/>
        </c:dLbls>
        <c:overlap val="-25"/>
        <c:axId val="67921408"/>
        <c:axId val="67922944"/>
      </c:barChart>
      <c:catAx>
        <c:axId val="6792140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b="1" cap="all" baseline="0"/>
            </a:pPr>
            <a:endParaRPr lang="pt-BR"/>
          </a:p>
        </c:txPr>
        <c:crossAx val="67922944"/>
        <c:crosses val="autoZero"/>
        <c:auto val="1"/>
        <c:lblAlgn val="ctr"/>
        <c:lblOffset val="100"/>
      </c:catAx>
      <c:valAx>
        <c:axId val="67922944"/>
        <c:scaling>
          <c:orientation val="minMax"/>
        </c:scaling>
        <c:delete val="1"/>
        <c:axPos val="l"/>
        <c:numFmt formatCode="0%" sourceLinked="1"/>
        <c:tickLblPos val="nextTo"/>
        <c:crossAx val="679214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470675853018374"/>
          <c:y val="0.91192147856517969"/>
          <c:w val="0.34405671253710107"/>
          <c:h val="8.0101498940539431E-2"/>
        </c:manualLayout>
      </c:layout>
      <c:txPr>
        <a:bodyPr/>
        <a:lstStyle/>
        <a:p>
          <a:pPr>
            <a:defRPr b="1" cap="all" baseline="0"/>
          </a:pPr>
          <a:endParaRPr lang="pt-BR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1.729184893554972E-2"/>
          <c:y val="2.6860206205141251E-4"/>
          <c:w val="0.97648892413487542"/>
          <c:h val="0.72996044908804247"/>
        </c:manualLayout>
      </c:layout>
      <c:barChart>
        <c:barDir val="col"/>
        <c:grouping val="clustered"/>
        <c:ser>
          <c:idx val="0"/>
          <c:order val="0"/>
          <c:tx>
            <c:strRef>
              <c:f>'[Vinculação institucional.xlsx]Planilha2'!$E$12</c:f>
              <c:strCache>
                <c:ptCount val="1"/>
                <c:pt idx="0">
                  <c:v>Branca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 w="9525" cap="flat" cmpd="sng" algn="ctr">
              <a:solidFill>
                <a:schemeClr val="accent6"/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'[Vinculação institucional.xlsx]Planilha2'!$A$13:$A$18</c:f>
              <c:strCache>
                <c:ptCount val="6"/>
                <c:pt idx="0">
                  <c:v>Brasil</c:v>
                </c:pt>
                <c:pt idx="1">
                  <c:v>Região Norte</c:v>
                </c:pt>
                <c:pt idx="2">
                  <c:v>Região Nordeste</c:v>
                </c:pt>
                <c:pt idx="3">
                  <c:v>Região Sudeste</c:v>
                </c:pt>
                <c:pt idx="4">
                  <c:v>Região Sul</c:v>
                </c:pt>
                <c:pt idx="5">
                  <c:v>Região Centro Oeste</c:v>
                </c:pt>
              </c:strCache>
            </c:strRef>
          </c:cat>
          <c:val>
            <c:numRef>
              <c:f>'[Vinculação institucional.xlsx]Planilha2'!$E$13:$E$18</c:f>
              <c:numCache>
                <c:formatCode>0.0%</c:formatCode>
                <c:ptCount val="6"/>
                <c:pt idx="0" formatCode="0%">
                  <c:v>0.59</c:v>
                </c:pt>
                <c:pt idx="1">
                  <c:v>0.28500000000000003</c:v>
                </c:pt>
                <c:pt idx="2">
                  <c:v>0.44500000000000001</c:v>
                </c:pt>
                <c:pt idx="3" formatCode="0%">
                  <c:v>1</c:v>
                </c:pt>
                <c:pt idx="4" formatCode="0%">
                  <c:v>1</c:v>
                </c:pt>
                <c:pt idx="5" formatCode="0%">
                  <c:v>0.75000000000000011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B2-4458-9999-B12A26A13361}"/>
            </c:ext>
          </c:extLst>
        </c:ser>
        <c:ser>
          <c:idx val="1"/>
          <c:order val="1"/>
          <c:tx>
            <c:strRef>
              <c:f>'[Vinculação institucional.xlsx]Planilha2'!$F$12</c:f>
              <c:strCache>
                <c:ptCount val="1"/>
                <c:pt idx="0">
                  <c:v>Parda</c:v>
                </c:pt>
              </c:strCache>
            </c:strRef>
          </c:tx>
          <c:spPr>
            <a:solidFill>
              <a:srgbClr val="FFC000"/>
            </a:solidFill>
            <a:ln w="9525" cap="flat" cmpd="sng" algn="ctr">
              <a:solidFill>
                <a:schemeClr val="accent1"/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'[Vinculação institucional.xlsx]Planilha2'!$A$13:$A$18</c:f>
              <c:strCache>
                <c:ptCount val="6"/>
                <c:pt idx="0">
                  <c:v>Brasil</c:v>
                </c:pt>
                <c:pt idx="1">
                  <c:v>Região Norte</c:v>
                </c:pt>
                <c:pt idx="2">
                  <c:v>Região Nordeste</c:v>
                </c:pt>
                <c:pt idx="3">
                  <c:v>Região Sudeste</c:v>
                </c:pt>
                <c:pt idx="4">
                  <c:v>Região Sul</c:v>
                </c:pt>
                <c:pt idx="5">
                  <c:v>Região Centro Oeste</c:v>
                </c:pt>
              </c:strCache>
            </c:strRef>
          </c:cat>
          <c:val>
            <c:numRef>
              <c:f>'[Vinculação institucional.xlsx]Planilha2'!$F$13:$F$18</c:f>
              <c:numCache>
                <c:formatCode>0%</c:formatCode>
                <c:ptCount val="6"/>
                <c:pt idx="0">
                  <c:v>0.22</c:v>
                </c:pt>
                <c:pt idx="1">
                  <c:v>0.43000000000000005</c:v>
                </c:pt>
                <c:pt idx="2">
                  <c:v>0.22</c:v>
                </c:pt>
                <c:pt idx="3">
                  <c:v>0</c:v>
                </c:pt>
                <c:pt idx="4">
                  <c:v>0</c:v>
                </c:pt>
                <c:pt idx="5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BB2-4458-9999-B12A26A13361}"/>
            </c:ext>
          </c:extLst>
        </c:ser>
        <c:ser>
          <c:idx val="2"/>
          <c:order val="2"/>
          <c:tx>
            <c:strRef>
              <c:f>'[Vinculação institucional.xlsx]Planilha2'!$G$12</c:f>
              <c:strCache>
                <c:ptCount val="1"/>
                <c:pt idx="0">
                  <c:v>Preta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 w="9525" cap="flat" cmpd="sng" algn="ctr">
              <a:solidFill>
                <a:schemeClr val="accent2"/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'[Vinculação institucional.xlsx]Planilha2'!$A$13:$A$18</c:f>
              <c:strCache>
                <c:ptCount val="6"/>
                <c:pt idx="0">
                  <c:v>Brasil</c:v>
                </c:pt>
                <c:pt idx="1">
                  <c:v>Região Norte</c:v>
                </c:pt>
                <c:pt idx="2">
                  <c:v>Região Nordeste</c:v>
                </c:pt>
                <c:pt idx="3">
                  <c:v>Região Sudeste</c:v>
                </c:pt>
                <c:pt idx="4">
                  <c:v>Região Sul</c:v>
                </c:pt>
                <c:pt idx="5">
                  <c:v>Região Centro Oeste</c:v>
                </c:pt>
              </c:strCache>
            </c:strRef>
          </c:cat>
          <c:val>
            <c:numRef>
              <c:f>'[Vinculação institucional.xlsx]Planilha2'!$G$13:$G$18</c:f>
              <c:numCache>
                <c:formatCode>0.0%</c:formatCode>
                <c:ptCount val="6"/>
                <c:pt idx="0" formatCode="0%">
                  <c:v>0.19</c:v>
                </c:pt>
                <c:pt idx="1">
                  <c:v>0.28500000000000003</c:v>
                </c:pt>
                <c:pt idx="2">
                  <c:v>0.33500000000000008</c:v>
                </c:pt>
                <c:pt idx="3" formatCode="0%">
                  <c:v>0</c:v>
                </c:pt>
                <c:pt idx="4" formatCode="0%">
                  <c:v>0</c:v>
                </c:pt>
                <c:pt idx="5" formatCode="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BB2-4458-9999-B12A26A13361}"/>
            </c:ext>
          </c:extLst>
        </c:ser>
        <c:dLbls>
          <c:showVal val="1"/>
        </c:dLbls>
        <c:gapWidth val="100"/>
        <c:overlap val="-24"/>
        <c:axId val="68141440"/>
        <c:axId val="68142976"/>
      </c:barChart>
      <c:catAx>
        <c:axId val="681414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8142976"/>
        <c:crosses val="autoZero"/>
        <c:auto val="1"/>
        <c:lblAlgn val="ctr"/>
        <c:lblOffset val="100"/>
      </c:catAx>
      <c:valAx>
        <c:axId val="68142976"/>
        <c:scaling>
          <c:orientation val="minMax"/>
        </c:scaling>
        <c:delete val="1"/>
        <c:axPos val="l"/>
        <c:numFmt formatCode="0%" sourceLinked="1"/>
        <c:majorTickMark val="none"/>
        <c:tickLblPos val="nextTo"/>
        <c:crossAx val="68141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cap="all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</cdr:x>
      <cdr:y>0.00695</cdr:y>
    </cdr:from>
    <cdr:to>
      <cdr:x>0.91667</cdr:x>
      <cdr:y>0.125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914414" y="19062"/>
          <a:ext cx="3276585" cy="323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400" cap="none" baseline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DBB90-5A5D-42CB-A26F-CFEC4E6E86F4}" type="datetimeFigureOut">
              <a:rPr lang="pt-BR" smtClean="0"/>
              <a:pPr/>
              <a:t>31/08/2017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74166-CBCD-4130-9F53-26770F2CEF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86785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74166-CBCD-4130-9F53-26770F2CEFCB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68032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AA79-06DB-4B63-AB13-CB518A08D827}" type="datetimeFigureOut">
              <a:rPr lang="pt-BR" smtClean="0"/>
              <a:pPr/>
              <a:t>31/08/2017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92D5-1B2B-4ABA-978C-79EE54B19AA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40984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AA79-06DB-4B63-AB13-CB518A08D827}" type="datetimeFigureOut">
              <a:rPr lang="pt-BR" smtClean="0"/>
              <a:pPr/>
              <a:t>31/08/2017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92D5-1B2B-4ABA-978C-79EE54B19AA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9725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AA79-06DB-4B63-AB13-CB518A08D827}" type="datetimeFigureOut">
              <a:rPr lang="pt-BR" smtClean="0"/>
              <a:pPr/>
              <a:t>31/08/2017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92D5-1B2B-4ABA-978C-79EE54B19AA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69806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AA79-06DB-4B63-AB13-CB518A08D827}" type="datetimeFigureOut">
              <a:rPr lang="pt-BR" smtClean="0"/>
              <a:pPr/>
              <a:t>31/08/2017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92D5-1B2B-4ABA-978C-79EE54B19AA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39620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AA79-06DB-4B63-AB13-CB518A08D827}" type="datetimeFigureOut">
              <a:rPr lang="pt-BR" smtClean="0"/>
              <a:pPr/>
              <a:t>31/08/2017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92D5-1B2B-4ABA-978C-79EE54B19AA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9633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AA79-06DB-4B63-AB13-CB518A08D827}" type="datetimeFigureOut">
              <a:rPr lang="pt-BR" smtClean="0"/>
              <a:pPr/>
              <a:t>31/08/2017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92D5-1B2B-4ABA-978C-79EE54B19AA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22792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AA79-06DB-4B63-AB13-CB518A08D827}" type="datetimeFigureOut">
              <a:rPr lang="pt-BR" smtClean="0"/>
              <a:pPr/>
              <a:t>31/08/2017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92D5-1B2B-4ABA-978C-79EE54B19AA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9980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AA79-06DB-4B63-AB13-CB518A08D827}" type="datetimeFigureOut">
              <a:rPr lang="pt-BR" smtClean="0"/>
              <a:pPr/>
              <a:t>31/08/2017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92D5-1B2B-4ABA-978C-79EE54B19AA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0905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AA79-06DB-4B63-AB13-CB518A08D827}" type="datetimeFigureOut">
              <a:rPr lang="pt-BR" smtClean="0"/>
              <a:pPr/>
              <a:t>31/08/2017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92D5-1B2B-4ABA-978C-79EE54B19AA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5927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AA79-06DB-4B63-AB13-CB518A08D827}" type="datetimeFigureOut">
              <a:rPr lang="pt-BR" smtClean="0"/>
              <a:pPr/>
              <a:t>31/08/2017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92D5-1B2B-4ABA-978C-79EE54B19AA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34586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AA79-06DB-4B63-AB13-CB518A08D827}" type="datetimeFigureOut">
              <a:rPr lang="pt-BR" smtClean="0"/>
              <a:pPr/>
              <a:t>31/08/2017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92D5-1B2B-4ABA-978C-79EE54B19AA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9634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3AA79-06DB-4B63-AB13-CB518A08D827}" type="datetimeFigureOut">
              <a:rPr lang="pt-BR" smtClean="0"/>
              <a:pPr/>
              <a:t>31/08/2017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E92D5-1B2B-4ABA-978C-79EE54B19AA0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30144" y="6274337"/>
            <a:ext cx="1979712" cy="447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681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467594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PESQUISA NACIONAL SOBRE OS </a:t>
            </a:r>
            <a:r>
              <a:rPr lang="pt-BR" b="1" dirty="0"/>
              <a:t>CONSEAS </a:t>
            </a:r>
            <a:r>
              <a:rPr lang="pt-BR" b="1" dirty="0" smtClean="0"/>
              <a:t>ESTADUAIS</a:t>
            </a:r>
            <a:br>
              <a:rPr lang="pt-BR" b="1" dirty="0" smtClean="0"/>
            </a:br>
            <a:r>
              <a:rPr lang="pt-BR" b="1" dirty="0" smtClean="0"/>
              <a:t>NORDESTE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sz="3600" b="1" dirty="0"/>
              <a:t>RESULTADOS PRELIMINARES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2700" b="1" dirty="0"/>
              <a:t>CONSEA, 2017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755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60617086"/>
              </p:ext>
            </p:extLst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123728" y="908720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Gênero na Sociedade Civil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xmlns="" val="80608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870505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>Perfil da Presidência</a:t>
            </a:r>
            <a:br>
              <a:rPr lang="pt-BR" sz="2800" b="1" dirty="0" smtClean="0"/>
            </a:br>
            <a:r>
              <a:rPr lang="pt-BR" sz="2800" b="1" dirty="0" smtClean="0"/>
              <a:t>Gênero</a:t>
            </a:r>
            <a:r>
              <a:rPr lang="pt-BR" sz="2800" dirty="0" smtClean="0"/>
              <a:t>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386430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r>
              <a:rPr lang="pt-BR" sz="2800" b="1" dirty="0"/>
              <a:t>Todos os </a:t>
            </a:r>
            <a:r>
              <a:rPr lang="pt-BR" sz="2800" b="1" dirty="0" err="1"/>
              <a:t>Conseas</a:t>
            </a:r>
            <a:r>
              <a:rPr lang="pt-BR" sz="2800" b="1" dirty="0"/>
              <a:t> estaduais têm </a:t>
            </a:r>
            <a:r>
              <a:rPr lang="pt-BR" sz="2800" b="1" dirty="0" smtClean="0"/>
              <a:t>Presidência em </a:t>
            </a:r>
            <a:r>
              <a:rPr lang="pt-BR" sz="2800" b="1" dirty="0"/>
              <a:t>exercício</a:t>
            </a:r>
            <a:r>
              <a:rPr lang="pt-BR" sz="2800" dirty="0"/>
              <a:t>, sendo </a:t>
            </a:r>
            <a:r>
              <a:rPr lang="pt-BR" sz="2800" dirty="0" smtClean="0"/>
              <a:t>21 com </a:t>
            </a:r>
            <a:r>
              <a:rPr lang="pt-BR" sz="2800" b="1" dirty="0"/>
              <a:t>publicação </a:t>
            </a:r>
            <a:r>
              <a:rPr lang="pt-BR" sz="2800" b="1" dirty="0" smtClean="0"/>
              <a:t>oficial </a:t>
            </a:r>
            <a:r>
              <a:rPr lang="pt-BR" sz="2800" b="1" dirty="0"/>
              <a:t>de designação para a presidência</a:t>
            </a:r>
            <a:r>
              <a:rPr lang="pt-BR" sz="2800" dirty="0" smtClean="0"/>
              <a:t> </a:t>
            </a:r>
            <a:r>
              <a:rPr lang="pt-BR" sz="2800" dirty="0"/>
              <a:t>(instrumento legal como publicação em diário oficial ou até mesmo ata de reunião</a:t>
            </a:r>
            <a:r>
              <a:rPr lang="pt-BR" sz="2800" dirty="0" smtClean="0"/>
              <a:t>).</a:t>
            </a:r>
          </a:p>
          <a:p>
            <a:endParaRPr lang="pt-BR" sz="2800" dirty="0"/>
          </a:p>
          <a:p>
            <a:r>
              <a:rPr lang="pt-BR" sz="2800" dirty="0" smtClean="0"/>
              <a:t>Em </a:t>
            </a:r>
            <a:r>
              <a:rPr lang="pt-BR" sz="2800" dirty="0"/>
              <a:t>5 Estados não há publicação oficial (RO, AM, AP, CE, RS). </a:t>
            </a:r>
            <a:r>
              <a:rPr lang="pt-BR" sz="2800" dirty="0" smtClean="0"/>
              <a:t>Piauí, sem informação.</a:t>
            </a:r>
            <a:endParaRPr lang="pt-BR" sz="2800" dirty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43608" y="692696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Caracterização da Presidência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xmlns="" val="405294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48881"/>
            <a:ext cx="8229600" cy="3672408"/>
          </a:xfrm>
        </p:spPr>
        <p:txBody>
          <a:bodyPr>
            <a:normAutofit/>
          </a:bodyPr>
          <a:lstStyle/>
          <a:p>
            <a:pPr lvl="0"/>
            <a:r>
              <a:rPr lang="pt-BR" sz="2400" b="1" dirty="0"/>
              <a:t>Etnia indígena</a:t>
            </a:r>
            <a:r>
              <a:rPr lang="pt-BR" sz="2400" dirty="0"/>
              <a:t>: são 2 no total, </a:t>
            </a:r>
            <a:r>
              <a:rPr lang="pt-BR" sz="2400" dirty="0" smtClean="0"/>
              <a:t>Rondônia e Bahia</a:t>
            </a:r>
          </a:p>
          <a:p>
            <a:pPr lvl="0">
              <a:buNone/>
            </a:pPr>
            <a:endParaRPr lang="pt-BR" sz="2400" b="1" dirty="0" smtClean="0"/>
          </a:p>
          <a:p>
            <a:r>
              <a:rPr lang="pt-BR" sz="2400" b="1" dirty="0" smtClean="0"/>
              <a:t>Povos </a:t>
            </a:r>
            <a:r>
              <a:rPr lang="pt-BR" sz="2400" b="1" dirty="0"/>
              <a:t>e comunidades tradicionais</a:t>
            </a:r>
            <a:r>
              <a:rPr lang="pt-BR" sz="2400" b="1" dirty="0" smtClean="0"/>
              <a:t>:</a:t>
            </a:r>
            <a:endParaRPr lang="pt-BR" sz="2400" dirty="0" smtClean="0"/>
          </a:p>
          <a:p>
            <a:pPr marL="0" indent="0">
              <a:buNone/>
            </a:pPr>
            <a:r>
              <a:rPr lang="pt-BR" sz="1800" b="1" dirty="0" smtClean="0"/>
              <a:t>	</a:t>
            </a:r>
            <a:r>
              <a:rPr lang="pt-BR" sz="2000" b="1" dirty="0" smtClean="0"/>
              <a:t>Acre</a:t>
            </a:r>
            <a:r>
              <a:rPr lang="pt-BR" sz="2000" dirty="0" smtClean="0"/>
              <a:t> Povos </a:t>
            </a:r>
            <a:r>
              <a:rPr lang="pt-BR" sz="2000" dirty="0"/>
              <a:t>tradicionais de matriz africana e povos de </a:t>
            </a:r>
            <a:r>
              <a:rPr lang="pt-BR" sz="2000" dirty="0" smtClean="0"/>
              <a:t>terreiro 	</a:t>
            </a:r>
            <a:r>
              <a:rPr lang="pt-BR" sz="2000" b="1" dirty="0" smtClean="0"/>
              <a:t>Maranhão</a:t>
            </a:r>
            <a:r>
              <a:rPr lang="pt-BR" sz="2000" dirty="0" smtClean="0"/>
              <a:t> Comunidades quilombolas</a:t>
            </a:r>
          </a:p>
          <a:p>
            <a:pPr marL="0" indent="0">
              <a:buNone/>
            </a:pPr>
            <a:r>
              <a:rPr lang="pt-BR" sz="2000" b="1" dirty="0"/>
              <a:t>	</a:t>
            </a:r>
            <a:r>
              <a:rPr lang="pt-BR" sz="2000" b="1" dirty="0" smtClean="0"/>
              <a:t>Paraíba </a:t>
            </a:r>
            <a:r>
              <a:rPr lang="pt-BR" sz="2000" dirty="0" smtClean="0"/>
              <a:t>Povos </a:t>
            </a:r>
            <a:r>
              <a:rPr lang="pt-BR" sz="2000" dirty="0"/>
              <a:t>tradicionais </a:t>
            </a:r>
            <a:r>
              <a:rPr lang="pt-BR" sz="2000" dirty="0" smtClean="0"/>
              <a:t>de </a:t>
            </a:r>
            <a:r>
              <a:rPr lang="pt-BR" sz="2000" dirty="0"/>
              <a:t>matriz africana e povos de </a:t>
            </a:r>
            <a:r>
              <a:rPr lang="pt-BR" sz="2000" dirty="0" smtClean="0"/>
              <a:t>terreiro</a:t>
            </a:r>
          </a:p>
          <a:p>
            <a:pPr marL="0" indent="0">
              <a:buNone/>
            </a:pPr>
            <a:r>
              <a:rPr lang="pt-BR" sz="2000" b="1" dirty="0"/>
              <a:t>	</a:t>
            </a:r>
            <a:r>
              <a:rPr lang="pt-BR" sz="2000" b="1" dirty="0" smtClean="0"/>
              <a:t>Distrito </a:t>
            </a:r>
            <a:r>
              <a:rPr lang="pt-BR" sz="2000" b="1" dirty="0"/>
              <a:t>Federal</a:t>
            </a:r>
            <a:r>
              <a:rPr lang="pt-BR" sz="2000" dirty="0"/>
              <a:t> </a:t>
            </a:r>
            <a:r>
              <a:rPr lang="pt-BR" sz="2000" dirty="0" smtClean="0"/>
              <a:t>Matriz africana</a:t>
            </a:r>
            <a:endParaRPr lang="pt-BR" sz="2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733482" y="1052736"/>
            <a:ext cx="5310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Caracterização da </a:t>
            </a:r>
            <a:r>
              <a:rPr lang="pt-BR" sz="3200" b="1" dirty="0" smtClean="0"/>
              <a:t>Presidência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69505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Perfil da </a:t>
            </a:r>
            <a:r>
              <a:rPr lang="pt-BR" sz="2800" b="1" dirty="0"/>
              <a:t>Presidência</a:t>
            </a:r>
            <a:br>
              <a:rPr lang="pt-BR" sz="2800" b="1" dirty="0"/>
            </a:br>
            <a:r>
              <a:rPr lang="pt-BR" sz="2800" b="1" dirty="0" smtClean="0"/>
              <a:t>Cor da pele (auto declaração)</a:t>
            </a:r>
            <a:r>
              <a:rPr lang="pt-BR" sz="2800" dirty="0" smtClean="0"/>
              <a:t> </a:t>
            </a:r>
            <a:endParaRPr lang="pt-BR" sz="28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03795801"/>
              </p:ext>
            </p:extLst>
          </p:nvPr>
        </p:nvGraphicFramePr>
        <p:xfrm>
          <a:off x="683568" y="1417638"/>
          <a:ext cx="807524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2979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/>
              <a:t/>
            </a:r>
            <a:br>
              <a:rPr lang="pt-BR" sz="3200" b="1" dirty="0"/>
            </a:br>
            <a:r>
              <a:rPr lang="pt-BR" sz="3200" b="1" dirty="0" smtClean="0"/>
              <a:t>Vice-presidência</a:t>
            </a:r>
            <a:br>
              <a:rPr lang="pt-BR" sz="3200" b="1" dirty="0" smtClean="0"/>
            </a:br>
            <a:r>
              <a:rPr lang="pt-BR" sz="2700" dirty="0" smtClean="0"/>
              <a:t>20 Estados possuem vice-presidência</a:t>
            </a:r>
            <a:r>
              <a:rPr lang="pt-BR" sz="3200" b="1" dirty="0"/>
              <a:t/>
            </a:r>
            <a:br>
              <a:rPr lang="pt-BR" sz="3200" b="1" dirty="0"/>
            </a:br>
            <a:r>
              <a:rPr lang="pt-BR" sz="2700" dirty="0" smtClean="0"/>
              <a:t>14 </a:t>
            </a:r>
            <a:r>
              <a:rPr lang="pt-BR" sz="2700" dirty="0"/>
              <a:t>são provenientes da sociedade civil e 6 são do governo.</a:t>
            </a:r>
            <a:r>
              <a:rPr lang="pt-BR" dirty="0"/>
              <a:t/>
            </a:r>
            <a:br>
              <a:rPr lang="pt-BR" dirty="0"/>
            </a:br>
            <a:endParaRPr lang="pt-BR" sz="3200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37249" y="1600200"/>
            <a:ext cx="5869502" cy="4525963"/>
          </a:xfrm>
        </p:spPr>
      </p:pic>
    </p:spTree>
    <p:extLst>
      <p:ext uri="{BB962C8B-B14F-4D97-AF65-F5344CB8AC3E}">
        <p14:creationId xmlns:p14="http://schemas.microsoft.com/office/powerpoint/2010/main" xmlns="" val="60520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Funcionamento dos </a:t>
            </a:r>
            <a:r>
              <a:rPr lang="pt-BR" sz="3200" b="1" dirty="0" err="1" smtClean="0"/>
              <a:t>Conseas</a:t>
            </a:r>
            <a:r>
              <a:rPr lang="pt-BR" sz="3200" b="1" dirty="0" smtClean="0"/>
              <a:t> Estaduais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600" b="1" dirty="0"/>
              <a:t>Natureza do </a:t>
            </a:r>
            <a:r>
              <a:rPr lang="pt-BR" sz="2600" b="1" dirty="0" err="1"/>
              <a:t>Consea</a:t>
            </a:r>
            <a:r>
              <a:rPr lang="pt-BR" sz="2600" b="1" dirty="0"/>
              <a:t>:</a:t>
            </a:r>
            <a:r>
              <a:rPr lang="pt-BR" sz="2600" dirty="0"/>
              <a:t> </a:t>
            </a:r>
            <a:endParaRPr lang="pt-BR" sz="2600" dirty="0" smtClean="0"/>
          </a:p>
          <a:p>
            <a:pPr lvl="1"/>
            <a:r>
              <a:rPr lang="pt-BR" sz="2200" dirty="0" smtClean="0"/>
              <a:t>a </a:t>
            </a:r>
            <a:r>
              <a:rPr lang="pt-BR" sz="2200" dirty="0"/>
              <a:t>maior parte dos </a:t>
            </a:r>
            <a:r>
              <a:rPr lang="pt-BR" sz="2200" dirty="0" err="1"/>
              <a:t>Conseas</a:t>
            </a:r>
            <a:r>
              <a:rPr lang="pt-BR" sz="2200" dirty="0"/>
              <a:t> são consultivos (16), </a:t>
            </a:r>
            <a:endParaRPr lang="pt-BR" sz="2200" dirty="0" smtClean="0"/>
          </a:p>
          <a:p>
            <a:pPr lvl="1"/>
            <a:r>
              <a:rPr lang="pt-BR" sz="2200" dirty="0" smtClean="0"/>
              <a:t>8 </a:t>
            </a:r>
            <a:r>
              <a:rPr lang="pt-BR" sz="2200" dirty="0"/>
              <a:t>são deliberativos (AM, PA, MA, PI, RN, AL, SE, MS) e </a:t>
            </a:r>
            <a:endParaRPr lang="pt-BR" sz="2200" dirty="0" smtClean="0"/>
          </a:p>
          <a:p>
            <a:pPr lvl="1"/>
            <a:r>
              <a:rPr lang="pt-BR" sz="2200" dirty="0" smtClean="0"/>
              <a:t>3 </a:t>
            </a:r>
            <a:r>
              <a:rPr lang="pt-BR" sz="2200" dirty="0"/>
              <a:t>são consultivos e deliberativos (PE, MG e TO).</a:t>
            </a:r>
          </a:p>
          <a:p>
            <a:r>
              <a:rPr lang="pt-BR" sz="2600" b="1" dirty="0"/>
              <a:t>Existência de Secretaria (o) executiva (o)</a:t>
            </a:r>
            <a:r>
              <a:rPr lang="pt-BR" sz="2600" dirty="0"/>
              <a:t>: </a:t>
            </a:r>
            <a:endParaRPr lang="pt-BR" sz="2600" dirty="0" smtClean="0"/>
          </a:p>
          <a:p>
            <a:pPr lvl="1"/>
            <a:r>
              <a:rPr lang="pt-BR" sz="2200" dirty="0" smtClean="0"/>
              <a:t>a </a:t>
            </a:r>
            <a:r>
              <a:rPr lang="pt-BR" sz="2200" dirty="0"/>
              <a:t>maior parte dos </a:t>
            </a:r>
            <a:r>
              <a:rPr lang="pt-BR" sz="2200" dirty="0" err="1"/>
              <a:t>Conseas</a:t>
            </a:r>
            <a:r>
              <a:rPr lang="pt-BR" sz="2200" dirty="0"/>
              <a:t> Estaduais (</a:t>
            </a:r>
            <a:r>
              <a:rPr lang="pt-BR" sz="2200" dirty="0" smtClean="0"/>
              <a:t>24) tem </a:t>
            </a:r>
            <a:r>
              <a:rPr lang="pt-BR" sz="2200" dirty="0"/>
              <a:t>Secretaria (o) executiva (o) </a:t>
            </a:r>
            <a:r>
              <a:rPr lang="pt-BR" sz="2200" dirty="0" smtClean="0"/>
              <a:t>e</a:t>
            </a:r>
          </a:p>
          <a:p>
            <a:pPr lvl="1"/>
            <a:r>
              <a:rPr lang="pt-BR" sz="2200" dirty="0" smtClean="0"/>
              <a:t>2 </a:t>
            </a:r>
            <a:r>
              <a:rPr lang="pt-BR" sz="2200" dirty="0"/>
              <a:t>não tem (RR e RS). Piauí </a:t>
            </a:r>
            <a:r>
              <a:rPr lang="pt-BR" sz="2200" dirty="0" smtClean="0"/>
              <a:t>sem informação.</a:t>
            </a:r>
            <a:endParaRPr lang="pt-BR" sz="2200" dirty="0"/>
          </a:p>
          <a:p>
            <a:r>
              <a:rPr lang="pt-BR" sz="2600" dirty="0"/>
              <a:t>Das </a:t>
            </a:r>
            <a:r>
              <a:rPr lang="pt-BR" sz="2600" b="1" dirty="0"/>
              <a:t>24 secretarias (os) executivas (os) </a:t>
            </a:r>
            <a:r>
              <a:rPr lang="pt-BR" sz="2600" dirty="0"/>
              <a:t>existentes, </a:t>
            </a:r>
            <a:endParaRPr lang="pt-BR" sz="2600" dirty="0" smtClean="0"/>
          </a:p>
          <a:p>
            <a:pPr lvl="1"/>
            <a:r>
              <a:rPr lang="pt-BR" sz="2200" dirty="0" smtClean="0"/>
              <a:t>12 </a:t>
            </a:r>
            <a:r>
              <a:rPr lang="pt-BR" sz="2200" dirty="0"/>
              <a:t>são </a:t>
            </a:r>
            <a:r>
              <a:rPr lang="pt-BR" sz="2200" dirty="0" smtClean="0"/>
              <a:t>cargos </a:t>
            </a:r>
            <a:r>
              <a:rPr lang="pt-BR" sz="2200" dirty="0"/>
              <a:t>de confiança/comissão e </a:t>
            </a:r>
            <a:endParaRPr lang="pt-BR" sz="2200" dirty="0" smtClean="0"/>
          </a:p>
          <a:p>
            <a:pPr lvl="1"/>
            <a:r>
              <a:rPr lang="pt-BR" sz="2200" dirty="0" smtClean="0"/>
              <a:t>12 </a:t>
            </a:r>
            <a:r>
              <a:rPr lang="pt-BR" sz="2200" dirty="0"/>
              <a:t>são </a:t>
            </a:r>
            <a:r>
              <a:rPr lang="pt-BR" sz="2200" dirty="0" smtClean="0"/>
              <a:t>servidoras (os) efetivas (os). </a:t>
            </a:r>
            <a:endParaRPr lang="pt-BR" sz="22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1837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/>
              <a:t>Funcionamento dos </a:t>
            </a:r>
            <a:r>
              <a:rPr lang="pt-BR" sz="3200" b="1" dirty="0" err="1"/>
              <a:t>Conseas</a:t>
            </a:r>
            <a:r>
              <a:rPr lang="pt-BR" sz="3200" b="1" dirty="0"/>
              <a:t> Estaduais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600" dirty="0" smtClean="0"/>
              <a:t>9 </a:t>
            </a:r>
            <a:r>
              <a:rPr lang="pt-BR" sz="2600" dirty="0" err="1"/>
              <a:t>Conseas</a:t>
            </a:r>
            <a:r>
              <a:rPr lang="pt-BR" sz="2600" dirty="0"/>
              <a:t> </a:t>
            </a:r>
            <a:r>
              <a:rPr lang="pt-BR" sz="2600" dirty="0" smtClean="0"/>
              <a:t>estaduais </a:t>
            </a:r>
            <a:r>
              <a:rPr lang="pt-BR" sz="2600" dirty="0"/>
              <a:t>tem </a:t>
            </a:r>
            <a:r>
              <a:rPr lang="pt-BR" sz="2600" b="1" dirty="0"/>
              <a:t>site eletrônico</a:t>
            </a:r>
            <a:r>
              <a:rPr lang="pt-BR" sz="2600" dirty="0"/>
              <a:t> e 12 tem </a:t>
            </a:r>
            <a:r>
              <a:rPr lang="pt-BR" sz="2600" b="1" dirty="0"/>
              <a:t>rede social.</a:t>
            </a:r>
            <a:endParaRPr lang="pt-BR" sz="2600" dirty="0"/>
          </a:p>
          <a:p>
            <a:r>
              <a:rPr lang="pt-BR" sz="2600" dirty="0"/>
              <a:t>A maioria dos </a:t>
            </a:r>
            <a:r>
              <a:rPr lang="pt-BR" sz="2600" dirty="0" err="1"/>
              <a:t>Conseas</a:t>
            </a:r>
            <a:r>
              <a:rPr lang="pt-BR" sz="2600" dirty="0"/>
              <a:t> estaduais (26) tem </a:t>
            </a:r>
            <a:r>
              <a:rPr lang="pt-BR" sz="2600" b="1" dirty="0"/>
              <a:t>regimento próprio aprovado pelo plenário</a:t>
            </a:r>
            <a:r>
              <a:rPr lang="pt-BR" sz="2600" dirty="0"/>
              <a:t>. Apenas Amapá não tem regimento próprio</a:t>
            </a:r>
            <a:r>
              <a:rPr lang="pt-BR" sz="2600" dirty="0" smtClean="0"/>
              <a:t>.</a:t>
            </a:r>
          </a:p>
          <a:p>
            <a:r>
              <a:rPr lang="pt-BR" sz="2600" dirty="0"/>
              <a:t>Os </a:t>
            </a:r>
            <a:r>
              <a:rPr lang="pt-BR" sz="2600" dirty="0" err="1"/>
              <a:t>Conseas</a:t>
            </a:r>
            <a:r>
              <a:rPr lang="pt-BR" sz="2600" dirty="0"/>
              <a:t> estaduais se mostraram ativos, tendo realizado em 2016 um total de </a:t>
            </a:r>
            <a:r>
              <a:rPr lang="pt-BR" sz="2600" b="1" dirty="0"/>
              <a:t>251 reuniões </a:t>
            </a:r>
            <a:r>
              <a:rPr lang="pt-BR" sz="2600" b="1" dirty="0" smtClean="0"/>
              <a:t>plenárias.</a:t>
            </a:r>
            <a:endParaRPr lang="pt-BR" sz="2600" dirty="0"/>
          </a:p>
          <a:p>
            <a:r>
              <a:rPr lang="pt-BR" sz="2600" b="1" dirty="0" smtClean="0"/>
              <a:t>O </a:t>
            </a:r>
            <a:r>
              <a:rPr lang="pt-BR" sz="2600" b="1" dirty="0"/>
              <a:t>Nordeste se mostrou a região mais ativa com 113 reuniões plenárias</a:t>
            </a:r>
            <a:r>
              <a:rPr lang="pt-BR" sz="2600" dirty="0" smtClean="0"/>
              <a:t>.</a:t>
            </a:r>
          </a:p>
          <a:p>
            <a:r>
              <a:rPr lang="pt-BR" sz="2600" dirty="0"/>
              <a:t>Todos os </a:t>
            </a:r>
            <a:r>
              <a:rPr lang="pt-BR" sz="2600" dirty="0" err="1"/>
              <a:t>Conseas</a:t>
            </a:r>
            <a:r>
              <a:rPr lang="pt-BR" sz="2600" dirty="0"/>
              <a:t> estaduais, além do DF, realizaram </a:t>
            </a:r>
            <a:r>
              <a:rPr lang="pt-BR" sz="2600" b="1" dirty="0"/>
              <a:t>Conferência de SAN</a:t>
            </a:r>
            <a:r>
              <a:rPr lang="pt-BR" sz="2600" dirty="0"/>
              <a:t> em 2015.</a:t>
            </a:r>
          </a:p>
          <a:p>
            <a:endParaRPr lang="pt-BR" sz="2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72715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err="1" smtClean="0"/>
              <a:t>Conseas</a:t>
            </a:r>
            <a:r>
              <a:rPr lang="pt-BR" sz="3200" b="1" dirty="0" smtClean="0"/>
              <a:t> Estaduais com rubrica própria na LOA – Lei de </a:t>
            </a:r>
            <a:r>
              <a:rPr lang="pt-BR" sz="3200" b="1" dirty="0"/>
              <a:t>O</a:t>
            </a:r>
            <a:r>
              <a:rPr lang="pt-BR" sz="3200" b="1" dirty="0" smtClean="0"/>
              <a:t>rçamento Anual</a:t>
            </a:r>
            <a:endParaRPr lang="pt-BR" sz="3200" b="1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9036" y="1600200"/>
            <a:ext cx="6045927" cy="4525963"/>
          </a:xfrm>
        </p:spPr>
      </p:pic>
    </p:spTree>
    <p:extLst>
      <p:ext uri="{BB962C8B-B14F-4D97-AF65-F5344CB8AC3E}">
        <p14:creationId xmlns:p14="http://schemas.microsoft.com/office/powerpoint/2010/main" xmlns="" val="131841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332656"/>
            <a:ext cx="8229600" cy="1143000"/>
          </a:xfrm>
        </p:spPr>
        <p:txBody>
          <a:bodyPr/>
          <a:lstStyle/>
          <a:p>
            <a:r>
              <a:rPr lang="pt-BR" sz="3600" b="1" dirty="0" smtClean="0"/>
              <a:t>SISAN REGIÃO NORDESTE</a:t>
            </a:r>
            <a:endParaRPr lang="pt-BR" sz="3600" b="1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7277" y="1268760"/>
            <a:ext cx="6217091" cy="5184576"/>
          </a:xfrm>
        </p:spPr>
      </p:pic>
    </p:spTree>
    <p:extLst>
      <p:ext uri="{BB962C8B-B14F-4D97-AF65-F5344CB8AC3E}">
        <p14:creationId xmlns:p14="http://schemas.microsoft.com/office/powerpoint/2010/main" xmlns="" val="118222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07504"/>
          </a:xfrm>
        </p:spPr>
        <p:txBody>
          <a:bodyPr>
            <a:normAutofit fontScale="90000"/>
          </a:bodyPr>
          <a:lstStyle/>
          <a:p>
            <a:r>
              <a:rPr lang="pt-BR" sz="3600" b="1" dirty="0"/>
              <a:t>METODOLOGIA e INSTRUMENTO DE COLETA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 </a:t>
            </a:r>
            <a:endParaRPr lang="pt-BR" dirty="0"/>
          </a:p>
          <a:p>
            <a:r>
              <a:rPr lang="pt-BR" sz="2800" dirty="0"/>
              <a:t>A coleta foi feita pelo telefone e se deu nos meses de junho, julho e agosto de 2017</a:t>
            </a:r>
            <a:r>
              <a:rPr lang="pt-BR" sz="2800" dirty="0" smtClean="0"/>
              <a:t>.</a:t>
            </a:r>
          </a:p>
          <a:p>
            <a:pPr marL="0" indent="0">
              <a:buNone/>
            </a:pPr>
            <a:endParaRPr lang="pt-BR" sz="2800" dirty="0"/>
          </a:p>
          <a:p>
            <a:r>
              <a:rPr lang="pt-BR" sz="2800" b="1" dirty="0"/>
              <a:t>Questionário</a:t>
            </a:r>
            <a:r>
              <a:rPr lang="pt-BR" sz="2800" dirty="0"/>
              <a:t> </a:t>
            </a:r>
            <a:r>
              <a:rPr lang="pt-BR" sz="2800" dirty="0">
                <a:sym typeface="Wingdings" panose="05000000000000000000" pitchFamily="2" charset="2"/>
              </a:rPr>
              <a:t></a:t>
            </a:r>
            <a:r>
              <a:rPr lang="pt-BR" sz="2800" dirty="0"/>
              <a:t> 58 quesitos, subdivididos em  5 capítulos: I- Informações Cadastrais; II- Informações sobre a (o) Presidente e a (o) Vice-Presidente; III- Composição do </a:t>
            </a:r>
            <a:r>
              <a:rPr lang="pt-BR" sz="2800" dirty="0" err="1"/>
              <a:t>Consea</a:t>
            </a:r>
            <a:r>
              <a:rPr lang="pt-BR" sz="2800" dirty="0"/>
              <a:t> Estadual; IV- Funcionamento do </a:t>
            </a:r>
            <a:r>
              <a:rPr lang="pt-BR" sz="2800" dirty="0" err="1"/>
              <a:t>Consea</a:t>
            </a:r>
            <a:r>
              <a:rPr lang="pt-BR" sz="2800" dirty="0"/>
              <a:t> Estadual; V- </a:t>
            </a:r>
            <a:r>
              <a:rPr lang="pt-BR" sz="2800" dirty="0" err="1"/>
              <a:t>Caisan</a:t>
            </a:r>
            <a:r>
              <a:rPr lang="pt-BR" sz="2800" dirty="0"/>
              <a:t> Estadual.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6693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b="1" dirty="0" smtClean="0"/>
              <a:t>INFORMANTES</a:t>
            </a:r>
          </a:p>
          <a:p>
            <a:pPr marL="0" indent="0" algn="ctr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dirty="0" smtClean="0"/>
              <a:t>Na </a:t>
            </a:r>
            <a:r>
              <a:rPr lang="pt-BR" sz="2800" dirty="0"/>
              <a:t>sua maioria, os respondentes foram os próprios Presidentes dos </a:t>
            </a:r>
            <a:r>
              <a:rPr lang="pt-BR" sz="2800" dirty="0" err="1"/>
              <a:t>Conseas</a:t>
            </a:r>
            <a:r>
              <a:rPr lang="pt-BR" sz="2800" dirty="0"/>
              <a:t> </a:t>
            </a:r>
            <a:r>
              <a:rPr lang="pt-BR" sz="2800" dirty="0" smtClean="0"/>
              <a:t>estaduais:</a:t>
            </a:r>
          </a:p>
          <a:p>
            <a:pPr marL="0" indent="0">
              <a:buNone/>
            </a:pPr>
            <a:endParaRPr lang="pt-BR" sz="2800" dirty="0" smtClean="0">
              <a:sym typeface="Wingdings" panose="05000000000000000000" pitchFamily="2" charset="2"/>
            </a:endParaRPr>
          </a:p>
          <a:p>
            <a:pPr lvl="5"/>
            <a:r>
              <a:rPr lang="pt-BR" sz="2400" dirty="0" smtClean="0"/>
              <a:t>21 Presidentes</a:t>
            </a:r>
          </a:p>
          <a:p>
            <a:pPr lvl="5"/>
            <a:r>
              <a:rPr lang="pt-BR" sz="2400" dirty="0" smtClean="0"/>
              <a:t>3 </a:t>
            </a:r>
            <a:r>
              <a:rPr lang="pt-BR" sz="2400" dirty="0"/>
              <a:t>S</a:t>
            </a:r>
            <a:r>
              <a:rPr lang="pt-BR" sz="2400" dirty="0" smtClean="0"/>
              <a:t>ecretários </a:t>
            </a:r>
            <a:r>
              <a:rPr lang="pt-BR" sz="2400" dirty="0"/>
              <a:t>E</a:t>
            </a:r>
            <a:r>
              <a:rPr lang="pt-BR" sz="2400" dirty="0" smtClean="0"/>
              <a:t>xecutivos </a:t>
            </a:r>
            <a:r>
              <a:rPr lang="pt-BR" sz="2400" dirty="0"/>
              <a:t>(CE, MG e </a:t>
            </a:r>
            <a:r>
              <a:rPr lang="pt-BR" sz="2400" dirty="0" smtClean="0"/>
              <a:t>RJ)</a:t>
            </a:r>
          </a:p>
          <a:p>
            <a:pPr lvl="5"/>
            <a:r>
              <a:rPr lang="pt-BR" sz="2400" dirty="0" smtClean="0"/>
              <a:t>3 Outros</a:t>
            </a:r>
            <a:r>
              <a:rPr lang="pt-BR" sz="2400" dirty="0"/>
              <a:t> </a:t>
            </a:r>
            <a:r>
              <a:rPr lang="pt-BR" sz="2400" dirty="0" smtClean="0"/>
              <a:t>servidores </a:t>
            </a:r>
            <a:r>
              <a:rPr lang="pt-BR" sz="2400" dirty="0"/>
              <a:t>(RO, RR e SP)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6913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9837" y="47849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Vinculação temática-institucional dos </a:t>
            </a:r>
            <a:r>
              <a:rPr lang="pt-BR" sz="3200" b="1" dirty="0" err="1" smtClean="0"/>
              <a:t>Conseas</a:t>
            </a:r>
            <a:r>
              <a:rPr lang="pt-BR" sz="3200" b="1" dirty="0" smtClean="0"/>
              <a:t> Estaduais</a:t>
            </a:r>
            <a:endParaRPr lang="pt-BR" sz="3200" b="1" dirty="0"/>
          </a:p>
        </p:txBody>
      </p:sp>
      <p:graphicFrame>
        <p:nvGraphicFramePr>
          <p:cNvPr id="14" name="Espaço Reservado para Conteúdo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873383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8592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51723"/>
            <a:ext cx="8229600" cy="1143000"/>
          </a:xfrm>
        </p:spPr>
        <p:txBody>
          <a:bodyPr>
            <a:normAutofit/>
          </a:bodyPr>
          <a:lstStyle/>
          <a:p>
            <a:r>
              <a:rPr lang="pt-BR" b="1" dirty="0"/>
              <a:t>Instrumento Legal de </a:t>
            </a:r>
            <a:r>
              <a:rPr lang="pt-BR" b="1" dirty="0" smtClean="0"/>
              <a:t>SAN</a:t>
            </a:r>
            <a:endParaRPr lang="pt-BR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104" y="1582958"/>
            <a:ext cx="5565801" cy="4525963"/>
          </a:xfrm>
        </p:spPr>
      </p:pic>
      <p:sp>
        <p:nvSpPr>
          <p:cNvPr id="3" name="CaixaDeTexto 2"/>
          <p:cNvSpPr txBox="1"/>
          <p:nvPr/>
        </p:nvSpPr>
        <p:spPr>
          <a:xfrm>
            <a:off x="5004048" y="2125793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maioria dos </a:t>
            </a:r>
            <a:r>
              <a:rPr lang="pt-BR" dirty="0" smtClean="0"/>
              <a:t>estados </a:t>
            </a:r>
            <a:r>
              <a:rPr lang="pt-BR" dirty="0"/>
              <a:t>(21) possui </a:t>
            </a:r>
            <a:r>
              <a:rPr lang="pt-BR" b="1" dirty="0"/>
              <a:t>instrumento legal de SAN</a:t>
            </a:r>
            <a:r>
              <a:rPr lang="pt-BR" dirty="0"/>
              <a:t>. 6 </a:t>
            </a:r>
            <a:r>
              <a:rPr lang="pt-BR" dirty="0" smtClean="0"/>
              <a:t>estados </a:t>
            </a:r>
            <a:r>
              <a:rPr lang="pt-BR" dirty="0"/>
              <a:t>(AC, PA, RN, AL, SP, MT) não tem este instrumento.</a:t>
            </a:r>
          </a:p>
        </p:txBody>
      </p:sp>
    </p:spTree>
    <p:extLst>
      <p:ext uri="{BB962C8B-B14F-4D97-AF65-F5344CB8AC3E}">
        <p14:creationId xmlns:p14="http://schemas.microsoft.com/office/powerpoint/2010/main" xmlns="" val="409756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82"/>
            <a:ext cx="8229600" cy="1848798"/>
          </a:xfrm>
        </p:spPr>
        <p:txBody>
          <a:bodyPr>
            <a:normAutofit fontScale="90000"/>
          </a:bodyPr>
          <a:lstStyle/>
          <a:p>
            <a:pPr lvl="0"/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3100" b="1" dirty="0" smtClean="0"/>
              <a:t>Instrumento Legal de SAN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Somente </a:t>
            </a:r>
            <a:r>
              <a:rPr lang="pt-BR" sz="2400" dirty="0"/>
              <a:t>a região Sul tem todos os </a:t>
            </a:r>
            <a:r>
              <a:rPr lang="pt-BR" sz="2400" dirty="0" smtClean="0"/>
              <a:t>estados </a:t>
            </a:r>
            <a:r>
              <a:rPr lang="pt-BR" sz="2400" dirty="0"/>
              <a:t>com instrumento legal de SAN.</a:t>
            </a:r>
            <a:r>
              <a:rPr lang="pt-BR" sz="2700" dirty="0"/>
              <a:t/>
            </a:r>
            <a:br>
              <a:rPr lang="pt-BR" sz="2700" dirty="0"/>
            </a:br>
            <a:endParaRPr lang="pt-BR" sz="2700" dirty="0"/>
          </a:p>
        </p:txBody>
      </p:sp>
      <p:graphicFrame>
        <p:nvGraphicFramePr>
          <p:cNvPr id="12" name="Espaço Reservado para Conteúdo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75201819"/>
              </p:ext>
            </p:extLst>
          </p:nvPr>
        </p:nvGraphicFramePr>
        <p:xfrm>
          <a:off x="684213" y="2492375"/>
          <a:ext cx="8147050" cy="381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1187624" y="6525344"/>
            <a:ext cx="3766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Fonte: Pesquisa </a:t>
            </a:r>
            <a:r>
              <a:rPr lang="pt-BR" sz="1400" dirty="0" err="1"/>
              <a:t>Conseas</a:t>
            </a:r>
            <a:r>
              <a:rPr lang="pt-BR" sz="1400" dirty="0"/>
              <a:t> Estaduais, </a:t>
            </a:r>
            <a:r>
              <a:rPr lang="pt-BR" sz="1400" dirty="0" err="1"/>
              <a:t>Consea</a:t>
            </a:r>
            <a:r>
              <a:rPr lang="pt-BR" sz="1400" dirty="0"/>
              <a:t>, 2017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2763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Plano </a:t>
            </a:r>
            <a:r>
              <a:rPr lang="pt-BR" b="1" dirty="0"/>
              <a:t>Estadual de SAN</a:t>
            </a:r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2894" y="1600200"/>
            <a:ext cx="5618211" cy="4525963"/>
          </a:xfrm>
        </p:spPr>
      </p:pic>
    </p:spTree>
    <p:extLst>
      <p:ext uri="{BB962C8B-B14F-4D97-AF65-F5344CB8AC3E}">
        <p14:creationId xmlns:p14="http://schemas.microsoft.com/office/powerpoint/2010/main" xmlns="" val="167835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>NORDESTE</a:t>
            </a:r>
            <a:br>
              <a:rPr lang="pt-BR" sz="3600" b="1" dirty="0" smtClean="0"/>
            </a:br>
            <a:r>
              <a:rPr lang="pt-BR" sz="3600" b="1" dirty="0"/>
              <a:t>Plano Estadual de SAN</a:t>
            </a: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1380364"/>
            <a:ext cx="4968552" cy="4525963"/>
          </a:xfrm>
        </p:spPr>
      </p:pic>
      <p:sp>
        <p:nvSpPr>
          <p:cNvPr id="4" name="CaixaDeTexto 3"/>
          <p:cNvSpPr txBox="1"/>
          <p:nvPr/>
        </p:nvSpPr>
        <p:spPr>
          <a:xfrm>
            <a:off x="5220072" y="1844824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 maioria dos </a:t>
            </a:r>
            <a:r>
              <a:rPr lang="pt-BR" b="1" dirty="0" smtClean="0"/>
              <a:t>estados </a:t>
            </a:r>
            <a:r>
              <a:rPr lang="pt-BR" b="1" dirty="0"/>
              <a:t>da Região Nordeste (6) possui Planos Estaduais de </a:t>
            </a:r>
            <a:r>
              <a:rPr lang="pt-BR" b="1" dirty="0" smtClean="0"/>
              <a:t>SAN,</a:t>
            </a:r>
          </a:p>
          <a:p>
            <a:r>
              <a:rPr lang="pt-BR" b="1" dirty="0" smtClean="0"/>
              <a:t>dos </a:t>
            </a:r>
            <a:r>
              <a:rPr lang="pt-BR" b="1" dirty="0"/>
              <a:t>quais 4 são monitorados (MA, CE, PB, BA).</a:t>
            </a:r>
          </a:p>
        </p:txBody>
      </p:sp>
    </p:spTree>
    <p:extLst>
      <p:ext uri="{BB962C8B-B14F-4D97-AF65-F5344CB8AC3E}">
        <p14:creationId xmlns:p14="http://schemas.microsoft.com/office/powerpoint/2010/main" xmlns="" val="379511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Composição dos </a:t>
            </a:r>
            <a:r>
              <a:rPr lang="pt-BR" sz="3200" b="1" dirty="0" err="1" smtClean="0"/>
              <a:t>Conseas</a:t>
            </a:r>
            <a:r>
              <a:rPr lang="pt-BR" sz="3200" b="1" dirty="0" smtClean="0"/>
              <a:t> Estaduais: 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sociedade </a:t>
            </a:r>
            <a:r>
              <a:rPr lang="pt-BR" sz="3200" b="1" dirty="0" smtClean="0"/>
              <a:t>civil e governo</a:t>
            </a:r>
            <a:endParaRPr lang="pt-BR" sz="3200" b="1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94067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1319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439</Words>
  <Application>Microsoft Office PowerPoint</Application>
  <PresentationFormat>Apresentação na tela (4:3)</PresentationFormat>
  <Paragraphs>59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 PESQUISA NACIONAL SOBRE OS CONSEAS ESTADUAIS NORDESTE  RESULTADOS PRELIMINARES  CONSEA, 2017 </vt:lpstr>
      <vt:lpstr>METODOLOGIA e INSTRUMENTO DE COLETA</vt:lpstr>
      <vt:lpstr>  </vt:lpstr>
      <vt:lpstr>Vinculação temática-institucional dos Conseas Estaduais</vt:lpstr>
      <vt:lpstr>Instrumento Legal de SAN</vt:lpstr>
      <vt:lpstr> Instrumento Legal de SAN  Somente a região Sul tem todos os estados com instrumento legal de SAN. </vt:lpstr>
      <vt:lpstr>Plano Estadual de SAN</vt:lpstr>
      <vt:lpstr> NORDESTE Plano Estadual de SAN </vt:lpstr>
      <vt:lpstr>Composição dos Conseas Estaduais:  sociedade civil e governo</vt:lpstr>
      <vt:lpstr>Slide 10</vt:lpstr>
      <vt:lpstr> Perfil da Presidência Gênero </vt:lpstr>
      <vt:lpstr>Slide 12</vt:lpstr>
      <vt:lpstr>Slide 13</vt:lpstr>
      <vt:lpstr>Perfil da Presidência Cor da pele (auto declaração) </vt:lpstr>
      <vt:lpstr>  Vice-presidência 20 Estados possuem vice-presidência 14 são provenientes da sociedade civil e 6 são do governo. </vt:lpstr>
      <vt:lpstr>Funcionamento dos Conseas Estaduais</vt:lpstr>
      <vt:lpstr>Funcionamento dos Conseas Estaduais</vt:lpstr>
      <vt:lpstr>Conseas Estaduais com rubrica própria na LOA – Lei de Orçamento Anual</vt:lpstr>
      <vt:lpstr>SISAN REGIÃO NORDESTE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Cleiciane dos Santos Silva</dc:creator>
  <cp:lastModifiedBy>MAPE</cp:lastModifiedBy>
  <cp:revision>39</cp:revision>
  <dcterms:created xsi:type="dcterms:W3CDTF">2017-02-17T15:29:55Z</dcterms:created>
  <dcterms:modified xsi:type="dcterms:W3CDTF">2017-08-31T16:16:16Z</dcterms:modified>
</cp:coreProperties>
</file>