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331" r:id="rId3"/>
    <p:sldId id="332" r:id="rId4"/>
    <p:sldId id="308" r:id="rId5"/>
    <p:sldId id="309" r:id="rId6"/>
    <p:sldId id="312" r:id="rId7"/>
    <p:sldId id="313" r:id="rId8"/>
    <p:sldId id="316" r:id="rId9"/>
    <p:sldId id="333" r:id="rId10"/>
    <p:sldId id="321" r:id="rId11"/>
    <p:sldId id="335" r:id="rId12"/>
    <p:sldId id="322" r:id="rId13"/>
    <p:sldId id="340" r:id="rId14"/>
    <p:sldId id="338" r:id="rId15"/>
    <p:sldId id="339" r:id="rId16"/>
    <p:sldId id="341" r:id="rId17"/>
    <p:sldId id="342" r:id="rId18"/>
    <p:sldId id="328" r:id="rId19"/>
    <p:sldId id="286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5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85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ose.frutuoso\Desktop\programas%20jundia&#237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Plan2!$B$2</c:f>
              <c:strCache>
                <c:ptCount val="1"/>
                <c:pt idx="0">
                  <c:v>Brasil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Plan2!$A$3:$A$10</c:f>
              <c:strCache>
                <c:ptCount val="8"/>
                <c:pt idx="0">
                  <c:v>PBF</c:v>
                </c:pt>
                <c:pt idx="1">
                  <c:v>Tarifa Social de Energia Elétrica</c:v>
                </c:pt>
                <c:pt idx="2">
                  <c:v>BPC</c:v>
                </c:pt>
                <c:pt idx="3">
                  <c:v>Minhas Casa Minha Vida</c:v>
                </c:pt>
                <c:pt idx="4">
                  <c:v>Programa Nacional da Reforma Agrária</c:v>
                </c:pt>
                <c:pt idx="5">
                  <c:v>Carteira do Idoso</c:v>
                </c:pt>
                <c:pt idx="6">
                  <c:v>Programa Fomento</c:v>
                </c:pt>
                <c:pt idx="7">
                  <c:v>Programa Bolsa Verde</c:v>
                </c:pt>
              </c:strCache>
            </c:strRef>
          </c:cat>
          <c:val>
            <c:numRef>
              <c:f>Plan2!$B$3:$B$10</c:f>
              <c:numCache>
                <c:formatCode>#,##0</c:formatCode>
                <c:ptCount val="8"/>
                <c:pt idx="0">
                  <c:v>13659885</c:v>
                </c:pt>
                <c:pt idx="1">
                  <c:v>8454836</c:v>
                </c:pt>
                <c:pt idx="2">
                  <c:v>1699435</c:v>
                </c:pt>
                <c:pt idx="3">
                  <c:v>926687</c:v>
                </c:pt>
                <c:pt idx="4">
                  <c:v>626955</c:v>
                </c:pt>
                <c:pt idx="5">
                  <c:v>610812</c:v>
                </c:pt>
                <c:pt idx="6">
                  <c:v>192202</c:v>
                </c:pt>
                <c:pt idx="7">
                  <c:v>73769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4E-49E0-919A-21C9D0D576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9069952"/>
        <c:axId val="79072640"/>
      </c:barChart>
      <c:catAx>
        <c:axId val="79069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9072640"/>
        <c:crosses val="autoZero"/>
        <c:auto val="1"/>
        <c:lblAlgn val="ctr"/>
        <c:lblOffset val="100"/>
        <c:noMultiLvlLbl val="0"/>
      </c:catAx>
      <c:valAx>
        <c:axId val="7907264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79069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18AEA-3B43-46DA-9ECB-57F529C3D1CD}" type="datetimeFigureOut">
              <a:rPr lang="pt-BR" smtClean="0"/>
              <a:t>01/09/2017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9BFB1-9054-46BA-AD63-13E66E09F3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093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65B5D2-8F3E-446F-BFF4-4DE257AA5FA5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7813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65B5D2-8F3E-446F-BFF4-4DE257AA5FA5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1100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65B5D2-8F3E-446F-BFF4-4DE257AA5FA5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0873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65B5D2-8F3E-446F-BFF4-4DE257AA5FA5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9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65B5D2-8F3E-446F-BFF4-4DE257AA5FA5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7845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BBF5F7-A559-47BF-AC5C-A46EA5CD89EE}" type="slidenum">
              <a:rPr lang="pt-BR" altLang="pt-BR"/>
              <a:pPr eaLnBrk="1" hangingPunct="1"/>
              <a:t>19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96974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01/09/2017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767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01/09/2017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248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01/09/2017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7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01/09/2017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1332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01/09/2017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991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01/09/2017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63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01/09/2017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50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01/09/2017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020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01/09/2017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87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01/09/2017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899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01/09/2017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234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B9031-47BE-4F84-B0AA-043A43E952A6}" type="datetimeFigureOut">
              <a:rPr lang="pt-BR" smtClean="0"/>
              <a:t>01/09/2017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36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mds.gov.b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F8032A3-E7B8-4917-B093-3973266CD2B4}"/>
              </a:ext>
            </a:extLst>
          </p:cNvPr>
          <p:cNvSpPr txBox="1"/>
          <p:nvPr/>
        </p:nvSpPr>
        <p:spPr>
          <a:xfrm>
            <a:off x="504321" y="2115721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600" b="1" dirty="0">
              <a:solidFill>
                <a:schemeClr val="bg1"/>
              </a:solidFill>
              <a:latin typeface="+mj-lt"/>
              <a:cs typeface="Gisha" panose="020B0502040204020203" pitchFamily="34" charset="-79"/>
            </a:endParaRP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  <a:cs typeface="Gisha" panose="020B0502040204020203" pitchFamily="34" charset="-79"/>
              </a:rPr>
              <a:t>Integração SUAS e SISAN</a:t>
            </a:r>
          </a:p>
          <a:p>
            <a:pPr algn="ctr"/>
            <a:endParaRPr lang="pt-BR" sz="3600" b="1" dirty="0">
              <a:solidFill>
                <a:schemeClr val="bg1"/>
              </a:solidFill>
              <a:latin typeface="+mj-lt"/>
              <a:cs typeface="Gisha" panose="020B0502040204020203" pitchFamily="34" charset="-79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+mj-lt"/>
                <a:cs typeface="Gisha" panose="020B0502040204020203" pitchFamily="34" charset="-79"/>
              </a:rPr>
              <a:t>Região Nordeste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latin typeface="+mj-lt"/>
                <a:cs typeface="Gisha" panose="020B0502040204020203" pitchFamily="34" charset="-79"/>
              </a:rPr>
              <a:t>Setembro /2017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740D3A8-F51D-4363-834E-8889C07DE8B0}"/>
              </a:ext>
            </a:extLst>
          </p:cNvPr>
          <p:cNvSpPr txBox="1"/>
          <p:nvPr/>
        </p:nvSpPr>
        <p:spPr>
          <a:xfrm>
            <a:off x="329618" y="603553"/>
            <a:ext cx="84249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+mj-lt"/>
                <a:cs typeface="Gisha" panose="020B0502040204020203" pitchFamily="34" charset="-79"/>
              </a:rPr>
              <a:t>Ministério do Desenvolvimento Social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latin typeface="+mj-lt"/>
                <a:cs typeface="Gisha" panose="020B0502040204020203" pitchFamily="34" charset="-79"/>
              </a:rPr>
              <a:t>S</a:t>
            </a:r>
            <a:r>
              <a:rPr lang="pt-BR" sz="2800" dirty="0">
                <a:solidFill>
                  <a:schemeClr val="bg1"/>
                </a:solidFill>
                <a:latin typeface="+mj-lt"/>
                <a:cs typeface="Gisha" panose="020B0502040204020203" pitchFamily="34" charset="-79"/>
              </a:rPr>
              <a:t>ecretaria Nacional de Assistência Social</a:t>
            </a:r>
          </a:p>
          <a:p>
            <a:pPr algn="ctr"/>
            <a:endParaRPr lang="pt-BR" dirty="0">
              <a:solidFill>
                <a:schemeClr val="bg1"/>
              </a:solidFill>
              <a:latin typeface="+mj-lt"/>
              <a:cs typeface="Gisha" panose="020B0502040204020203" pitchFamily="34" charset="-79"/>
            </a:endParaRPr>
          </a:p>
          <a:p>
            <a:pPr algn="ctr"/>
            <a:endParaRPr lang="pt-BR" dirty="0">
              <a:solidFill>
                <a:schemeClr val="bg1"/>
              </a:solidFill>
              <a:latin typeface="+mj-lt"/>
              <a:cs typeface="Gisha" panose="020B0502040204020203" pitchFamily="34" charset="-79"/>
            </a:endParaRPr>
          </a:p>
          <a:p>
            <a:pPr algn="ctr"/>
            <a:endParaRPr lang="pt-BR" dirty="0">
              <a:solidFill>
                <a:schemeClr val="bg1"/>
              </a:solidFill>
              <a:latin typeface="+mj-lt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24134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8D3AAA9-E5DC-4CF2-8CA6-79CFD7C57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7840" y="185787"/>
            <a:ext cx="8306445" cy="998984"/>
          </a:xfrm>
        </p:spPr>
        <p:txBody>
          <a:bodyPr>
            <a:normAutofit/>
          </a:bodyPr>
          <a:lstStyle/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Pontos de Convergência entre SUAS e SISAN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0214" y="1320775"/>
            <a:ext cx="8199759" cy="4937150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Constituição Federal: EC 64/2010, insere no Art. 6º a garantia do direito à </a:t>
            </a:r>
            <a:r>
              <a:rPr lang="pt-BR" sz="1800" b="1" dirty="0">
                <a:latin typeface="Arial" pitchFamily="34" charset="0"/>
                <a:cs typeface="Arial" pitchFamily="34" charset="0"/>
              </a:rPr>
              <a:t>ALIMENTAÇÃO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. </a:t>
            </a:r>
            <a:r>
              <a:rPr lang="pt-BR" sz="1800" i="1" dirty="0">
                <a:solidFill>
                  <a:srgbClr val="12121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O direito humano à alimentação adequada (DHAA).</a:t>
            </a:r>
          </a:p>
          <a:p>
            <a:pPr algn="just">
              <a:spcBef>
                <a:spcPts val="1200"/>
              </a:spcBef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LOAS (Art. 1º): a Política de Assistência Social deve prover  mínimos sociais, com a finalidade de garantir o atendimento às necessidades básicas;</a:t>
            </a:r>
          </a:p>
          <a:p>
            <a:pPr algn="just">
              <a:spcBef>
                <a:spcPts val="1200"/>
              </a:spcBef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A situação de insegurança alimentar e nutricional é uma vulnerabilidade presente nos territórios dos CRAS que afeta as condições de vida;</a:t>
            </a:r>
          </a:p>
          <a:p>
            <a:pPr algn="just">
              <a:spcBef>
                <a:spcPts val="1200"/>
              </a:spcBef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Pode-se depreender que quando o DHAA é violado, há um comprometimento da capacidade protetiva das famílias. </a:t>
            </a:r>
          </a:p>
          <a:p>
            <a:pPr algn="just">
              <a:spcBef>
                <a:spcPts val="1200"/>
              </a:spcBef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A melhoria da qualidade de vida das famílias (objetivo do PAIF) requer </a:t>
            </a:r>
            <a:r>
              <a:rPr lang="pt-BR" sz="1800" dirty="0"/>
              <a:t>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incentivo as práticas inovadoras de promoção da alimentação saudável e adequada no território de abrangência dos CRAS.</a:t>
            </a:r>
          </a:p>
          <a:p>
            <a:pPr algn="just">
              <a:spcBef>
                <a:spcPts val="1200"/>
              </a:spcBef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 promover aquisições sociais e materiais as famílias potencializa sua </a:t>
            </a:r>
            <a:r>
              <a:rPr lang="pt-BR" sz="1800" b="1" dirty="0">
                <a:latin typeface="Arial" pitchFamily="34" charset="0"/>
                <a:cs typeface="Arial" pitchFamily="34" charset="0"/>
              </a:rPr>
              <a:t>autonomia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 – conceito presente no SUAS e SISAN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1200"/>
              </a:spcBef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234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0228A25-2C40-4A9D-979C-FC7586C41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sp>
        <p:nvSpPr>
          <p:cNvPr id="47113" name="Título 1"/>
          <p:cNvSpPr txBox="1">
            <a:spLocks/>
          </p:cNvSpPr>
          <p:nvPr/>
        </p:nvSpPr>
        <p:spPr bwMode="auto">
          <a:xfrm>
            <a:off x="395288" y="-269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3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MS PGothic" pitchFamily="34" charset="-128"/>
                <a:cs typeface="Arial" pitchFamily="34" charset="0"/>
              </a:rPr>
              <a:t>Gestão do SISAN X SUAS</a:t>
            </a:r>
            <a:endParaRPr lang="pt-BR" altLang="pt-BR" sz="2800" b="1" dirty="0">
              <a:solidFill>
                <a:schemeClr val="accent1">
                  <a:lumMod val="50000"/>
                </a:schemeClr>
              </a:solidFill>
              <a:latin typeface="+mj-lt"/>
              <a:ea typeface="MS PGothic" pitchFamily="34" charset="-128"/>
              <a:cs typeface="Arial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179388" y="981075"/>
            <a:ext cx="8856662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Agrupar 3">
            <a:extLst>
              <a:ext uri="{FF2B5EF4-FFF2-40B4-BE49-F238E27FC236}">
                <a16:creationId xmlns:a16="http://schemas.microsoft.com/office/drawing/2014/main" id="{68A5A77A-DE02-448E-BD3E-2A16EAC91B67}"/>
              </a:ext>
            </a:extLst>
          </p:cNvPr>
          <p:cNvGrpSpPr/>
          <p:nvPr/>
        </p:nvGrpSpPr>
        <p:grpSpPr>
          <a:xfrm>
            <a:off x="1343025" y="1458915"/>
            <a:ext cx="6515101" cy="4413250"/>
            <a:chOff x="1343025" y="1681157"/>
            <a:chExt cx="5443117" cy="3848106"/>
          </a:xfrm>
        </p:grpSpPr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94146F95-3E85-41B3-A4E2-8E0239BBE048}"/>
                </a:ext>
              </a:extLst>
            </p:cNvPr>
            <p:cNvSpPr/>
            <p:nvPr/>
          </p:nvSpPr>
          <p:spPr>
            <a:xfrm>
              <a:off x="1343025" y="1685925"/>
              <a:ext cx="3986213" cy="3843338"/>
            </a:xfrm>
            <a:prstGeom prst="ellipse">
              <a:avLst/>
            </a:prstGeom>
            <a:noFill/>
            <a:ln w="28575">
              <a:solidFill>
                <a:schemeClr val="accent6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7AC0B58E-1AAC-4C53-B3AE-D2C80C113D7B}"/>
                </a:ext>
              </a:extLst>
            </p:cNvPr>
            <p:cNvSpPr/>
            <p:nvPr/>
          </p:nvSpPr>
          <p:spPr>
            <a:xfrm>
              <a:off x="2799929" y="1681157"/>
              <a:ext cx="3986213" cy="3843338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id="{E1CA58DF-411E-466A-91D8-6D268D59B21D}"/>
              </a:ext>
            </a:extLst>
          </p:cNvPr>
          <p:cNvSpPr/>
          <p:nvPr/>
        </p:nvSpPr>
        <p:spPr>
          <a:xfrm>
            <a:off x="1167171" y="1962150"/>
            <a:ext cx="752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b="1" dirty="0">
                <a:solidFill>
                  <a:schemeClr val="accent6"/>
                </a:solidFill>
                <a:ea typeface="MS PGothic" pitchFamily="34" charset="-128"/>
                <a:cs typeface="Arial" pitchFamily="34" charset="0"/>
              </a:rPr>
              <a:t>SISAN</a:t>
            </a:r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1833417-8949-4462-8F5D-56EA89964755}"/>
              </a:ext>
            </a:extLst>
          </p:cNvPr>
          <p:cNvSpPr/>
          <p:nvPr/>
        </p:nvSpPr>
        <p:spPr>
          <a:xfrm>
            <a:off x="7281466" y="1962150"/>
            <a:ext cx="686598" cy="36933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pt-BR" altLang="pt-BR" b="1" dirty="0">
                <a:solidFill>
                  <a:schemeClr val="accent2"/>
                </a:solidFill>
                <a:ea typeface="MS PGothic" pitchFamily="34" charset="-128"/>
                <a:cs typeface="Arial" pitchFamily="34" charset="0"/>
              </a:rPr>
              <a:t>SUAS</a:t>
            </a:r>
            <a:endParaRPr lang="pt-BR" dirty="0">
              <a:solidFill>
                <a:schemeClr val="accent2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A93122D-86E0-4425-9DFE-B59262E10C4E}"/>
              </a:ext>
            </a:extLst>
          </p:cNvPr>
          <p:cNvSpPr/>
          <p:nvPr/>
        </p:nvSpPr>
        <p:spPr>
          <a:xfrm>
            <a:off x="3448452" y="2535199"/>
            <a:ext cx="3317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altLang="pt-BR" sz="2000" b="1" dirty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  <a:cs typeface="Arial" pitchFamily="34" charset="0"/>
              </a:rPr>
              <a:t>DHAA: Oferta do alimento</a:t>
            </a:r>
            <a:endParaRPr lang="pt-BR" sz="2000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CE6E011-C868-404B-8D73-161611B3E995}"/>
              </a:ext>
            </a:extLst>
          </p:cNvPr>
          <p:cNvSpPr/>
          <p:nvPr/>
        </p:nvSpPr>
        <p:spPr>
          <a:xfrm>
            <a:off x="3448452" y="3030692"/>
            <a:ext cx="3098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altLang="pt-BR" sz="2000" b="1" dirty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  <a:cs typeface="Arial" pitchFamily="34" charset="0"/>
              </a:rPr>
              <a:t>Direito ao convívio: EAN</a:t>
            </a:r>
            <a:endParaRPr lang="pt-BR" sz="2000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58A1130-284B-411F-B8EB-7258534A0B1A}"/>
              </a:ext>
            </a:extLst>
          </p:cNvPr>
          <p:cNvSpPr/>
          <p:nvPr/>
        </p:nvSpPr>
        <p:spPr>
          <a:xfrm>
            <a:off x="3391855" y="3488696"/>
            <a:ext cx="3822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altLang="pt-BR" sz="2000" b="1" dirty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  <a:cs typeface="Arial" pitchFamily="34" charset="0"/>
              </a:rPr>
              <a:t>Autonomia: Inclusão Produtiva</a:t>
            </a:r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8A777552-FD79-4242-89E6-653AA6B255FB}"/>
              </a:ext>
            </a:extLst>
          </p:cNvPr>
          <p:cNvSpPr/>
          <p:nvPr/>
        </p:nvSpPr>
        <p:spPr>
          <a:xfrm>
            <a:off x="4629150" y="3917382"/>
            <a:ext cx="414338" cy="3831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7095A02C-2D55-4E2B-800B-B8C34091D681}"/>
              </a:ext>
            </a:extLst>
          </p:cNvPr>
          <p:cNvSpPr/>
          <p:nvPr/>
        </p:nvSpPr>
        <p:spPr>
          <a:xfrm>
            <a:off x="3910780" y="4300539"/>
            <a:ext cx="18976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  <a:cs typeface="Arial" pitchFamily="34" charset="0"/>
              </a:rPr>
              <a:t>CONVERGÊNCIA</a:t>
            </a:r>
          </a:p>
          <a:p>
            <a:pPr algn="ctr"/>
            <a:r>
              <a:rPr lang="pt-BR" altLang="pt-BR" sz="2000" b="1" dirty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  <a:cs typeface="Arial" pitchFamily="34" charset="0"/>
              </a:rPr>
              <a:t>SETORIAL</a:t>
            </a:r>
          </a:p>
        </p:txBody>
      </p:sp>
    </p:spTree>
    <p:extLst>
      <p:ext uri="{BB962C8B-B14F-4D97-AF65-F5344CB8AC3E}">
        <p14:creationId xmlns:p14="http://schemas.microsoft.com/office/powerpoint/2010/main" val="364763974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0228A25-2C40-4A9D-979C-FC7586C41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sp>
        <p:nvSpPr>
          <p:cNvPr id="47113" name="Título 1"/>
          <p:cNvSpPr txBox="1">
            <a:spLocks/>
          </p:cNvSpPr>
          <p:nvPr/>
        </p:nvSpPr>
        <p:spPr bwMode="auto">
          <a:xfrm>
            <a:off x="395288" y="-269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3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MS PGothic" pitchFamily="34" charset="-128"/>
                <a:cs typeface="Arial" pitchFamily="34" charset="0"/>
              </a:rPr>
              <a:t>Gestão do SISAN X SUAS</a:t>
            </a:r>
            <a:endParaRPr lang="pt-BR" altLang="pt-BR" sz="2800" b="1" dirty="0">
              <a:solidFill>
                <a:schemeClr val="accent1">
                  <a:lumMod val="50000"/>
                </a:schemeClr>
              </a:solidFill>
              <a:latin typeface="+mj-lt"/>
              <a:ea typeface="MS PGothic" pitchFamily="34" charset="-128"/>
              <a:cs typeface="Arial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179388" y="981075"/>
            <a:ext cx="8856662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>
            <a:extLst>
              <a:ext uri="{FF2B5EF4-FFF2-40B4-BE49-F238E27FC236}">
                <a16:creationId xmlns:a16="http://schemas.microsoft.com/office/drawing/2014/main" id="{C3D2E38F-2AC1-46C2-BD28-E904A0677EDA}"/>
              </a:ext>
            </a:extLst>
          </p:cNvPr>
          <p:cNvSpPr/>
          <p:nvPr/>
        </p:nvSpPr>
        <p:spPr>
          <a:xfrm>
            <a:off x="395288" y="1367568"/>
            <a:ext cx="8534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altLang="pt-BR" sz="2400" b="1" dirty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  <a:cs typeface="Arial" pitchFamily="34" charset="0"/>
              </a:rPr>
              <a:t>DHAA: </a:t>
            </a:r>
          </a:p>
          <a:p>
            <a:pPr algn="just"/>
            <a:endParaRPr lang="pt-BR" altLang="pt-BR" sz="2400" b="1" dirty="0">
              <a:solidFill>
                <a:schemeClr val="accent1">
                  <a:lumMod val="50000"/>
                </a:schemeClr>
              </a:solidFill>
              <a:ea typeface="MS PGothic" pitchFamily="34" charset="-128"/>
              <a:cs typeface="Arial" pitchFamily="34" charset="0"/>
            </a:endParaRPr>
          </a:p>
          <a:p>
            <a:pPr algn="just"/>
            <a:r>
              <a:rPr lang="pt-BR" altLang="pt-BR" sz="2400" b="1" dirty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  <a:cs typeface="Arial" pitchFamily="34" charset="0"/>
              </a:rPr>
              <a:t>Vigilância Socioassistencial instrumentalizando a acesso a população ainda invisível no acesso ao SUAS, especialmente Povos e Comunidades Tradicionais </a:t>
            </a:r>
          </a:p>
          <a:p>
            <a:pPr algn="just"/>
            <a:endParaRPr lang="pt-BR" altLang="pt-BR" sz="2400" b="1" dirty="0">
              <a:solidFill>
                <a:schemeClr val="accent1">
                  <a:lumMod val="50000"/>
                </a:schemeClr>
              </a:solidFill>
              <a:ea typeface="MS PGothic" pitchFamily="34" charset="-128"/>
              <a:cs typeface="Arial" pitchFamily="34" charset="0"/>
            </a:endParaRPr>
          </a:p>
          <a:p>
            <a:pPr algn="just"/>
            <a:endParaRPr lang="pt-BR" altLang="pt-BR" sz="2400" b="1" dirty="0">
              <a:solidFill>
                <a:schemeClr val="accent1">
                  <a:lumMod val="50000"/>
                </a:schemeClr>
              </a:solidFill>
              <a:ea typeface="MS PGothic" pitchFamily="34" charset="-128"/>
              <a:cs typeface="Arial" pitchFamily="34" charset="0"/>
            </a:endParaRPr>
          </a:p>
          <a:p>
            <a:pPr algn="just"/>
            <a:r>
              <a:rPr lang="pt-BR" altLang="pt-BR" sz="2400" b="1" dirty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  <a:cs typeface="Arial" pitchFamily="34" charset="0"/>
              </a:rPr>
              <a:t>Busca Ativa através dos CRAS e equipe volantes na perspectiva de ações conjuntas e estratégicas de enfrentamento à insegurança alimentar</a:t>
            </a:r>
          </a:p>
          <a:p>
            <a:pPr algn="just"/>
            <a:endParaRPr lang="pt-BR" altLang="pt-BR" sz="2400" b="1" dirty="0">
              <a:solidFill>
                <a:schemeClr val="accent1">
                  <a:lumMod val="50000"/>
                </a:schemeClr>
              </a:solidFill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52330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0228A25-2C40-4A9D-979C-FC7586C41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sp>
        <p:nvSpPr>
          <p:cNvPr id="47113" name="Título 1"/>
          <p:cNvSpPr txBox="1">
            <a:spLocks/>
          </p:cNvSpPr>
          <p:nvPr/>
        </p:nvSpPr>
        <p:spPr bwMode="auto">
          <a:xfrm>
            <a:off x="395288" y="-269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3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MS PGothic" pitchFamily="34" charset="-128"/>
                <a:cs typeface="Arial" pitchFamily="34" charset="0"/>
              </a:rPr>
              <a:t>Gestão do SISAN X SUAS</a:t>
            </a:r>
            <a:endParaRPr lang="pt-BR" altLang="pt-BR" sz="2800" b="1" dirty="0">
              <a:solidFill>
                <a:schemeClr val="accent1">
                  <a:lumMod val="50000"/>
                </a:schemeClr>
              </a:solidFill>
              <a:latin typeface="+mj-lt"/>
              <a:ea typeface="MS PGothic" pitchFamily="34" charset="-128"/>
              <a:cs typeface="Arial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179388" y="981075"/>
            <a:ext cx="8856662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>
            <a:extLst>
              <a:ext uri="{FF2B5EF4-FFF2-40B4-BE49-F238E27FC236}">
                <a16:creationId xmlns:a16="http://schemas.microsoft.com/office/drawing/2014/main" id="{C3D2E38F-2AC1-46C2-BD28-E904A0677EDA}"/>
              </a:ext>
            </a:extLst>
          </p:cNvPr>
          <p:cNvSpPr/>
          <p:nvPr/>
        </p:nvSpPr>
        <p:spPr>
          <a:xfrm>
            <a:off x="395288" y="1007022"/>
            <a:ext cx="530542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altLang="pt-BR" sz="2000" b="1" dirty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  <a:cs typeface="Arial" pitchFamily="34" charset="0"/>
              </a:rPr>
              <a:t>DHAA: </a:t>
            </a:r>
          </a:p>
          <a:p>
            <a:pPr algn="just"/>
            <a:endParaRPr lang="pt-BR" altLang="pt-BR" sz="2000" b="1" dirty="0">
              <a:solidFill>
                <a:schemeClr val="accent1">
                  <a:lumMod val="50000"/>
                </a:schemeClr>
              </a:solidFill>
              <a:ea typeface="MS PGothic" pitchFamily="34" charset="-128"/>
              <a:cs typeface="Arial" pitchFamily="34" charset="0"/>
            </a:endParaRPr>
          </a:p>
          <a:p>
            <a:pPr algn="just"/>
            <a:r>
              <a:rPr lang="pt-BR" altLang="pt-BR" sz="2400" b="1" dirty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  <a:cs typeface="Arial" pitchFamily="34" charset="0"/>
              </a:rPr>
              <a:t>Oferta do CRAS na perspectiva da eventualidade de modo a assegurar a inclusão em diferentes  serviços e politicas, especialmente o acesso à renda: Beneficio eventual</a:t>
            </a:r>
          </a:p>
          <a:p>
            <a:pPr algn="just"/>
            <a:endParaRPr lang="pt-BR" sz="2400" b="1" dirty="0">
              <a:solidFill>
                <a:schemeClr val="accent1">
                  <a:lumMod val="50000"/>
                </a:schemeClr>
              </a:solidFill>
              <a:ea typeface="MS PGothic" pitchFamily="34" charset="-128"/>
              <a:cs typeface="Arial" pitchFamily="34" charset="0"/>
            </a:endParaRPr>
          </a:p>
          <a:p>
            <a:pPr algn="just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  <a:cs typeface="Arial" pitchFamily="34" charset="0"/>
              </a:rPr>
              <a:t>Distribuição do alimento na rede socioassistencial, na perspectiva da valorização do consumo ao alimento saudável e da produção pelo próprios usuários do SUAS: PAA </a:t>
            </a:r>
          </a:p>
          <a:p>
            <a:pPr algn="just"/>
            <a:endParaRPr lang="pt-BR" sz="2400" dirty="0"/>
          </a:p>
          <a:p>
            <a:pPr algn="just"/>
            <a:endParaRPr lang="pt-BR" sz="20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B1AD728-5789-4126-AC4E-875940BD1159}"/>
              </a:ext>
            </a:extLst>
          </p:cNvPr>
          <p:cNvSpPr/>
          <p:nvPr/>
        </p:nvSpPr>
        <p:spPr>
          <a:xfrm>
            <a:off x="5969062" y="1565132"/>
            <a:ext cx="29065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Auxílios relacionados à segurança alimentar </a:t>
            </a:r>
          </a:p>
          <a:p>
            <a:pPr algn="ctr">
              <a:spcAft>
                <a:spcPts val="0"/>
              </a:spcAft>
            </a:pPr>
            <a:r>
              <a:rPr lang="pt-BR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(cesta básica, entre outros por CRAS)</a:t>
            </a:r>
          </a:p>
          <a:p>
            <a:pPr algn="ctr">
              <a:spcAft>
                <a:spcPts val="0"/>
              </a:spcAft>
            </a:pPr>
            <a:endParaRPr lang="pt-BR" sz="1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BR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6.618 CRAS</a:t>
            </a:r>
          </a:p>
          <a:p>
            <a:pPr algn="ctr">
              <a:spcAft>
                <a:spcPts val="0"/>
              </a:spcAft>
            </a:pPr>
            <a:endParaRPr lang="pt-BR" sz="1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endParaRPr lang="pt-BR" sz="1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BR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Censo Suas 2016</a:t>
            </a:r>
            <a:endParaRPr lang="pt-BR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73224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0228A25-2C40-4A9D-979C-FC7586C41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sp>
        <p:nvSpPr>
          <p:cNvPr id="47113" name="Título 1"/>
          <p:cNvSpPr txBox="1">
            <a:spLocks/>
          </p:cNvSpPr>
          <p:nvPr/>
        </p:nvSpPr>
        <p:spPr bwMode="auto">
          <a:xfrm>
            <a:off x="395288" y="-269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3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MS PGothic" pitchFamily="34" charset="-128"/>
                <a:cs typeface="Arial" pitchFamily="34" charset="0"/>
              </a:rPr>
              <a:t>Gestão do SISAN X SUAS</a:t>
            </a:r>
            <a:endParaRPr lang="pt-BR" altLang="pt-BR" sz="2800" b="1" dirty="0">
              <a:solidFill>
                <a:schemeClr val="accent1">
                  <a:lumMod val="50000"/>
                </a:schemeClr>
              </a:solidFill>
              <a:latin typeface="+mj-lt"/>
              <a:ea typeface="MS PGothic" pitchFamily="34" charset="-128"/>
              <a:cs typeface="Arial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179388" y="981075"/>
            <a:ext cx="8856662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>
            <a:extLst>
              <a:ext uri="{FF2B5EF4-FFF2-40B4-BE49-F238E27FC236}">
                <a16:creationId xmlns:a16="http://schemas.microsoft.com/office/drawing/2014/main" id="{C3D2E38F-2AC1-46C2-BD28-E904A0677EDA}"/>
              </a:ext>
            </a:extLst>
          </p:cNvPr>
          <p:cNvSpPr/>
          <p:nvPr/>
        </p:nvSpPr>
        <p:spPr>
          <a:xfrm>
            <a:off x="395288" y="1107040"/>
            <a:ext cx="529113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altLang="pt-BR" sz="2200" b="1" dirty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  <a:cs typeface="Arial" pitchFamily="34" charset="0"/>
              </a:rPr>
              <a:t>EAN: </a:t>
            </a:r>
          </a:p>
          <a:p>
            <a:pPr algn="just"/>
            <a:endParaRPr lang="pt-BR" altLang="pt-BR" sz="2200" b="1" dirty="0">
              <a:solidFill>
                <a:schemeClr val="accent1">
                  <a:lumMod val="50000"/>
                </a:schemeClr>
              </a:solidFill>
              <a:ea typeface="MS PGothic" pitchFamily="34" charset="-128"/>
              <a:cs typeface="Arial" pitchFamily="34" charset="0"/>
            </a:endParaRPr>
          </a:p>
          <a:p>
            <a:pPr algn="just"/>
            <a:r>
              <a:rPr lang="pt-BR" altLang="pt-BR" sz="2200" b="1" dirty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  <a:cs typeface="Arial" pitchFamily="34" charset="0"/>
              </a:rPr>
              <a:t>Incorporada no trabalho social com as famílias acompanhadas pelo Serviço PAIF em ações coletivas e individualizadas</a:t>
            </a:r>
          </a:p>
          <a:p>
            <a:pPr algn="just"/>
            <a:endParaRPr lang="pt-BR" altLang="pt-BR" sz="2200" b="1" dirty="0">
              <a:solidFill>
                <a:schemeClr val="accent1">
                  <a:lumMod val="50000"/>
                </a:schemeClr>
              </a:solidFill>
              <a:ea typeface="MS PGothic" pitchFamily="34" charset="-128"/>
              <a:cs typeface="Arial" pitchFamily="34" charset="0"/>
            </a:endParaRPr>
          </a:p>
          <a:p>
            <a:pPr algn="just"/>
            <a:r>
              <a:rPr lang="pt-BR" altLang="pt-BR" sz="2200" b="1" dirty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  <a:cs typeface="Arial" pitchFamily="34" charset="0"/>
              </a:rPr>
              <a:t>Disseminada na rede socioassistencial, especialmente SCFV </a:t>
            </a:r>
            <a:endParaRPr lang="pt-BR" sz="2200" b="1" dirty="0">
              <a:solidFill>
                <a:schemeClr val="accent1">
                  <a:lumMod val="50000"/>
                </a:schemeClr>
              </a:solidFill>
              <a:ea typeface="MS PGothic" pitchFamily="34" charset="-128"/>
              <a:cs typeface="Arial" pitchFamily="34" charset="0"/>
            </a:endParaRPr>
          </a:p>
          <a:p>
            <a:pPr algn="just"/>
            <a:endParaRPr lang="pt-BR" sz="2200" b="1" dirty="0">
              <a:solidFill>
                <a:schemeClr val="accent1">
                  <a:lumMod val="50000"/>
                </a:schemeClr>
              </a:solidFill>
              <a:ea typeface="MS PGothic" pitchFamily="34" charset="-128"/>
              <a:cs typeface="Arial" pitchFamily="34" charset="0"/>
            </a:endParaRPr>
          </a:p>
          <a:p>
            <a:pPr algn="just"/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  <a:cs typeface="Arial" pitchFamily="34" charset="0"/>
              </a:rPr>
              <a:t>Compor conteúdos técnicos e de educação permanente aos trabalhadores do SUAS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02C94A6-C71E-4B9F-83F5-8E62969669D4}"/>
              </a:ext>
            </a:extLst>
          </p:cNvPr>
          <p:cNvSpPr/>
          <p:nvPr/>
        </p:nvSpPr>
        <p:spPr>
          <a:xfrm>
            <a:off x="5973039" y="2243559"/>
            <a:ext cx="3014663" cy="3492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600" b="1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Conhecendo as necessidades das famílias, a equipe técnica poderá identificar e planejar estratégias adequadas. E por meio do mapeamento das potencialidades do território podem ser definidas estratégias intersetoriais com diferentes parceiros na perspectiva da intersetorialidade.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6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B4C2759A-6E0B-452E-8F0F-6A06B0D13FFC}"/>
              </a:ext>
            </a:extLst>
          </p:cNvPr>
          <p:cNvGrpSpPr>
            <a:grpSpLocks/>
          </p:cNvGrpSpPr>
          <p:nvPr/>
        </p:nvGrpSpPr>
        <p:grpSpPr bwMode="auto">
          <a:xfrm>
            <a:off x="7164288" y="109191"/>
            <a:ext cx="1823414" cy="2370509"/>
            <a:chOff x="445255" y="3940231"/>
            <a:chExt cx="1682300" cy="2196856"/>
          </a:xfrm>
        </p:grpSpPr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025DDD1D-DFB1-4F51-9C6D-0EC3136CEA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955" y="4869160"/>
              <a:ext cx="1085600" cy="1267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79FEED37-614A-425E-8C19-1440B5CDA6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255" y="3940231"/>
              <a:ext cx="1133831" cy="14349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850997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0228A25-2C40-4A9D-979C-FC7586C41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sp>
        <p:nvSpPr>
          <p:cNvPr id="47113" name="Título 1"/>
          <p:cNvSpPr txBox="1">
            <a:spLocks/>
          </p:cNvSpPr>
          <p:nvPr/>
        </p:nvSpPr>
        <p:spPr bwMode="auto">
          <a:xfrm>
            <a:off x="395288" y="-269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3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MS PGothic" pitchFamily="34" charset="-128"/>
                <a:cs typeface="Arial" pitchFamily="34" charset="0"/>
              </a:rPr>
              <a:t>Gestão do SISAN X SUAS</a:t>
            </a:r>
            <a:endParaRPr lang="pt-BR" altLang="pt-BR" sz="2800" b="1" dirty="0">
              <a:solidFill>
                <a:schemeClr val="accent1">
                  <a:lumMod val="50000"/>
                </a:schemeClr>
              </a:solidFill>
              <a:latin typeface="+mj-lt"/>
              <a:ea typeface="MS PGothic" pitchFamily="34" charset="-128"/>
              <a:cs typeface="Arial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179388" y="981075"/>
            <a:ext cx="8856662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>
            <a:extLst>
              <a:ext uri="{FF2B5EF4-FFF2-40B4-BE49-F238E27FC236}">
                <a16:creationId xmlns:a16="http://schemas.microsoft.com/office/drawing/2014/main" id="{C3D2E38F-2AC1-46C2-BD28-E904A0677EDA}"/>
              </a:ext>
            </a:extLst>
          </p:cNvPr>
          <p:cNvSpPr/>
          <p:nvPr/>
        </p:nvSpPr>
        <p:spPr>
          <a:xfrm>
            <a:off x="395288" y="1364218"/>
            <a:ext cx="853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altLang="pt-BR" sz="2400" b="1" dirty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  <a:cs typeface="Arial" pitchFamily="34" charset="0"/>
              </a:rPr>
              <a:t>INCLUSÃO PRODUTIVA: </a:t>
            </a:r>
          </a:p>
          <a:p>
            <a:endParaRPr lang="pt-BR" altLang="pt-BR" sz="2400" b="1" dirty="0">
              <a:solidFill>
                <a:schemeClr val="accent1">
                  <a:lumMod val="50000"/>
                </a:schemeClr>
              </a:solidFill>
              <a:ea typeface="MS PGothic" pitchFamily="34" charset="-128"/>
              <a:cs typeface="Arial" pitchFamily="34" charset="0"/>
            </a:endParaRPr>
          </a:p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  <a:cs typeface="Arial" pitchFamily="34" charset="0"/>
              </a:rPr>
              <a:t>Preparação para o mundo do trabalho: Programa </a:t>
            </a:r>
            <a:r>
              <a:rPr lang="pt-BR" sz="2400" b="1" dirty="0" err="1">
                <a:solidFill>
                  <a:schemeClr val="accent1">
                    <a:lumMod val="50000"/>
                  </a:schemeClr>
                </a:solidFill>
                <a:ea typeface="MS PGothic" pitchFamily="34" charset="-128"/>
                <a:cs typeface="Arial" pitchFamily="34" charset="0"/>
              </a:rPr>
              <a:t>Acessuas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  <a:cs typeface="Arial" pitchFamily="34" charset="0"/>
              </a:rPr>
              <a:t> Trabalho, perspectiva de valorização dos processos produtivos da agricultura familiar em meio rural e urbano</a:t>
            </a:r>
          </a:p>
          <a:p>
            <a:endParaRPr lang="pt-BR" sz="2400" b="1" dirty="0">
              <a:solidFill>
                <a:schemeClr val="accent1">
                  <a:lumMod val="50000"/>
                </a:schemeClr>
              </a:solidFill>
              <a:ea typeface="MS PGothic" pitchFamily="34" charset="-128"/>
              <a:cs typeface="Arial" pitchFamily="34" charset="0"/>
            </a:endParaRPr>
          </a:p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  <a:cs typeface="Arial" pitchFamily="34" charset="0"/>
              </a:rPr>
              <a:t>Complementariedade ao Programa de Fomento </a:t>
            </a:r>
          </a:p>
        </p:txBody>
      </p:sp>
    </p:spTree>
    <p:extLst>
      <p:ext uri="{BB962C8B-B14F-4D97-AF65-F5344CB8AC3E}">
        <p14:creationId xmlns:p14="http://schemas.microsoft.com/office/powerpoint/2010/main" val="84460707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74988A9-7169-4245-BB11-7D2FD58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sp>
        <p:nvSpPr>
          <p:cNvPr id="30723" name="Título 1"/>
          <p:cNvSpPr>
            <a:spLocks noGrp="1"/>
          </p:cNvSpPr>
          <p:nvPr>
            <p:ph type="title"/>
          </p:nvPr>
        </p:nvSpPr>
        <p:spPr>
          <a:xfrm>
            <a:off x="457200" y="13194"/>
            <a:ext cx="7620000" cy="1143000"/>
          </a:xfrm>
        </p:spPr>
        <p:txBody>
          <a:bodyPr/>
          <a:lstStyle/>
          <a:p>
            <a:pPr algn="ctr"/>
            <a:r>
              <a:rPr lang="pt-BR" alt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DESAFIOS</a:t>
            </a:r>
            <a:endParaRPr lang="pt-BR" altLang="pt-BR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1531" y="1108971"/>
            <a:ext cx="845099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800" dirty="0"/>
              <a:t>Superação de práticas assistencialistas e afirmação da alimentação como direito</a:t>
            </a:r>
          </a:p>
          <a:p>
            <a:pPr algn="just">
              <a:spcBef>
                <a:spcPts val="1200"/>
              </a:spcBef>
            </a:pPr>
            <a:r>
              <a:rPr lang="pt-BR" dirty="0"/>
              <a:t>Considerar que as demandas por alimentos são legítimas e deve ser de responsabilidade do Estado enfrentar a insegurança alimentar  e criar </a:t>
            </a:r>
            <a:r>
              <a:rPr lang="pt-BR" b="1" dirty="0"/>
              <a:t>fluxos e protocolos intersetoriais</a:t>
            </a:r>
            <a:r>
              <a:rPr lang="pt-BR" dirty="0"/>
              <a:t>.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800" dirty="0"/>
              <a:t>Fortalecimento do diálogo sobre segurança alimentar no SUAS/Redefinir a integração no SUAS; ampliar o caráter preventivo </a:t>
            </a:r>
          </a:p>
          <a:p>
            <a:pPr algn="just">
              <a:spcBef>
                <a:spcPts val="1200"/>
              </a:spcBef>
            </a:pPr>
            <a:r>
              <a:rPr lang="pt-BR" dirty="0"/>
              <a:t>Em diversos municípios as ações do SUAS e SISAN estão alocados no mesmo órgão gestor. É de suma importância que localmente as ações sejam organizadas de forma a se complementarem, sem sobreposição e respeitando o escopo de cada política.</a:t>
            </a:r>
          </a:p>
          <a:p>
            <a:pPr algn="just">
              <a:spcBef>
                <a:spcPts val="1200"/>
              </a:spcBef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13392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6CAD18C-91D0-4F02-AE70-1D331A2FB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sp>
        <p:nvSpPr>
          <p:cNvPr id="30723" name="Título 1"/>
          <p:cNvSpPr>
            <a:spLocks noGrp="1"/>
          </p:cNvSpPr>
          <p:nvPr>
            <p:ph type="title"/>
          </p:nvPr>
        </p:nvSpPr>
        <p:spPr>
          <a:xfrm>
            <a:off x="457200" y="213220"/>
            <a:ext cx="7620000" cy="1143000"/>
          </a:xfrm>
        </p:spPr>
        <p:txBody>
          <a:bodyPr/>
          <a:lstStyle/>
          <a:p>
            <a:pPr algn="ctr"/>
            <a:r>
              <a:rPr lang="pt-BR" alt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DESAFIOS</a:t>
            </a:r>
            <a:endParaRPr lang="pt-BR" altLang="pt-BR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1532" y="1568245"/>
            <a:ext cx="849894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BR" sz="2600" dirty="0"/>
              <a:t>Avançar na atenção aos Povos e Comunidades Tradicionais: cumprir o Plano Decenal de Assistência Social</a:t>
            </a:r>
          </a:p>
          <a:p>
            <a:pPr lvl="1" algn="just">
              <a:spcBef>
                <a:spcPts val="1200"/>
              </a:spcBef>
            </a:pPr>
            <a:r>
              <a:rPr lang="pt-BR" sz="2600" dirty="0"/>
              <a:t>Disseminação técnica de integração às comunidades</a:t>
            </a:r>
          </a:p>
          <a:p>
            <a:pPr lvl="1" algn="just">
              <a:spcBef>
                <a:spcPts val="1200"/>
              </a:spcBef>
            </a:pPr>
            <a:r>
              <a:rPr lang="pt-BR" sz="2600" dirty="0"/>
              <a:t>Revisão operacional (cadastro)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BR" sz="2400" dirty="0"/>
              <a:t>Fortalecer ações de SAN para povos e comunidades tradicionais;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BR" sz="2400" dirty="0"/>
              <a:t>Fortalecimento da participação e autonomia das famílias e comunidades;</a:t>
            </a:r>
          </a:p>
        </p:txBody>
      </p:sp>
    </p:spTree>
    <p:extLst>
      <p:ext uri="{BB962C8B-B14F-4D97-AF65-F5344CB8AC3E}">
        <p14:creationId xmlns:p14="http://schemas.microsoft.com/office/powerpoint/2010/main" val="3152795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FEDDB1F-8A44-48E5-B2EF-779766D08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sp>
        <p:nvSpPr>
          <p:cNvPr id="30723" name="Título 1"/>
          <p:cNvSpPr>
            <a:spLocks noGrp="1"/>
          </p:cNvSpPr>
          <p:nvPr>
            <p:ph type="title"/>
          </p:nvPr>
        </p:nvSpPr>
        <p:spPr>
          <a:xfrm>
            <a:off x="457200" y="213222"/>
            <a:ext cx="7620000" cy="1143000"/>
          </a:xfrm>
        </p:spPr>
        <p:txBody>
          <a:bodyPr/>
          <a:lstStyle/>
          <a:p>
            <a:pPr algn="ctr"/>
            <a:r>
              <a:rPr lang="pt-BR" alt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DESAFIOS</a:t>
            </a:r>
            <a:endParaRPr lang="pt-BR" altLang="pt-BR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1532" y="1279722"/>
            <a:ext cx="789133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BR" sz="2800" dirty="0"/>
              <a:t>Potencialização da articulação intersetorial e </a:t>
            </a:r>
            <a:r>
              <a:rPr lang="pt-BR" sz="2800" dirty="0" err="1"/>
              <a:t>interfederativa</a:t>
            </a:r>
            <a:r>
              <a:rPr lang="pt-BR" sz="2800" dirty="0"/>
              <a:t>, com apoio à implementação do SISAN;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dirty="0" err="1"/>
              <a:t>Incorporar</a:t>
            </a:r>
            <a:r>
              <a:rPr lang="en-US" sz="2800" dirty="0"/>
              <a:t> no SUAS </a:t>
            </a:r>
            <a:r>
              <a:rPr lang="en-US" sz="2800" dirty="0" err="1"/>
              <a:t>estrat</a:t>
            </a:r>
            <a:r>
              <a:rPr lang="pt-BR" sz="2800" dirty="0" err="1"/>
              <a:t>égias</a:t>
            </a:r>
            <a:r>
              <a:rPr lang="pt-BR" sz="2800" dirty="0"/>
              <a:t> para assegurar o direito à segurança alimentar e EAN;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pt-BR" sz="2800" dirty="0"/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BR" sz="2800" dirty="0"/>
              <a:t>Ampliar a participação social dos usuários no SUAS</a:t>
            </a:r>
          </a:p>
          <a:p>
            <a:pPr marL="538163" indent="-423863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646187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Costa Ne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5"/>
          <p:cNvSpPr txBox="1">
            <a:spLocks noChangeArrowheads="1"/>
          </p:cNvSpPr>
          <p:nvPr/>
        </p:nvSpPr>
        <p:spPr bwMode="auto">
          <a:xfrm>
            <a:off x="1086880" y="858931"/>
            <a:ext cx="6840538" cy="521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OBRIGADA!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2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2600" b="1" dirty="0">
              <a:solidFill>
                <a:schemeClr val="bg1"/>
              </a:solidFill>
              <a:latin typeface="Calibri" pitchFamily="34" charset="0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bg1"/>
              </a:solidFill>
              <a:latin typeface="Calibri" pitchFamily="34" charset="0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bg1"/>
              </a:solidFill>
              <a:latin typeface="Calibri" pitchFamily="34" charset="0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bg1"/>
              </a:solidFill>
              <a:latin typeface="Calibri" pitchFamily="34" charset="0"/>
              <a:cs typeface="+mn-cs"/>
            </a:endParaRPr>
          </a:p>
          <a:p>
            <a:pPr algn="ctr">
              <a:lnSpc>
                <a:spcPct val="150000"/>
              </a:lnSpc>
              <a:defRPr/>
            </a:pPr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Departamento de Proteção Social Básica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Ministério do Desenvolvimento Social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Secretaria Nacional de Assistência Social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latin typeface="Calibri" pitchFamily="34" charset="0"/>
                <a:cs typeface="+mn-cs"/>
                <a:hlinkClick r:id="rId4"/>
              </a:rPr>
              <a:t>www.mds.gov.br</a:t>
            </a:r>
            <a:endParaRPr lang="pt-BR" b="1" dirty="0">
              <a:solidFill>
                <a:schemeClr val="bg1"/>
              </a:solidFill>
              <a:latin typeface="Calibri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0800 707 2003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Calibri" pitchFamily="34" charset="0"/>
              <a:cs typeface="+mn-cs"/>
            </a:endParaRPr>
          </a:p>
        </p:txBody>
      </p:sp>
      <p:pic>
        <p:nvPicPr>
          <p:cNvPr id="5" name="Picture 2" descr="http://3.bp.blogspot.com/-9UuKzori7uc/UTYaeZj8LvI/AAAAAAAAAsw/3hTb8wzdoFw/s1600/sua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075" y="1662055"/>
            <a:ext cx="2175849" cy="222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919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12AFD2F9-DB0E-4DF3-BB48-0830A3EF3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223628" y="6525344"/>
            <a:ext cx="36184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Departamento de Proteção Social Básica/SNAS</a:t>
            </a:r>
          </a:p>
        </p:txBody>
      </p:sp>
      <p:sp>
        <p:nvSpPr>
          <p:cNvPr id="11" name="Retângulo 11"/>
          <p:cNvSpPr>
            <a:spLocks noChangeArrowheads="1"/>
          </p:cNvSpPr>
          <p:nvPr/>
        </p:nvSpPr>
        <p:spPr bwMode="auto">
          <a:xfrm>
            <a:off x="478927" y="1180711"/>
            <a:ext cx="4363103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latin typeface="Arial" pitchFamily="34" charset="0"/>
                <a:cs typeface="Arial" pitchFamily="34" charset="0"/>
              </a:rPr>
              <a:t>Política pública de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Seguridade Social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não-contributiva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dever do Estado e direito do cidadão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que dela necessitar. </a:t>
            </a:r>
          </a:p>
          <a:p>
            <a:pPr algn="just"/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dirty="0">
                <a:latin typeface="Arial" pitchFamily="34" charset="0"/>
                <a:cs typeface="Arial" pitchFamily="34" charset="0"/>
              </a:rPr>
              <a:t>Orientada pela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ótica do direito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e inserida no campo da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proteção social.</a:t>
            </a:r>
          </a:p>
          <a:p>
            <a:pPr algn="just"/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dirty="0">
                <a:latin typeface="Arial" pitchFamily="34" charset="0"/>
                <a:cs typeface="Arial" pitchFamily="34" charset="0"/>
              </a:rPr>
              <a:t>Voltada à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provisão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de serviços, programas, projetos e benefícios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socioassitenciais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dirty="0">
                <a:latin typeface="Arial" pitchFamily="34" charset="0"/>
                <a:cs typeface="Arial" pitchFamily="34" charset="0"/>
              </a:rPr>
              <a:t>Organizada no país com comando único e ofertas  descentralizadas estruturadas pelo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Sistema Único de Assistência Social - SUAS. </a:t>
            </a:r>
          </a:p>
          <a:p>
            <a:pPr algn="just"/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dirty="0">
                <a:latin typeface="Arial" pitchFamily="34" charset="0"/>
                <a:cs typeface="Arial" pitchFamily="34" charset="0"/>
              </a:rPr>
              <a:t>Com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centralidade na família deve ser implementada de forma </a:t>
            </a:r>
            <a:r>
              <a:rPr lang="pt-BR" sz="1600" b="1" dirty="0" err="1">
                <a:latin typeface="Arial" pitchFamily="34" charset="0"/>
                <a:cs typeface="Arial" pitchFamily="34" charset="0"/>
              </a:rPr>
              <a:t>territorializada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, considerando as demandas identificadas e diversidades.</a:t>
            </a:r>
            <a:endParaRPr lang="pt-BR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169622" y="266770"/>
            <a:ext cx="6804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ASSISTÊNCIA SOCIAL: CONCEPÇÃO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5549140" y="3414242"/>
            <a:ext cx="2931290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b="1" dirty="0"/>
              <a:t>Diretrizes</a:t>
            </a:r>
          </a:p>
          <a:p>
            <a:pPr algn="ctr"/>
            <a:r>
              <a:rPr lang="pt-BR" sz="2400" b="1" dirty="0" err="1">
                <a:solidFill>
                  <a:schemeClr val="accent2"/>
                </a:solidFill>
              </a:rPr>
              <a:t>Matricialidade</a:t>
            </a:r>
            <a:r>
              <a:rPr lang="pt-BR" sz="2400" b="1" dirty="0">
                <a:solidFill>
                  <a:schemeClr val="accent2"/>
                </a:solidFill>
              </a:rPr>
              <a:t> </a:t>
            </a:r>
            <a:r>
              <a:rPr lang="pt-BR" sz="2400" b="1" dirty="0" err="1">
                <a:solidFill>
                  <a:schemeClr val="accent2"/>
                </a:solidFill>
              </a:rPr>
              <a:t>sociofamiliar</a:t>
            </a:r>
            <a:endParaRPr lang="pt-BR" sz="2400" b="1" dirty="0">
              <a:solidFill>
                <a:schemeClr val="accent2"/>
              </a:solidFill>
            </a:endParaRPr>
          </a:p>
          <a:p>
            <a:pPr algn="ctr"/>
            <a:endParaRPr lang="pt-BR" sz="2400" b="1" dirty="0">
              <a:solidFill>
                <a:schemeClr val="accent2"/>
              </a:solidFill>
            </a:endParaRPr>
          </a:p>
          <a:p>
            <a:pPr algn="ctr"/>
            <a:r>
              <a:rPr lang="pt-BR" sz="2400" b="1" dirty="0">
                <a:solidFill>
                  <a:schemeClr val="accent2"/>
                </a:solidFill>
              </a:rPr>
              <a:t>Territorialização</a:t>
            </a:r>
            <a:endParaRPr lang="pt-BR" sz="2400" dirty="0">
              <a:solidFill>
                <a:schemeClr val="accent2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5269374" y="3284984"/>
            <a:ext cx="3463724" cy="2036254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de Seta Reta 4"/>
          <p:cNvCxnSpPr>
            <a:cxnSpLocks/>
          </p:cNvCxnSpPr>
          <p:nvPr/>
        </p:nvCxnSpPr>
        <p:spPr>
          <a:xfrm>
            <a:off x="4868297" y="3989416"/>
            <a:ext cx="279767" cy="256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463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B2183CA9-819D-461F-8343-2BFE174EC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sp>
        <p:nvSpPr>
          <p:cNvPr id="11" name="Espaço Reservado para Texto 2"/>
          <p:cNvSpPr txBox="1">
            <a:spLocks/>
          </p:cNvSpPr>
          <p:nvPr/>
        </p:nvSpPr>
        <p:spPr>
          <a:xfrm>
            <a:off x="685800" y="855885"/>
            <a:ext cx="7222467" cy="1997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/>
              <a:t>Compreensão das </a:t>
            </a:r>
            <a:r>
              <a:rPr lang="pt-BR" sz="2000" b="1" dirty="0"/>
              <a:t>especificidades</a:t>
            </a:r>
            <a:r>
              <a:rPr lang="pt-BR" sz="2000" dirty="0"/>
              <a:t> dos </a:t>
            </a:r>
            <a:r>
              <a:rPr lang="pt-BR" sz="2000" u="sng" dirty="0"/>
              <a:t>territórios</a:t>
            </a:r>
            <a:r>
              <a:rPr lang="pt-BR" sz="2000" dirty="0"/>
              <a:t> – suas </a:t>
            </a:r>
            <a:r>
              <a:rPr lang="pt-BR" sz="2000" b="1" dirty="0"/>
              <a:t>vulnerabilidades e potencialidades</a:t>
            </a:r>
            <a:r>
              <a:rPr lang="pt-BR" sz="2000" dirty="0"/>
              <a:t>, a partir do diagnóstico territorial, da leitura crítica da situação vivenciada e escuta qualificada no atendimento às </a:t>
            </a:r>
            <a:r>
              <a:rPr lang="pt-BR" sz="2000" u="sng" dirty="0"/>
              <a:t>famílias e grupos sociais </a:t>
            </a:r>
            <a:r>
              <a:rPr lang="pt-BR" sz="2000" dirty="0"/>
              <a:t>ali residentes, possibilitando, assim, a implementação de ações de caráter </a:t>
            </a:r>
            <a:r>
              <a:rPr lang="pt-BR" sz="2000" b="1" dirty="0"/>
              <a:t>preventivo, protetivo e proativo</a:t>
            </a:r>
            <a:r>
              <a:rPr lang="pt-BR" sz="2000" dirty="0"/>
              <a:t>. </a:t>
            </a:r>
          </a:p>
          <a:p>
            <a:pPr algn="just"/>
            <a:endParaRPr lang="pt-BR" sz="2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891533"/>
            <a:ext cx="2016274" cy="232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1493658" y="102636"/>
            <a:ext cx="610267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             FAMÍLIA E TERRITÓRIO </a:t>
            </a:r>
            <a:endParaRPr lang="pt-BR" sz="2000" dirty="0"/>
          </a:p>
        </p:txBody>
      </p:sp>
      <p:grpSp>
        <p:nvGrpSpPr>
          <p:cNvPr id="14" name="Grupo 1"/>
          <p:cNvGrpSpPr/>
          <p:nvPr/>
        </p:nvGrpSpPr>
        <p:grpSpPr>
          <a:xfrm>
            <a:off x="4860032" y="2598812"/>
            <a:ext cx="2862318" cy="1366991"/>
            <a:chOff x="4067944" y="3326211"/>
            <a:chExt cx="3816424" cy="1366991"/>
          </a:xfrm>
        </p:grpSpPr>
        <p:sp>
          <p:nvSpPr>
            <p:cNvPr id="15" name="Elipse 14"/>
            <p:cNvSpPr/>
            <p:nvPr/>
          </p:nvSpPr>
          <p:spPr>
            <a:xfrm>
              <a:off x="4067944" y="3326211"/>
              <a:ext cx="3816424" cy="1326925"/>
            </a:xfrm>
            <a:prstGeom prst="ellips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4355976" y="3523651"/>
              <a:ext cx="345638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É a partir do olhar técnico sobre o território que deve se dar o trabalho social com famílias como principal ação das ofertas</a:t>
              </a:r>
            </a:p>
            <a:p>
              <a:endParaRPr lang="pt-BR" sz="1400" dirty="0"/>
            </a:p>
          </p:txBody>
        </p:sp>
      </p:grpSp>
      <p:sp>
        <p:nvSpPr>
          <p:cNvPr id="17" name="CaixaDeTexto 16"/>
          <p:cNvSpPr txBox="1"/>
          <p:nvPr/>
        </p:nvSpPr>
        <p:spPr>
          <a:xfrm>
            <a:off x="3195228" y="3786108"/>
            <a:ext cx="44011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/>
              <a:t>Família como Sujeito de direitos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/>
              <a:t>Autônoma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/>
              <a:t>Principal espaço de socialização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/>
              <a:t>Apresenta múltiplos arranjos familiares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/>
              <a:t>Diversidade (comunidade tradicionais)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/>
              <a:t>Potencialidades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/>
              <a:t>É instituição que se transforma – se altera no tempo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27195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402FCBE-51DE-4293-96F1-B4702ADCD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sp>
        <p:nvSpPr>
          <p:cNvPr id="7170" name="Espaço Reservado para Conteúdo 2"/>
          <p:cNvSpPr txBox="1">
            <a:spLocks/>
          </p:cNvSpPr>
          <p:nvPr/>
        </p:nvSpPr>
        <p:spPr bwMode="auto">
          <a:xfrm>
            <a:off x="-324544" y="188640"/>
            <a:ext cx="9144000" cy="72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ctr" eaLnBrk="1" hangingPunct="1">
              <a:spcBef>
                <a:spcPct val="20000"/>
              </a:spcBef>
            </a:pPr>
            <a:r>
              <a:rPr lang="pt-BR" sz="2400" b="1" dirty="0">
                <a:solidFill>
                  <a:schemeClr val="tx2"/>
                </a:solidFill>
                <a:ea typeface="MS PGothic" pitchFamily="34" charset="-128"/>
              </a:rPr>
              <a:t>PAPEL DA ASSISTÊNCIA SOCIAL NO SISTEMA DE PROTEÇÃO SOCIAL </a:t>
            </a:r>
          </a:p>
        </p:txBody>
      </p:sp>
      <p:sp>
        <p:nvSpPr>
          <p:cNvPr id="24580" name="CaixaDeTexto 2"/>
          <p:cNvSpPr txBox="1">
            <a:spLocks noChangeArrowheads="1"/>
          </p:cNvSpPr>
          <p:nvPr/>
        </p:nvSpPr>
        <p:spPr bwMode="auto">
          <a:xfrm>
            <a:off x="-10906" y="1052736"/>
            <a:ext cx="8470122" cy="560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901700" lvl="2" indent="-460375" algn="just">
              <a:lnSpc>
                <a:spcPct val="90000"/>
              </a:lnSpc>
              <a:buNone/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OBJETIVOS</a:t>
            </a:r>
          </a:p>
          <a:p>
            <a:pPr marL="901700" lvl="1" indent="-460375" algn="just">
              <a:buFont typeface="Wingdings" pitchFamily="2" charset="2"/>
              <a:buChar char="ü"/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Prevenir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 reduzir situações de risco social e pessoal</a:t>
            </a:r>
          </a:p>
          <a:p>
            <a:pPr marL="901700" lvl="1" indent="-460375" algn="just">
              <a:buFont typeface="Wingdings" pitchFamily="2" charset="2"/>
              <a:buChar char="ü"/>
              <a:defRPr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Proteger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pessoas e famílias em situações de vulnerabilidade</a:t>
            </a:r>
          </a:p>
          <a:p>
            <a:pPr marL="901700" lvl="1" indent="-460375" algn="just">
              <a:buFont typeface="Wingdings" pitchFamily="2" charset="2"/>
              <a:buChar char="ü"/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Criar medidas e possibilidades de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socialização e inclusão social</a:t>
            </a:r>
          </a:p>
          <a:p>
            <a:pPr marL="901700" lvl="1" indent="-460375" algn="just">
              <a:buFont typeface="Wingdings" pitchFamily="2" charset="2"/>
              <a:buChar char="ü"/>
              <a:defRPr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Monitorar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as exclusões e riscos sociais da população</a:t>
            </a:r>
          </a:p>
          <a:p>
            <a:pPr marL="901700" lvl="1" indent="-460375" algn="just" eaLnBrk="1" hangingPunct="1">
              <a:tabLst>
                <a:tab pos="628650" algn="l"/>
              </a:tabLst>
              <a:defRPr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1700" indent="-460375" algn="just" eaLnBrk="1" hangingPunct="1">
              <a:tabLst>
                <a:tab pos="628650" algn="l"/>
              </a:tabLst>
              <a:defRPr/>
            </a:pPr>
            <a:r>
              <a:rPr lang="pt-BR" b="1" dirty="0">
                <a:latin typeface="Arial" pitchFamily="34" charset="0"/>
                <a:cs typeface="Arial" panose="020B0604020202020204" pitchFamily="34" charset="0"/>
              </a:rPr>
              <a:t>FUNÇÕES</a:t>
            </a:r>
          </a:p>
          <a:p>
            <a:pPr marL="901700" indent="-460375" algn="just" eaLnBrk="1" hangingPunct="1">
              <a:tabLst>
                <a:tab pos="441325" algn="l"/>
              </a:tabLst>
              <a:defRPr/>
            </a:pPr>
            <a:endParaRPr lang="pt-BR" b="1" dirty="0">
              <a:latin typeface="Arial" pitchFamily="34" charset="0"/>
              <a:cs typeface="Arial" panose="020B0604020202020204" pitchFamily="34" charset="0"/>
            </a:endParaRPr>
          </a:p>
          <a:p>
            <a:pPr marL="901700" indent="-460375" algn="just" eaLnBrk="1" hangingPunct="1">
              <a:buFont typeface="Wingdings" pitchFamily="2" charset="2"/>
              <a:buChar char="ü"/>
              <a:tabLst>
                <a:tab pos="628650" algn="l"/>
              </a:tabLst>
              <a:defRPr/>
            </a:pPr>
            <a:r>
              <a:rPr lang="pt-BR" dirty="0">
                <a:latin typeface="Arial" pitchFamily="34" charset="0"/>
                <a:cs typeface="Arial" panose="020B0604020202020204" pitchFamily="34" charset="0"/>
              </a:rPr>
              <a:t> Proteção Social</a:t>
            </a:r>
          </a:p>
          <a:p>
            <a:pPr marL="901700" indent="-460375" algn="just" eaLnBrk="1" hangingPunct="1">
              <a:buFont typeface="Wingdings" pitchFamily="2" charset="2"/>
              <a:buChar char="ü"/>
              <a:tabLst>
                <a:tab pos="628650" algn="l"/>
              </a:tabLst>
              <a:defRPr/>
            </a:pPr>
            <a:r>
              <a:rPr lang="pt-BR" dirty="0">
                <a:latin typeface="Arial" pitchFamily="34" charset="0"/>
                <a:cs typeface="Arial" panose="020B0604020202020204" pitchFamily="34" charset="0"/>
              </a:rPr>
              <a:t> Vigilância </a:t>
            </a:r>
            <a:r>
              <a:rPr lang="pt-BR" dirty="0" err="1">
                <a:latin typeface="Arial" pitchFamily="34" charset="0"/>
                <a:cs typeface="Arial" panose="020B0604020202020204" pitchFamily="34" charset="0"/>
              </a:rPr>
              <a:t>Socioassistencial</a:t>
            </a:r>
            <a:r>
              <a:rPr lang="pt-BR" dirty="0">
                <a:latin typeface="Arial" pitchFamily="34" charset="0"/>
                <a:cs typeface="Arial" panose="020B0604020202020204" pitchFamily="34" charset="0"/>
              </a:rPr>
              <a:t> </a:t>
            </a:r>
          </a:p>
          <a:p>
            <a:pPr marL="901700" indent="-460375" algn="just" eaLnBrk="1" hangingPunct="1">
              <a:buFont typeface="Wingdings" pitchFamily="2" charset="2"/>
              <a:buChar char="ü"/>
              <a:tabLst>
                <a:tab pos="628650" algn="l"/>
              </a:tabLst>
              <a:defRPr/>
            </a:pPr>
            <a:r>
              <a:rPr lang="pt-BR" dirty="0">
                <a:latin typeface="Arial" pitchFamily="34" charset="0"/>
                <a:cs typeface="Arial" panose="020B0604020202020204" pitchFamily="34" charset="0"/>
              </a:rPr>
              <a:t> Defesa de Direitos</a:t>
            </a:r>
          </a:p>
          <a:p>
            <a:pPr marL="901700" indent="-460375" algn="just" eaLnBrk="1" hangingPunct="1">
              <a:tabLst>
                <a:tab pos="628650" algn="l"/>
              </a:tabLst>
              <a:defRPr/>
            </a:pPr>
            <a:endParaRPr lang="pt-BR" b="1" dirty="0">
              <a:latin typeface="Arial" pitchFamily="34" charset="0"/>
              <a:cs typeface="Arial" panose="020B0604020202020204" pitchFamily="34" charset="0"/>
            </a:endParaRPr>
          </a:p>
          <a:p>
            <a:pPr marL="901700" indent="-460375" algn="just" eaLnBrk="1" hangingPunct="1">
              <a:tabLst>
                <a:tab pos="628650" algn="l"/>
              </a:tabLst>
              <a:defRPr/>
            </a:pPr>
            <a:r>
              <a:rPr lang="pt-BR" b="1" dirty="0">
                <a:latin typeface="Arial" pitchFamily="34" charset="0"/>
                <a:cs typeface="Arial" panose="020B0604020202020204" pitchFamily="34" charset="0"/>
              </a:rPr>
              <a:t>SEGURANÇAS SOCIOASSISTENCIAIS</a:t>
            </a:r>
          </a:p>
          <a:p>
            <a:pPr marL="901700" lvl="1" indent="-460375" algn="just" eaLnBrk="1" hangingPunct="1">
              <a:buFont typeface="Wingdings" pitchFamily="2" charset="2"/>
              <a:buChar char="ü"/>
              <a:tabLst>
                <a:tab pos="628650" algn="l"/>
              </a:tabLst>
              <a:defRPr/>
            </a:pPr>
            <a:r>
              <a:rPr lang="pt-BR" b="1" dirty="0">
                <a:latin typeface="Arial" pitchFamily="34" charset="0"/>
                <a:cs typeface="Arial" panose="020B0604020202020204" pitchFamily="34" charset="0"/>
              </a:rPr>
              <a:t>Renda </a:t>
            </a:r>
            <a:r>
              <a:rPr lang="pt-BR" dirty="0">
                <a:latin typeface="Arial" pitchFamily="34" charset="0"/>
                <a:cs typeface="Arial" panose="020B0604020202020204" pitchFamily="34" charset="0"/>
              </a:rPr>
              <a:t>(Miséria, pobreza);</a:t>
            </a:r>
          </a:p>
          <a:p>
            <a:pPr marL="901700" lvl="1" indent="-460375" algn="just" eaLnBrk="1" hangingPunct="1">
              <a:buFont typeface="Wingdings" pitchFamily="2" charset="2"/>
              <a:buChar char="ü"/>
              <a:tabLst>
                <a:tab pos="628650" algn="l"/>
              </a:tabLst>
              <a:defRPr/>
            </a:pPr>
            <a:r>
              <a:rPr lang="pt-BR" b="1" dirty="0">
                <a:latin typeface="Arial" pitchFamily="34" charset="0"/>
                <a:cs typeface="Arial" panose="020B0604020202020204" pitchFamily="34" charset="0"/>
              </a:rPr>
              <a:t>Convívio familiar e comunitário; </a:t>
            </a:r>
            <a:r>
              <a:rPr lang="pt-BR" dirty="0">
                <a:latin typeface="Arial" pitchFamily="34" charset="0"/>
                <a:cs typeface="Arial" panose="020B0604020202020204" pitchFamily="34" charset="0"/>
              </a:rPr>
              <a:t>(fragilização de vínculos familiares e de </a:t>
            </a:r>
            <a:r>
              <a:rPr lang="pt-BR" dirty="0" err="1">
                <a:latin typeface="Arial" pitchFamily="34" charset="0"/>
                <a:cs typeface="Arial" panose="020B0604020202020204" pitchFamily="34" charset="0"/>
              </a:rPr>
              <a:t>pertenciamento</a:t>
            </a:r>
            <a:r>
              <a:rPr lang="pt-BR" dirty="0">
                <a:latin typeface="Arial" pitchFamily="34" charset="0"/>
                <a:cs typeface="Arial" panose="020B0604020202020204" pitchFamily="34" charset="0"/>
              </a:rPr>
              <a:t>, violência, abandono, trabalho infantil, </a:t>
            </a:r>
            <a:r>
              <a:rPr lang="pt-BR" dirty="0" err="1">
                <a:latin typeface="Arial" pitchFamily="34" charset="0"/>
                <a:cs typeface="Arial" panose="020B0604020202020204" pitchFamily="34" charset="0"/>
              </a:rPr>
              <a:t>etc</a:t>
            </a:r>
            <a:r>
              <a:rPr lang="pt-BR" dirty="0">
                <a:latin typeface="Arial" pitchFamily="34" charset="0"/>
                <a:cs typeface="Arial" panose="020B0604020202020204" pitchFamily="34" charset="0"/>
              </a:rPr>
              <a:t>)</a:t>
            </a:r>
          </a:p>
          <a:p>
            <a:pPr marL="901700" lvl="1" indent="-460375" algn="just" eaLnBrk="1" hangingPunct="1">
              <a:buFont typeface="Wingdings" pitchFamily="2" charset="2"/>
              <a:buChar char="ü"/>
              <a:tabLst>
                <a:tab pos="628650" algn="l"/>
              </a:tabLst>
              <a:defRPr/>
            </a:pPr>
            <a:r>
              <a:rPr lang="pt-BR" b="1" dirty="0">
                <a:latin typeface="Arial" pitchFamily="34" charset="0"/>
                <a:cs typeface="Arial" panose="020B0604020202020204" pitchFamily="34" charset="0"/>
              </a:rPr>
              <a:t>Acolhida </a:t>
            </a:r>
            <a:r>
              <a:rPr lang="pt-BR" dirty="0">
                <a:latin typeface="Arial" pitchFamily="34" charset="0"/>
                <a:cs typeface="Arial" panose="020B0604020202020204" pitchFamily="34" charset="0"/>
              </a:rPr>
              <a:t>(acolhimento em situações específicas de risco pessoal e social)</a:t>
            </a:r>
          </a:p>
          <a:p>
            <a:pPr marL="901700" lvl="1" indent="-460375" algn="just" eaLnBrk="1" hangingPunct="1">
              <a:buFont typeface="Wingdings" pitchFamily="2" charset="2"/>
              <a:buChar char="ü"/>
              <a:tabLst>
                <a:tab pos="628650" algn="l"/>
              </a:tabLst>
              <a:defRPr/>
            </a:pPr>
            <a:endParaRPr lang="pt-BR" dirty="0">
              <a:latin typeface="Arial" pitchFamily="34" charset="0"/>
              <a:cs typeface="Arial" panose="020B0604020202020204" pitchFamily="34" charset="0"/>
            </a:endParaRPr>
          </a:p>
          <a:p>
            <a:pPr marL="901700" indent="-460375" eaLnBrk="1" hangingPunct="1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E575-6966-487C-84F6-CB8E84BB5067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19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7805" y="764704"/>
            <a:ext cx="462821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1600" dirty="0">
                <a:latin typeface="Calibri" panose="020F0502020204030204" pitchFamily="34" charset="0"/>
              </a:rPr>
              <a:t>Famílias e indivíduos em situação de pobreza e vulnerabilidade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600" dirty="0">
                <a:latin typeface="Calibri" panose="020F0502020204030204" pitchFamily="34" charset="0"/>
              </a:rPr>
              <a:t>Beneficiários do Programa Bolsa Família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600" dirty="0">
                <a:latin typeface="Calibri" panose="020F0502020204030204" pitchFamily="34" charset="0"/>
              </a:rPr>
              <a:t>Beneficiários do Benefício de Prestação Continuada (BPC)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600" dirty="0">
                <a:latin typeface="Calibri" panose="020F0502020204030204" pitchFamily="34" charset="0"/>
              </a:rPr>
              <a:t>Famílias e indivíduos em situação de risco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600" dirty="0">
                <a:latin typeface="Calibri" panose="020F0502020204030204" pitchFamily="34" charset="0"/>
              </a:rPr>
              <a:t>Crianças e Adolescentes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600" dirty="0">
                <a:latin typeface="Calibri" panose="020F0502020204030204" pitchFamily="34" charset="0"/>
              </a:rPr>
              <a:t>Jovens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600" dirty="0">
                <a:latin typeface="Calibri" panose="020F0502020204030204" pitchFamily="34" charset="0"/>
              </a:rPr>
              <a:t>Idosos</a:t>
            </a:r>
          </a:p>
          <a:p>
            <a:endParaRPr lang="pt-BR" sz="1600" dirty="0">
              <a:latin typeface="Calibri" panose="020F0502020204030204" pitchFamily="34" charset="0"/>
            </a:endParaRPr>
          </a:p>
          <a:p>
            <a:r>
              <a:rPr lang="pt-BR" sz="1600" b="1" dirty="0">
                <a:latin typeface="Calibri" panose="020F0502020204030204" pitchFamily="34" charset="0"/>
              </a:rPr>
              <a:t>Situações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600" dirty="0">
                <a:latin typeface="Calibri" panose="020F0502020204030204" pitchFamily="34" charset="0"/>
              </a:rPr>
              <a:t>Pessoas com Deficiência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600" dirty="0">
                <a:latin typeface="Calibri" panose="020F0502020204030204" pitchFamily="34" charset="0"/>
              </a:rPr>
              <a:t>Comunidades tradicionais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600" dirty="0">
                <a:latin typeface="Calibri" panose="020F0502020204030204" pitchFamily="34" charset="0"/>
              </a:rPr>
              <a:t>Pessoas em serviços de acolhimento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600" dirty="0">
                <a:latin typeface="Calibri" panose="020F0502020204030204" pitchFamily="34" charset="0"/>
              </a:rPr>
              <a:t>Trabalho Infantil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600" dirty="0">
                <a:latin typeface="Calibri" panose="020F0502020204030204" pitchFamily="34" charset="0"/>
              </a:rPr>
              <a:t>Violência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600" dirty="0">
                <a:latin typeface="Calibri" panose="020F0502020204030204" pitchFamily="34" charset="0"/>
              </a:rPr>
              <a:t>Situação de Rua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600" dirty="0">
                <a:latin typeface="Calibri" panose="020F0502020204030204" pitchFamily="34" charset="0"/>
              </a:rPr>
              <a:t>Negligência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600" dirty="0">
                <a:latin typeface="Calibri" panose="020F0502020204030204" pitchFamily="34" charset="0"/>
              </a:rPr>
              <a:t>Abandono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600" dirty="0">
                <a:latin typeface="Calibri" panose="020F0502020204030204" pitchFamily="34" charset="0"/>
              </a:rPr>
              <a:t>Falta de acesso às políticas públicas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7805" y="188640"/>
            <a:ext cx="4264029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/>
            <a:r>
              <a:rPr lang="pt-BR" sz="2800" b="1" dirty="0">
                <a:latin typeface="+mj-lt"/>
              </a:rPr>
              <a:t>PÚBLICO DO SUAS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1" t="29065" r="51428" b="46257"/>
          <a:stretch>
            <a:fillRect/>
          </a:stretch>
        </p:blipFill>
        <p:spPr bwMode="auto">
          <a:xfrm>
            <a:off x="4992216" y="2436167"/>
            <a:ext cx="1683544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0" t="33157" r="29810" b="20232"/>
          <a:stretch>
            <a:fillRect/>
          </a:stretch>
        </p:blipFill>
        <p:spPr bwMode="auto">
          <a:xfrm>
            <a:off x="4999654" y="4149081"/>
            <a:ext cx="344189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0" t="20634" r="24925" b="19225"/>
          <a:stretch>
            <a:fillRect/>
          </a:stretch>
        </p:blipFill>
        <p:spPr bwMode="auto">
          <a:xfrm>
            <a:off x="6675760" y="2436164"/>
            <a:ext cx="1765790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9" t="14954" r="28034" b="18408"/>
          <a:stretch/>
        </p:blipFill>
        <p:spPr bwMode="auto">
          <a:xfrm>
            <a:off x="4999655" y="742729"/>
            <a:ext cx="1676105" cy="169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 descr="Resultado de imagem para primeira infancia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6" r="25201" b="1135"/>
          <a:stretch/>
        </p:blipFill>
        <p:spPr bwMode="auto">
          <a:xfrm>
            <a:off x="6675760" y="742728"/>
            <a:ext cx="1765789" cy="169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919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1" t="30270" r="42252" b="48469"/>
          <a:stretch/>
        </p:blipFill>
        <p:spPr bwMode="auto">
          <a:xfrm>
            <a:off x="482922" y="2979014"/>
            <a:ext cx="1449859" cy="145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3" t="30510" r="42072" b="48949"/>
          <a:stretch/>
        </p:blipFill>
        <p:spPr bwMode="auto">
          <a:xfrm>
            <a:off x="2937063" y="2925125"/>
            <a:ext cx="1392195" cy="140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8" t="29122" r="42912" b="49914"/>
          <a:stretch/>
        </p:blipFill>
        <p:spPr bwMode="auto">
          <a:xfrm>
            <a:off x="4540968" y="2942424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Imagem relacionada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385" y="3019035"/>
            <a:ext cx="1363463" cy="125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269250" y="1643929"/>
            <a:ext cx="199355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BÁSICA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567372" y="1635805"/>
            <a:ext cx="39488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 Média Complexidade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597318" y="1609439"/>
            <a:ext cx="241983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 </a:t>
            </a:r>
          </a:p>
          <a:p>
            <a:pPr algn="ctr"/>
            <a:r>
              <a:rPr lang="pt-B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 Complexidade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482922" y="2493434"/>
            <a:ext cx="1349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3086268" y="2493433"/>
            <a:ext cx="1349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CREAS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4376723" y="2514979"/>
            <a:ext cx="165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CENTRO POP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6530266" y="2449589"/>
            <a:ext cx="2553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Serviço Acolhimento</a:t>
            </a:r>
          </a:p>
        </p:txBody>
      </p:sp>
      <p:sp>
        <p:nvSpPr>
          <p:cNvPr id="3" name="Retângulo 2"/>
          <p:cNvSpPr/>
          <p:nvPr/>
        </p:nvSpPr>
        <p:spPr>
          <a:xfrm>
            <a:off x="3347863" y="1204379"/>
            <a:ext cx="28169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PROTEÇÃO  SOCIAL </a:t>
            </a:r>
          </a:p>
        </p:txBody>
      </p:sp>
      <p:cxnSp>
        <p:nvCxnSpPr>
          <p:cNvPr id="14" name="Conector reto 13"/>
          <p:cNvCxnSpPr>
            <a:endCxn id="3" idx="1"/>
          </p:cNvCxnSpPr>
          <p:nvPr/>
        </p:nvCxnSpPr>
        <p:spPr>
          <a:xfrm>
            <a:off x="611560" y="1404434"/>
            <a:ext cx="27363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6029357" y="1400608"/>
            <a:ext cx="27363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438113" y="6050117"/>
            <a:ext cx="83275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179512" y="116632"/>
            <a:ext cx="84248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UNIDADES DE REFERÊNCIA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21835" y="4597507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7.457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3092379" y="4572061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2.462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4843994" y="4597507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230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7164288" y="4572060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162.459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60799" y="5098388"/>
            <a:ext cx="2470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Equipes Volantes: </a:t>
            </a:r>
            <a:r>
              <a:rPr lang="pt-BR" b="1" dirty="0"/>
              <a:t>1.227 </a:t>
            </a:r>
          </a:p>
          <a:p>
            <a:r>
              <a:rPr lang="pt-BR" dirty="0"/>
              <a:t>Lanchas: </a:t>
            </a:r>
            <a:r>
              <a:rPr lang="pt-BR" b="1" dirty="0"/>
              <a:t>123</a:t>
            </a:r>
          </a:p>
        </p:txBody>
      </p:sp>
      <p:cxnSp>
        <p:nvCxnSpPr>
          <p:cNvPr id="20" name="Conector de seta reta 19"/>
          <p:cNvCxnSpPr/>
          <p:nvPr/>
        </p:nvCxnSpPr>
        <p:spPr>
          <a:xfrm>
            <a:off x="821835" y="4333796"/>
            <a:ext cx="0" cy="72537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007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241D0106-A18F-4A3F-9843-8B8963AB1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807743" y="1392178"/>
            <a:ext cx="7704856" cy="163121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Previne situações de risco social por meio da organização e oferta de um conjunto de serviços, programas, projetos e benefícios </a:t>
            </a:r>
            <a:r>
              <a:rPr lang="pt-BR" altLang="pt-B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socioassistenciais</a:t>
            </a:r>
            <a:r>
              <a:rPr lang="pt-BR" alt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voltados para o desenvolvimento de potencialidades e aquisições das famílias e seus membros, bem como o fortalecimento de vínculos familiares e comunitários.</a:t>
            </a:r>
            <a:endParaRPr lang="pt-BR" altLang="pt-BR" sz="2200" dirty="0">
              <a:latin typeface="Garamond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10241" y="260648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Proteção Social Básica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2444750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2"/>
          <p:cNvSpPr txBox="1">
            <a:spLocks noChangeArrowheads="1"/>
          </p:cNvSpPr>
          <p:nvPr/>
        </p:nvSpPr>
        <p:spPr bwMode="auto">
          <a:xfrm>
            <a:off x="2915816" y="3257548"/>
            <a:ext cx="5473700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pt-BR" altLang="pt-BR" sz="2100" dirty="0">
                <a:latin typeface="+mj-lt"/>
              </a:rPr>
              <a:t>Assume como </a:t>
            </a:r>
            <a:r>
              <a:rPr lang="pt-BR" altLang="pt-BR" sz="2100" b="1" dirty="0">
                <a:latin typeface="+mj-lt"/>
              </a:rPr>
              <a:t>foco de atuação a ação preventiva, protetiva e proativa</a:t>
            </a:r>
            <a:r>
              <a:rPr lang="pt-BR" altLang="pt-BR" sz="2100" dirty="0">
                <a:latin typeface="+mj-lt"/>
              </a:rPr>
              <a:t>, reconhecendo a importância de responder as necessidades humanas de forma integral, inclusive na atenção às situações emergenciais, buscando maximizar a integração entre serviços, programas, projetos, benefícios e ações de demais políticas públicas.</a:t>
            </a:r>
            <a:endParaRPr lang="pt-BR" altLang="pt-BR" sz="21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44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6545A92-C372-4EA3-8129-1A4022FC8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8460" y="5284866"/>
            <a:ext cx="7988338" cy="1354162"/>
          </a:xfrm>
        </p:spPr>
        <p:txBody>
          <a:bodyPr>
            <a:noAutofit/>
          </a:bodyPr>
          <a:lstStyle/>
          <a:p>
            <a:r>
              <a:rPr lang="pt-BR" sz="1050" b="1" dirty="0"/>
              <a:t>Famílias beneficiárias de programas sociais inscritas no Cadastro Único (</a:t>
            </a:r>
            <a:r>
              <a:rPr lang="pt-BR" sz="1000" b="1" dirty="0"/>
              <a:t>Brasil, dezembro de 2015)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3458026"/>
              </p:ext>
            </p:extLst>
          </p:nvPr>
        </p:nvGraphicFramePr>
        <p:xfrm>
          <a:off x="278460" y="2043113"/>
          <a:ext cx="8213490" cy="3918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de cantos arredondados 3">
            <a:extLst>
              <a:ext uri="{FF2B5EF4-FFF2-40B4-BE49-F238E27FC236}">
                <a16:creationId xmlns:a16="http://schemas.microsoft.com/office/drawing/2014/main" id="{011A3BA1-D0B3-41C7-876C-C3E41477585D}"/>
              </a:ext>
            </a:extLst>
          </p:cNvPr>
          <p:cNvSpPr/>
          <p:nvPr/>
        </p:nvSpPr>
        <p:spPr>
          <a:xfrm>
            <a:off x="678510" y="313167"/>
            <a:ext cx="752483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/>
              <a:t>O Cadastro Único para Programas Sociais do Governo Federal (Cadastro Único) é uma ação federal, com gestão compartilhada e descentralizada entre a União, os Estados, o Distrito Federal e os Municípios.</a:t>
            </a:r>
          </a:p>
        </p:txBody>
      </p:sp>
      <p:sp>
        <p:nvSpPr>
          <p:cNvPr id="7" name="Retângulo de cantos arredondados 5">
            <a:extLst>
              <a:ext uri="{FF2B5EF4-FFF2-40B4-BE49-F238E27FC236}">
                <a16:creationId xmlns:a16="http://schemas.microsoft.com/office/drawing/2014/main" id="{8D5F576C-3C53-47CA-9C22-9308E9BA1BE6}"/>
              </a:ext>
            </a:extLst>
          </p:cNvPr>
          <p:cNvSpPr/>
          <p:nvPr/>
        </p:nvSpPr>
        <p:spPr>
          <a:xfrm>
            <a:off x="3779931" y="2043113"/>
            <a:ext cx="4320480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000" b="1" dirty="0">
                <a:solidFill>
                  <a:srgbClr val="FF0000"/>
                </a:solidFill>
              </a:rPr>
              <a:t>26,6 milhões de famílias cadastradas</a:t>
            </a:r>
          </a:p>
        </p:txBody>
      </p:sp>
    </p:spTree>
    <p:extLst>
      <p:ext uri="{BB962C8B-B14F-4D97-AF65-F5344CB8AC3E}">
        <p14:creationId xmlns:p14="http://schemas.microsoft.com/office/powerpoint/2010/main" val="3753075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>
            <a:extLst>
              <a:ext uri="{FF2B5EF4-FFF2-40B4-BE49-F238E27FC236}">
                <a16:creationId xmlns:a16="http://schemas.microsoft.com/office/drawing/2014/main" id="{91926DB1-F39A-4413-A69C-E238C91A9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 bwMode="auto">
          <a:xfrm>
            <a:off x="3846887" y="4839960"/>
            <a:ext cx="1733225" cy="72247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b="1" dirty="0">
                <a:solidFill>
                  <a:schemeClr val="tx1"/>
                </a:solidFill>
              </a:rPr>
              <a:t>Ações do SUAS no PCF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3" name="Elipse 2"/>
          <p:cNvSpPr/>
          <p:nvPr/>
        </p:nvSpPr>
        <p:spPr bwMode="auto">
          <a:xfrm>
            <a:off x="515338" y="4279839"/>
            <a:ext cx="1043945" cy="5637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00" b="1" dirty="0">
                <a:solidFill>
                  <a:schemeClr val="tx1"/>
                </a:solidFill>
              </a:rPr>
              <a:t>BPC</a:t>
            </a:r>
          </a:p>
        </p:txBody>
      </p:sp>
      <p:sp>
        <p:nvSpPr>
          <p:cNvPr id="4" name="Elipse 3"/>
          <p:cNvSpPr/>
          <p:nvPr/>
        </p:nvSpPr>
        <p:spPr bwMode="auto">
          <a:xfrm>
            <a:off x="4057688" y="4135261"/>
            <a:ext cx="1010955" cy="6257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00" b="1" dirty="0">
                <a:solidFill>
                  <a:schemeClr val="tx1"/>
                </a:solidFill>
              </a:rPr>
              <a:t>PBF</a:t>
            </a:r>
          </a:p>
        </p:txBody>
      </p:sp>
      <p:sp>
        <p:nvSpPr>
          <p:cNvPr id="5" name="Elipse 4"/>
          <p:cNvSpPr/>
          <p:nvPr/>
        </p:nvSpPr>
        <p:spPr bwMode="auto">
          <a:xfrm>
            <a:off x="2265331" y="4616893"/>
            <a:ext cx="979722" cy="69875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00" b="1" dirty="0">
                <a:solidFill>
                  <a:schemeClr val="tx1"/>
                </a:solidFill>
              </a:rPr>
              <a:t>SCFV</a:t>
            </a:r>
          </a:p>
        </p:txBody>
      </p:sp>
      <p:sp>
        <p:nvSpPr>
          <p:cNvPr id="6" name="Elipse 5"/>
          <p:cNvSpPr/>
          <p:nvPr/>
        </p:nvSpPr>
        <p:spPr bwMode="auto">
          <a:xfrm>
            <a:off x="2080268" y="5328199"/>
            <a:ext cx="1515949" cy="78027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b="1" dirty="0">
                <a:solidFill>
                  <a:schemeClr val="tx1"/>
                </a:solidFill>
              </a:rPr>
              <a:t>Serviço no Domicílio</a:t>
            </a:r>
          </a:p>
        </p:txBody>
      </p:sp>
      <p:sp>
        <p:nvSpPr>
          <p:cNvPr id="7" name="Retângulo 6"/>
          <p:cNvSpPr/>
          <p:nvPr/>
        </p:nvSpPr>
        <p:spPr>
          <a:xfrm>
            <a:off x="113364" y="38111"/>
            <a:ext cx="604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itchFamily="34" charset="0"/>
                <a:ea typeface="+mj-ea"/>
                <a:cs typeface="Arial" pitchFamily="34" charset="0"/>
              </a:rPr>
              <a:t>SUAS / PSB</a:t>
            </a:r>
          </a:p>
        </p:txBody>
      </p:sp>
      <p:sp>
        <p:nvSpPr>
          <p:cNvPr id="8" name="Retângulo 7"/>
          <p:cNvSpPr/>
          <p:nvPr/>
        </p:nvSpPr>
        <p:spPr>
          <a:xfrm>
            <a:off x="1402823" y="1304657"/>
            <a:ext cx="1058146" cy="25776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Elipse 8"/>
          <p:cNvSpPr/>
          <p:nvPr/>
        </p:nvSpPr>
        <p:spPr bwMode="auto">
          <a:xfrm>
            <a:off x="3846886" y="5621593"/>
            <a:ext cx="1591456" cy="65161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b="1" dirty="0" err="1">
                <a:solidFill>
                  <a:schemeClr val="tx1"/>
                </a:solidFill>
              </a:rPr>
              <a:t>Acessuas</a:t>
            </a:r>
            <a:r>
              <a:rPr lang="pt-BR" sz="1400" b="1" dirty="0">
                <a:solidFill>
                  <a:schemeClr val="tx1"/>
                </a:solidFill>
              </a:rPr>
              <a:t> Trabalho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10" name="Elipse 9"/>
          <p:cNvSpPr/>
          <p:nvPr/>
        </p:nvSpPr>
        <p:spPr bwMode="auto">
          <a:xfrm>
            <a:off x="1959882" y="3693436"/>
            <a:ext cx="1604006" cy="507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00" b="1" dirty="0">
                <a:solidFill>
                  <a:schemeClr val="tx1"/>
                </a:solidFill>
              </a:rPr>
              <a:t>Cadastro</a:t>
            </a:r>
          </a:p>
        </p:txBody>
      </p:sp>
      <p:grpSp>
        <p:nvGrpSpPr>
          <p:cNvPr id="11" name="Agrupar 10"/>
          <p:cNvGrpSpPr/>
          <p:nvPr/>
        </p:nvGrpSpPr>
        <p:grpSpPr>
          <a:xfrm>
            <a:off x="985838" y="1112448"/>
            <a:ext cx="3370137" cy="2432736"/>
            <a:chOff x="963018" y="2130595"/>
            <a:chExt cx="3036881" cy="1880742"/>
          </a:xfrm>
        </p:grpSpPr>
        <p:sp>
          <p:nvSpPr>
            <p:cNvPr id="12" name="Retângulo 11"/>
            <p:cNvSpPr/>
            <p:nvPr/>
          </p:nvSpPr>
          <p:spPr>
            <a:xfrm>
              <a:off x="963018" y="3233296"/>
              <a:ext cx="2934709" cy="7780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CRAS: </a:t>
              </a:r>
            </a:p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gestão do território</a:t>
              </a:r>
            </a:p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PAIF </a:t>
              </a: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41" t="30270" r="42252" b="48469"/>
            <a:stretch/>
          </p:blipFill>
          <p:spPr bwMode="auto">
            <a:xfrm>
              <a:off x="1673038" y="2130595"/>
              <a:ext cx="1098762" cy="11050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</p:pic>
        <p:sp>
          <p:nvSpPr>
            <p:cNvPr id="14" name="Elipse 13"/>
            <p:cNvSpPr/>
            <p:nvPr/>
          </p:nvSpPr>
          <p:spPr bwMode="auto">
            <a:xfrm>
              <a:off x="2699792" y="2683571"/>
              <a:ext cx="1300107" cy="67116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sysDot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BR" sz="1600" b="1" dirty="0">
                  <a:solidFill>
                    <a:schemeClr val="tx1"/>
                  </a:solidFill>
                </a:rPr>
                <a:t>Equipe Volante</a:t>
              </a:r>
            </a:p>
          </p:txBody>
        </p:sp>
      </p:grpSp>
      <p:sp>
        <p:nvSpPr>
          <p:cNvPr id="15" name="Elipse 14"/>
          <p:cNvSpPr/>
          <p:nvPr/>
        </p:nvSpPr>
        <p:spPr bwMode="auto">
          <a:xfrm>
            <a:off x="132128" y="4915000"/>
            <a:ext cx="1637990" cy="6022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00" b="1" dirty="0">
                <a:solidFill>
                  <a:schemeClr val="tx1"/>
                </a:solidFill>
              </a:rPr>
              <a:t>Benefícios Eventuais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031890" y="4256985"/>
            <a:ext cx="14676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*Serviços</a:t>
            </a:r>
            <a:endParaRPr lang="pt-BR" sz="2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5536" y="3748970"/>
            <a:ext cx="1651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*Benefícios </a:t>
            </a:r>
            <a:endParaRPr lang="pt-BR" sz="2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35660" y="3747181"/>
            <a:ext cx="16241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*Programas</a:t>
            </a:r>
            <a:endParaRPr lang="pt-BR" sz="2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Seta em curva para cima 24"/>
          <p:cNvSpPr/>
          <p:nvPr/>
        </p:nvSpPr>
        <p:spPr>
          <a:xfrm rot="20121792" flipH="1">
            <a:off x="3436745" y="4258926"/>
            <a:ext cx="583523" cy="356160"/>
          </a:xfrm>
          <a:prstGeom prst="curvedUp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Seta em curva para cima 25"/>
          <p:cNvSpPr/>
          <p:nvPr/>
        </p:nvSpPr>
        <p:spPr>
          <a:xfrm rot="12929400" flipH="1" flipV="1">
            <a:off x="1519962" y="4279206"/>
            <a:ext cx="619096" cy="350746"/>
          </a:xfrm>
          <a:prstGeom prst="curvedUp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21" name="Agrupar 20"/>
          <p:cNvGrpSpPr/>
          <p:nvPr/>
        </p:nvGrpSpPr>
        <p:grpSpPr>
          <a:xfrm>
            <a:off x="6797040" y="985403"/>
            <a:ext cx="1840567" cy="1383654"/>
            <a:chOff x="7858854" y="1548090"/>
            <a:chExt cx="3466812" cy="2146079"/>
          </a:xfrm>
          <a:pattFill prst="pct5">
            <a:fgClr>
              <a:schemeClr val="accent1"/>
            </a:fgClr>
            <a:bgClr>
              <a:schemeClr val="bg1"/>
            </a:bgClr>
          </a:pattFill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03" t="30510" r="42072" b="48949"/>
            <a:stretch/>
          </p:blipFill>
          <p:spPr bwMode="auto">
            <a:xfrm>
              <a:off x="8669991" y="1548090"/>
              <a:ext cx="1227042" cy="124156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tângulo 22"/>
            <p:cNvSpPr/>
            <p:nvPr/>
          </p:nvSpPr>
          <p:spPr>
            <a:xfrm>
              <a:off x="7858854" y="2691695"/>
              <a:ext cx="3466812" cy="100247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CREAS:</a:t>
              </a:r>
            </a:p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PAEF</a:t>
              </a:r>
            </a:p>
          </p:txBody>
        </p:sp>
      </p:grpSp>
      <p:sp>
        <p:nvSpPr>
          <p:cNvPr id="24" name="Seta: da Esquerda para a Direita 23"/>
          <p:cNvSpPr/>
          <p:nvPr/>
        </p:nvSpPr>
        <p:spPr>
          <a:xfrm>
            <a:off x="4087342" y="2809034"/>
            <a:ext cx="1446488" cy="706185"/>
          </a:xfrm>
          <a:prstGeom prst="left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5666747" y="2883430"/>
            <a:ext cx="3278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TERRITÓRIO/FAMÍLIA</a:t>
            </a:r>
          </a:p>
        </p:txBody>
      </p:sp>
      <p:sp>
        <p:nvSpPr>
          <p:cNvPr id="26" name="Arco 25"/>
          <p:cNvSpPr/>
          <p:nvPr/>
        </p:nvSpPr>
        <p:spPr>
          <a:xfrm>
            <a:off x="3047629" y="949411"/>
            <a:ext cx="4073651" cy="590710"/>
          </a:xfrm>
          <a:prstGeom prst="arc">
            <a:avLst>
              <a:gd name="adj1" fmla="val 10780601"/>
              <a:gd name="adj2" fmla="val 26158"/>
            </a:avLst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47438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</TotalTime>
  <Words>1119</Words>
  <Application>Microsoft Office PowerPoint</Application>
  <PresentationFormat>Apresentação na tela (4:3)</PresentationFormat>
  <Paragraphs>198</Paragraphs>
  <Slides>19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9" baseType="lpstr">
      <vt:lpstr>MS PGothic</vt:lpstr>
      <vt:lpstr>Arial</vt:lpstr>
      <vt:lpstr>Calibri</vt:lpstr>
      <vt:lpstr>Calibri Light</vt:lpstr>
      <vt:lpstr>Garamond</vt:lpstr>
      <vt:lpstr>Gisha</vt:lpstr>
      <vt:lpstr>Segoe UI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Famílias beneficiárias de programas sociais inscritas no Cadastro Único (Brasil, dezembro de 2015)</vt:lpstr>
      <vt:lpstr>Apresentação do PowerPoint</vt:lpstr>
      <vt:lpstr>Pontos de Convergência entre SUAS e SISAN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DESAFIOS</vt:lpstr>
      <vt:lpstr>DESAFIOS</vt:lpstr>
      <vt:lpstr>DESAFIOS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 Mancini Choer</dc:creator>
  <cp:lastModifiedBy>renata ferreira</cp:lastModifiedBy>
  <cp:revision>56</cp:revision>
  <dcterms:created xsi:type="dcterms:W3CDTF">2017-06-02T18:32:53Z</dcterms:created>
  <dcterms:modified xsi:type="dcterms:W3CDTF">2017-09-01T13:13:27Z</dcterms:modified>
</cp:coreProperties>
</file>