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31" r:id="rId3"/>
    <p:sldId id="332" r:id="rId4"/>
    <p:sldId id="308" r:id="rId5"/>
    <p:sldId id="306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33" r:id="rId14"/>
    <p:sldId id="321" r:id="rId15"/>
    <p:sldId id="322" r:id="rId16"/>
    <p:sldId id="334" r:id="rId17"/>
    <p:sldId id="324" r:id="rId18"/>
    <p:sldId id="323" r:id="rId19"/>
    <p:sldId id="326" r:id="rId20"/>
    <p:sldId id="327" r:id="rId21"/>
    <p:sldId id="328" r:id="rId22"/>
    <p:sldId id="329" r:id="rId23"/>
    <p:sldId id="330" r:id="rId24"/>
    <p:sldId id="28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7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se.frutuoso\Desktop\programas%20jundia&#237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Plan2!$B$2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Plan2!$A$3:$A$10</c:f>
              <c:strCache>
                <c:ptCount val="8"/>
                <c:pt idx="0">
                  <c:v>PBF</c:v>
                </c:pt>
                <c:pt idx="1">
                  <c:v>Tarifa Social de Energia Elétrica</c:v>
                </c:pt>
                <c:pt idx="2">
                  <c:v>BPC</c:v>
                </c:pt>
                <c:pt idx="3">
                  <c:v>Minhas Casa Minha Vida</c:v>
                </c:pt>
                <c:pt idx="4">
                  <c:v>Programa Nacional da Reforma Agrária</c:v>
                </c:pt>
                <c:pt idx="5">
                  <c:v>Carteira do Idoso</c:v>
                </c:pt>
                <c:pt idx="6">
                  <c:v>Programa Fomento</c:v>
                </c:pt>
                <c:pt idx="7">
                  <c:v>Programa Bolsa Verde</c:v>
                </c:pt>
              </c:strCache>
            </c:strRef>
          </c:cat>
          <c:val>
            <c:numRef>
              <c:f>Plan2!$B$3:$B$10</c:f>
              <c:numCache>
                <c:formatCode>#,##0</c:formatCode>
                <c:ptCount val="8"/>
                <c:pt idx="0">
                  <c:v>13659885</c:v>
                </c:pt>
                <c:pt idx="1">
                  <c:v>8454836</c:v>
                </c:pt>
                <c:pt idx="2">
                  <c:v>1699435</c:v>
                </c:pt>
                <c:pt idx="3">
                  <c:v>926687</c:v>
                </c:pt>
                <c:pt idx="4">
                  <c:v>626955</c:v>
                </c:pt>
                <c:pt idx="5">
                  <c:v>610812</c:v>
                </c:pt>
                <c:pt idx="6">
                  <c:v>192202</c:v>
                </c:pt>
                <c:pt idx="7">
                  <c:v>73769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E-49E0-919A-21C9D0D576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069952"/>
        <c:axId val="79072640"/>
      </c:barChart>
      <c:catAx>
        <c:axId val="7906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072640"/>
        <c:crosses val="autoZero"/>
        <c:auto val="1"/>
        <c:lblAlgn val="ctr"/>
        <c:lblOffset val="100"/>
        <c:noMultiLvlLbl val="0"/>
      </c:catAx>
      <c:valAx>
        <c:axId val="79072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7906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F7C581-4093-4CB6-B195-755E35B020C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615FA08-12BD-4FB5-B0E0-4B19FA60297F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</a:t>
          </a:r>
        </a:p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complexidade</a:t>
          </a:r>
        </a:p>
      </dgm:t>
    </dgm:pt>
    <dgm:pt modelId="{B876EB69-89F9-408B-912A-826111F9F6F6}" type="parTrans" cxnId="{A667334B-829E-495D-A8DD-764D72854352}">
      <dgm:prSet/>
      <dgm:spPr/>
      <dgm:t>
        <a:bodyPr/>
        <a:lstStyle/>
        <a:p>
          <a:endParaRPr lang="pt-BR"/>
        </a:p>
      </dgm:t>
    </dgm:pt>
    <dgm:pt modelId="{70496FEA-46E7-4A40-83A9-9E13AFC8310E}" type="sibTrans" cxnId="{A667334B-829E-495D-A8DD-764D72854352}">
      <dgm:prSet/>
      <dgm:spPr/>
      <dgm:t>
        <a:bodyPr/>
        <a:lstStyle/>
        <a:p>
          <a:endParaRPr lang="pt-BR"/>
        </a:p>
      </dgm:t>
    </dgm:pt>
    <dgm:pt modelId="{B10C2117-443F-4412-A160-A5D47F3011B1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Média complexidade</a:t>
          </a:r>
        </a:p>
      </dgm:t>
    </dgm:pt>
    <dgm:pt modelId="{96812D52-7D31-4397-A717-F63CB6F24678}" type="parTrans" cxnId="{EEA3A13E-C45F-4A34-ACFC-28EBFC6A0872}">
      <dgm:prSet/>
      <dgm:spPr/>
      <dgm:t>
        <a:bodyPr/>
        <a:lstStyle/>
        <a:p>
          <a:endParaRPr lang="pt-BR"/>
        </a:p>
      </dgm:t>
    </dgm:pt>
    <dgm:pt modelId="{B9A72942-2B00-48DD-BC48-CF7B991473DD}" type="sibTrans" cxnId="{EEA3A13E-C45F-4A34-ACFC-28EBFC6A0872}">
      <dgm:prSet/>
      <dgm:spPr/>
      <dgm:t>
        <a:bodyPr/>
        <a:lstStyle/>
        <a:p>
          <a:endParaRPr lang="pt-BR"/>
        </a:p>
      </dgm:t>
    </dgm:pt>
    <dgm:pt modelId="{0A15ADB5-EFEF-4E43-BEDB-4C33F52F9F34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Proteção Social Básica</a:t>
          </a:r>
        </a:p>
      </dgm:t>
    </dgm:pt>
    <dgm:pt modelId="{65465B66-B704-40F0-880C-469885051345}" type="parTrans" cxnId="{55A5A701-421E-4A81-8095-59D1151E852B}">
      <dgm:prSet/>
      <dgm:spPr/>
      <dgm:t>
        <a:bodyPr/>
        <a:lstStyle/>
        <a:p>
          <a:endParaRPr lang="pt-BR"/>
        </a:p>
      </dgm:t>
    </dgm:pt>
    <dgm:pt modelId="{4B534BEA-E44E-4C27-A44C-EF9157F8C7F8}" type="sibTrans" cxnId="{55A5A701-421E-4A81-8095-59D1151E852B}">
      <dgm:prSet/>
      <dgm:spPr/>
      <dgm:t>
        <a:bodyPr/>
        <a:lstStyle/>
        <a:p>
          <a:endParaRPr lang="pt-BR"/>
        </a:p>
      </dgm:t>
    </dgm:pt>
    <dgm:pt modelId="{C568AB17-AF68-4618-9909-E7AC03870E2A}" type="pres">
      <dgm:prSet presAssocID="{5FF7C581-4093-4CB6-B195-755E35B020C9}" presName="Name0" presStyleCnt="0">
        <dgm:presLayoutVars>
          <dgm:dir/>
          <dgm:animLvl val="lvl"/>
          <dgm:resizeHandles val="exact"/>
        </dgm:presLayoutVars>
      </dgm:prSet>
      <dgm:spPr/>
    </dgm:pt>
    <dgm:pt modelId="{551656A5-D1AC-4CA8-8E10-1B32BC489544}" type="pres">
      <dgm:prSet presAssocID="{7615FA08-12BD-4FB5-B0E0-4B19FA60297F}" presName="Name8" presStyleCnt="0"/>
      <dgm:spPr/>
    </dgm:pt>
    <dgm:pt modelId="{DE05E27C-419B-4178-A939-8985C2CA8588}" type="pres">
      <dgm:prSet presAssocID="{7615FA08-12BD-4FB5-B0E0-4B19FA60297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51210C-76B5-4A43-870E-E666AE1D2017}" type="pres">
      <dgm:prSet presAssocID="{7615FA08-12BD-4FB5-B0E0-4B19FA6029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1ABA8D-3889-464E-B6D1-0D40E46C44DF}" type="pres">
      <dgm:prSet presAssocID="{B10C2117-443F-4412-A160-A5D47F3011B1}" presName="Name8" presStyleCnt="0"/>
      <dgm:spPr/>
    </dgm:pt>
    <dgm:pt modelId="{AD21B6A2-BACE-4817-B0D3-288AFFE85204}" type="pres">
      <dgm:prSet presAssocID="{B10C2117-443F-4412-A160-A5D47F3011B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222D89-1265-4ECE-B1CA-39926BAE1B2F}" type="pres">
      <dgm:prSet presAssocID="{B10C2117-443F-4412-A160-A5D47F3011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D4BA0A-31A9-4678-A4DD-96F5220E4F0D}" type="pres">
      <dgm:prSet presAssocID="{0A15ADB5-EFEF-4E43-BEDB-4C33F52F9F34}" presName="Name8" presStyleCnt="0"/>
      <dgm:spPr/>
    </dgm:pt>
    <dgm:pt modelId="{F4058C4E-57B7-47B2-B9E0-D579E2A9FEE3}" type="pres">
      <dgm:prSet presAssocID="{0A15ADB5-EFEF-4E43-BEDB-4C33F52F9F34}" presName="level" presStyleLbl="node1" presStyleIdx="2" presStyleCnt="3" custLinFactNeighborX="943" custLinFactNeighborY="-15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3EE9A6-0904-454A-8CF5-2950B3895540}" type="pres">
      <dgm:prSet presAssocID="{0A15ADB5-EFEF-4E43-BEDB-4C33F52F9F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7334B-829E-495D-A8DD-764D72854352}" srcId="{5FF7C581-4093-4CB6-B195-755E35B020C9}" destId="{7615FA08-12BD-4FB5-B0E0-4B19FA60297F}" srcOrd="0" destOrd="0" parTransId="{B876EB69-89F9-408B-912A-826111F9F6F6}" sibTransId="{70496FEA-46E7-4A40-83A9-9E13AFC8310E}"/>
    <dgm:cxn modelId="{31C65F95-37C7-4A6E-BE56-53CECDED7D2C}" type="presOf" srcId="{0A15ADB5-EFEF-4E43-BEDB-4C33F52F9F34}" destId="{F4058C4E-57B7-47B2-B9E0-D579E2A9FEE3}" srcOrd="0" destOrd="0" presId="urn:microsoft.com/office/officeart/2005/8/layout/pyramid1"/>
    <dgm:cxn modelId="{0F67BB8E-47C7-49DB-92EA-FDCE7CFE7A3F}" type="presOf" srcId="{7615FA08-12BD-4FB5-B0E0-4B19FA60297F}" destId="{DE05E27C-419B-4178-A939-8985C2CA8588}" srcOrd="0" destOrd="0" presId="urn:microsoft.com/office/officeart/2005/8/layout/pyramid1"/>
    <dgm:cxn modelId="{A8AB885A-9AD4-4A09-B1A8-75FF4473204B}" type="presOf" srcId="{B10C2117-443F-4412-A160-A5D47F3011B1}" destId="{A7222D89-1265-4ECE-B1CA-39926BAE1B2F}" srcOrd="1" destOrd="0" presId="urn:microsoft.com/office/officeart/2005/8/layout/pyramid1"/>
    <dgm:cxn modelId="{8D780903-B215-44A5-B476-D451FECB7656}" type="presOf" srcId="{B10C2117-443F-4412-A160-A5D47F3011B1}" destId="{AD21B6A2-BACE-4817-B0D3-288AFFE85204}" srcOrd="0" destOrd="0" presId="urn:microsoft.com/office/officeart/2005/8/layout/pyramid1"/>
    <dgm:cxn modelId="{3ED46587-9F6E-4E51-BD09-C2DF4054E438}" type="presOf" srcId="{0A15ADB5-EFEF-4E43-BEDB-4C33F52F9F34}" destId="{5A3EE9A6-0904-454A-8CF5-2950B3895540}" srcOrd="1" destOrd="0" presId="urn:microsoft.com/office/officeart/2005/8/layout/pyramid1"/>
    <dgm:cxn modelId="{ABCDC3F0-608D-4CD2-A26B-AE1267BB0D48}" type="presOf" srcId="{5FF7C581-4093-4CB6-B195-755E35B020C9}" destId="{C568AB17-AF68-4618-9909-E7AC03870E2A}" srcOrd="0" destOrd="0" presId="urn:microsoft.com/office/officeart/2005/8/layout/pyramid1"/>
    <dgm:cxn modelId="{55A5A701-421E-4A81-8095-59D1151E852B}" srcId="{5FF7C581-4093-4CB6-B195-755E35B020C9}" destId="{0A15ADB5-EFEF-4E43-BEDB-4C33F52F9F34}" srcOrd="2" destOrd="0" parTransId="{65465B66-B704-40F0-880C-469885051345}" sibTransId="{4B534BEA-E44E-4C27-A44C-EF9157F8C7F8}"/>
    <dgm:cxn modelId="{EEA3A13E-C45F-4A34-ACFC-28EBFC6A0872}" srcId="{5FF7C581-4093-4CB6-B195-755E35B020C9}" destId="{B10C2117-443F-4412-A160-A5D47F3011B1}" srcOrd="1" destOrd="0" parTransId="{96812D52-7D31-4397-A717-F63CB6F24678}" sibTransId="{B9A72942-2B00-48DD-BC48-CF7B991473DD}"/>
    <dgm:cxn modelId="{824D4ABA-5CF8-45DB-B771-BBB249BA1EBA}" type="presOf" srcId="{7615FA08-12BD-4FB5-B0E0-4B19FA60297F}" destId="{BF51210C-76B5-4A43-870E-E666AE1D2017}" srcOrd="1" destOrd="0" presId="urn:microsoft.com/office/officeart/2005/8/layout/pyramid1"/>
    <dgm:cxn modelId="{FCF5892B-D4DD-4577-A3D3-91EF7E065182}" type="presParOf" srcId="{C568AB17-AF68-4618-9909-E7AC03870E2A}" destId="{551656A5-D1AC-4CA8-8E10-1B32BC489544}" srcOrd="0" destOrd="0" presId="urn:microsoft.com/office/officeart/2005/8/layout/pyramid1"/>
    <dgm:cxn modelId="{900068CD-9B45-476B-8C67-0FCEA9D44061}" type="presParOf" srcId="{551656A5-D1AC-4CA8-8E10-1B32BC489544}" destId="{DE05E27C-419B-4178-A939-8985C2CA8588}" srcOrd="0" destOrd="0" presId="urn:microsoft.com/office/officeart/2005/8/layout/pyramid1"/>
    <dgm:cxn modelId="{4433A774-2626-4E21-9F21-35BAE6ADD369}" type="presParOf" srcId="{551656A5-D1AC-4CA8-8E10-1B32BC489544}" destId="{BF51210C-76B5-4A43-870E-E666AE1D2017}" srcOrd="1" destOrd="0" presId="urn:microsoft.com/office/officeart/2005/8/layout/pyramid1"/>
    <dgm:cxn modelId="{6EC60C90-FDED-4FDF-9BBB-F92639D07D1E}" type="presParOf" srcId="{C568AB17-AF68-4618-9909-E7AC03870E2A}" destId="{CC1ABA8D-3889-464E-B6D1-0D40E46C44DF}" srcOrd="1" destOrd="0" presId="urn:microsoft.com/office/officeart/2005/8/layout/pyramid1"/>
    <dgm:cxn modelId="{89D880F3-F918-414D-9277-E4B7D978F665}" type="presParOf" srcId="{CC1ABA8D-3889-464E-B6D1-0D40E46C44DF}" destId="{AD21B6A2-BACE-4817-B0D3-288AFFE85204}" srcOrd="0" destOrd="0" presId="urn:microsoft.com/office/officeart/2005/8/layout/pyramid1"/>
    <dgm:cxn modelId="{8D599A6E-199D-495D-8C08-2A2239B30D9D}" type="presParOf" srcId="{CC1ABA8D-3889-464E-B6D1-0D40E46C44DF}" destId="{A7222D89-1265-4ECE-B1CA-39926BAE1B2F}" srcOrd="1" destOrd="0" presId="urn:microsoft.com/office/officeart/2005/8/layout/pyramid1"/>
    <dgm:cxn modelId="{CA273763-7FBE-42DD-841E-052E9085BC6D}" type="presParOf" srcId="{C568AB17-AF68-4618-9909-E7AC03870E2A}" destId="{CCD4BA0A-31A9-4678-A4DD-96F5220E4F0D}" srcOrd="2" destOrd="0" presId="urn:microsoft.com/office/officeart/2005/8/layout/pyramid1"/>
    <dgm:cxn modelId="{8B19B84B-68B1-4DBB-8F37-AA80A7CEB1FC}" type="presParOf" srcId="{CCD4BA0A-31A9-4678-A4DD-96F5220E4F0D}" destId="{F4058C4E-57B7-47B2-B9E0-D579E2A9FEE3}" srcOrd="0" destOrd="0" presId="urn:microsoft.com/office/officeart/2005/8/layout/pyramid1"/>
    <dgm:cxn modelId="{C5C59E99-C187-4EEF-AE61-B6D5F666092D}" type="presParOf" srcId="{CCD4BA0A-31A9-4678-A4DD-96F5220E4F0D}" destId="{5A3EE9A6-0904-454A-8CF5-2950B38955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E27C-419B-4178-A939-8985C2CA8588}">
      <dsp:nvSpPr>
        <dsp:cNvPr id="0" name=""/>
        <dsp:cNvSpPr/>
      </dsp:nvSpPr>
      <dsp:spPr>
        <a:xfrm>
          <a:off x="2544282" y="0"/>
          <a:ext cx="2544282" cy="1560173"/>
        </a:xfrm>
        <a:prstGeom prst="trapezoid">
          <a:avLst>
            <a:gd name="adj" fmla="val 81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complexidade</a:t>
          </a:r>
        </a:p>
      </dsp:txBody>
      <dsp:txXfrm>
        <a:off x="2544282" y="0"/>
        <a:ext cx="2544282" cy="1560173"/>
      </dsp:txXfrm>
    </dsp:sp>
    <dsp:sp modelId="{AD21B6A2-BACE-4817-B0D3-288AFFE85204}">
      <dsp:nvSpPr>
        <dsp:cNvPr id="0" name=""/>
        <dsp:cNvSpPr/>
      </dsp:nvSpPr>
      <dsp:spPr>
        <a:xfrm>
          <a:off x="1272141" y="1560173"/>
          <a:ext cx="5088565" cy="1560173"/>
        </a:xfrm>
        <a:prstGeom prst="trapezoid">
          <a:avLst>
            <a:gd name="adj" fmla="val 81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Média complexidade</a:t>
          </a:r>
        </a:p>
      </dsp:txBody>
      <dsp:txXfrm>
        <a:off x="2162640" y="1560173"/>
        <a:ext cx="3307567" cy="1560173"/>
      </dsp:txXfrm>
    </dsp:sp>
    <dsp:sp modelId="{F4058C4E-57B7-47B2-B9E0-D579E2A9FEE3}">
      <dsp:nvSpPr>
        <dsp:cNvPr id="0" name=""/>
        <dsp:cNvSpPr/>
      </dsp:nvSpPr>
      <dsp:spPr>
        <a:xfrm>
          <a:off x="0" y="3096351"/>
          <a:ext cx="7632848" cy="1560173"/>
        </a:xfrm>
        <a:prstGeom prst="trapezoid">
          <a:avLst>
            <a:gd name="adj" fmla="val 815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Proteção Social Básica</a:t>
          </a:r>
        </a:p>
      </dsp:txBody>
      <dsp:txXfrm>
        <a:off x="1335748" y="3096351"/>
        <a:ext cx="4961351" cy="156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18AEA-3B43-46DA-9ECB-57F529C3D1CD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BFB1-9054-46BA-AD63-13E66E09F3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09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10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1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5B5D2-8F3E-446F-BFF4-4DE257AA5FA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5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BBF5F7-A559-47BF-AC5C-A46EA5CD89EE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697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8893E3D-41A3-4580-8D9D-372EB35BC1D9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1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3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9031-47BE-4F84-B0AA-043A43E952A6}" type="datetimeFigureOut">
              <a:rPr lang="pt-BR" smtClean="0"/>
              <a:t>03/08/2017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mds.gov.b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F8032A3-E7B8-4917-B093-3973266CD2B4}"/>
              </a:ext>
            </a:extLst>
          </p:cNvPr>
          <p:cNvSpPr txBox="1"/>
          <p:nvPr/>
        </p:nvSpPr>
        <p:spPr>
          <a:xfrm>
            <a:off x="504321" y="2115721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Integração SUAS e SISAN</a:t>
            </a:r>
          </a:p>
          <a:p>
            <a:pPr algn="ctr"/>
            <a:endParaRPr lang="pt-BR" sz="3600" b="1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Região Sudeste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Agosto </a:t>
            </a:r>
            <a:r>
              <a:rPr lang="pt-BR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/2017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740D3A8-F51D-4363-834E-8889C07DE8B0}"/>
              </a:ext>
            </a:extLst>
          </p:cNvPr>
          <p:cNvSpPr txBox="1"/>
          <p:nvPr/>
        </p:nvSpPr>
        <p:spPr>
          <a:xfrm>
            <a:off x="329618" y="603553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Ministério do Desenvolvimento Social e Agrário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latin typeface="+mj-lt"/>
                <a:cs typeface="Gisha" panose="020B0502040204020203" pitchFamily="34" charset="-79"/>
              </a:rPr>
              <a:t>Secretaria Nacional de Assistência Social</a:t>
            </a: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  <a:p>
            <a:pPr algn="ctr"/>
            <a:endParaRPr lang="pt-BR" dirty="0">
              <a:solidFill>
                <a:schemeClr val="bg1"/>
              </a:solidFill>
              <a:latin typeface="+mj-lt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413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41D0106-A18F-4A3F-9843-8B8963AB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807743" y="1392178"/>
            <a:ext cx="7704856" cy="163121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Previne situações de risco social por meio da organização e oferta de um conjunto de serviços, programas, projetos e benefícios </a:t>
            </a:r>
            <a:r>
              <a:rPr lang="pt-BR" altLang="pt-BR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socioassistenciais</a:t>
            </a: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voltados para o desenvolvimento de potencialidades e aquisições das famílias e seus membros, bem como o fortalecimento de vínculos familiares e comunitários.</a:t>
            </a:r>
            <a:endParaRPr lang="pt-BR" altLang="pt-BR" sz="2200" dirty="0">
              <a:latin typeface="Garamond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10241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Proteção Social Básica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44475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2915816" y="3257548"/>
            <a:ext cx="54737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pt-BR" altLang="pt-BR" sz="2100" dirty="0">
                <a:latin typeface="+mj-lt"/>
              </a:rPr>
              <a:t>Assume como </a:t>
            </a:r>
            <a:r>
              <a:rPr lang="pt-BR" altLang="pt-BR" sz="2100" b="1" dirty="0">
                <a:latin typeface="+mj-lt"/>
              </a:rPr>
              <a:t>foco de atuação a ação preventiva, protetiva e proativa</a:t>
            </a:r>
            <a:r>
              <a:rPr lang="pt-BR" altLang="pt-BR" sz="2100" dirty="0">
                <a:latin typeface="+mj-lt"/>
              </a:rPr>
              <a:t>, reconhecendo a importância de responder as necessidades humanas de forma integral, inclusive na atenção às situações emergenciais, buscando maximizar a integração entre serviços, programas, projetos, benefícios e ações de demais políticas públicas.</a:t>
            </a:r>
            <a:endParaRPr lang="pt-BR" altLang="pt-BR" sz="21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0EC6994-3784-471B-B103-663F77455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Cadastro Único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3589" y="1602495"/>
            <a:ext cx="7416824" cy="46554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400" dirty="0"/>
              <a:t>Os municípios e o Distrito Federal têm papel fundamental na execução do Cadastro Único. São responsáveis, entre outras atividades, por: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Identificar e localizar as famílias a serem cadastradas, entrevistá-las e registrar os dados no Sistema do Cadastro Único;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Atualizar os dados das famílias, verificando todas as informações registradas no cadastro;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Excluir pessoas ou famílias da base do Cadastro Único, conforme a legislação;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Garantir a integridade e a veracidade dos dados cadastrados;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dirty="0"/>
              <a:t>Adotar providências para averiguar se os dados cadastrados condizem com a realidade da família, nos casos em que há indícios de omissão de informações ou prestação de informações inverídicas.</a:t>
            </a:r>
          </a:p>
          <a:p>
            <a:endParaRPr lang="pt-BR" sz="1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678510" y="313167"/>
            <a:ext cx="75248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/>
              <a:t>O Cadastro Único para Programas Sociais do Governo Federal (Cadastro Único) é uma ação federal, com gestão compartilhada e descentralizada entre a União, os Estados, o Distrito Federal e os Municípios.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80006" y="6009903"/>
            <a:ext cx="4320480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rgbClr val="FF0000"/>
                </a:solidFill>
              </a:rPr>
              <a:t>26,6 milhões de famílias cadastradas</a:t>
            </a:r>
          </a:p>
        </p:txBody>
      </p:sp>
    </p:spTree>
    <p:extLst>
      <p:ext uri="{BB962C8B-B14F-4D97-AF65-F5344CB8AC3E}">
        <p14:creationId xmlns:p14="http://schemas.microsoft.com/office/powerpoint/2010/main" val="1196914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6545A92-C372-4EA3-8129-1A4022FC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354162"/>
          </a:xfrm>
        </p:spPr>
        <p:txBody>
          <a:bodyPr>
            <a:noAutofit/>
          </a:bodyPr>
          <a:lstStyle/>
          <a:p>
            <a:r>
              <a:rPr lang="pt-BR" sz="3200" b="1" dirty="0"/>
              <a:t>Famílias beneficiárias de programas sociais inscritas no Cadastro Único (</a:t>
            </a:r>
            <a:r>
              <a:rPr lang="pt-BR" sz="2800" b="1" dirty="0"/>
              <a:t>Brasil, dezembro de 2015)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252000" y="1484784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07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91926DB1-F39A-4413-A69C-E238C91A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 bwMode="auto">
          <a:xfrm>
            <a:off x="3846887" y="4839960"/>
            <a:ext cx="1733225" cy="72247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</a:rPr>
              <a:t>Ações do SUAS no PCF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515338" y="4279839"/>
            <a:ext cx="1043945" cy="5637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BPC</a:t>
            </a:r>
          </a:p>
        </p:txBody>
      </p:sp>
      <p:sp>
        <p:nvSpPr>
          <p:cNvPr id="4" name="Elipse 3"/>
          <p:cNvSpPr/>
          <p:nvPr/>
        </p:nvSpPr>
        <p:spPr bwMode="auto">
          <a:xfrm>
            <a:off x="4057688" y="4135261"/>
            <a:ext cx="1010955" cy="6257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PBF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65331" y="4616893"/>
            <a:ext cx="979722" cy="6987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SCFV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2080268" y="5328199"/>
            <a:ext cx="1515949" cy="7802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solidFill>
                  <a:schemeClr val="tx1"/>
                </a:solidFill>
              </a:rPr>
              <a:t>Serviço no Domicílio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3364" y="38111"/>
            <a:ext cx="604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itchFamily="34" charset="0"/>
                <a:ea typeface="+mj-ea"/>
                <a:cs typeface="Arial" pitchFamily="34" charset="0"/>
              </a:rPr>
              <a:t>SUAS / PSB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2823" y="1304657"/>
            <a:ext cx="1058146" cy="25776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 bwMode="auto">
          <a:xfrm>
            <a:off x="3846886" y="5621593"/>
            <a:ext cx="1591456" cy="6516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 err="1">
                <a:solidFill>
                  <a:schemeClr val="tx1"/>
                </a:solidFill>
              </a:rPr>
              <a:t>Acessuas</a:t>
            </a:r>
            <a:r>
              <a:rPr lang="pt-BR" sz="1400" b="1" dirty="0">
                <a:solidFill>
                  <a:schemeClr val="tx1"/>
                </a:solidFill>
              </a:rPr>
              <a:t> Trabalho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1959882" y="3693436"/>
            <a:ext cx="1604006" cy="507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Cadastro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985838" y="1112448"/>
            <a:ext cx="3370137" cy="2432736"/>
            <a:chOff x="963018" y="2130595"/>
            <a:chExt cx="3036881" cy="1880742"/>
          </a:xfrm>
        </p:grpSpPr>
        <p:sp>
          <p:nvSpPr>
            <p:cNvPr id="12" name="Retângulo 11"/>
            <p:cNvSpPr/>
            <p:nvPr/>
          </p:nvSpPr>
          <p:spPr>
            <a:xfrm>
              <a:off x="963018" y="3233296"/>
              <a:ext cx="2934709" cy="778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CRAS: 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gestão do território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PAIF </a:t>
              </a: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1" t="30270" r="42252" b="48469"/>
            <a:stretch/>
          </p:blipFill>
          <p:spPr bwMode="auto">
            <a:xfrm>
              <a:off x="1673038" y="2130595"/>
              <a:ext cx="1098762" cy="11050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</p:pic>
        <p:sp>
          <p:nvSpPr>
            <p:cNvPr id="14" name="Elipse 13"/>
            <p:cNvSpPr/>
            <p:nvPr/>
          </p:nvSpPr>
          <p:spPr bwMode="auto">
            <a:xfrm>
              <a:off x="2699792" y="2683571"/>
              <a:ext cx="1300107" cy="67116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schemeClr val="tx1"/>
                  </a:solidFill>
                </a:rPr>
                <a:t>Equipe Volante</a:t>
              </a:r>
            </a:p>
          </p:txBody>
        </p:sp>
      </p:grpSp>
      <p:sp>
        <p:nvSpPr>
          <p:cNvPr id="15" name="Elipse 14"/>
          <p:cNvSpPr/>
          <p:nvPr/>
        </p:nvSpPr>
        <p:spPr bwMode="auto">
          <a:xfrm>
            <a:off x="132128" y="4915000"/>
            <a:ext cx="1637990" cy="6022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schemeClr val="tx1"/>
                </a:solidFill>
              </a:rPr>
              <a:t>Benefícios Eventuais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031890" y="4256985"/>
            <a:ext cx="1467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*Serviços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748970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*Benefícios 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35660" y="3747181"/>
            <a:ext cx="1624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*Programas</a:t>
            </a:r>
            <a:endParaRPr lang="pt-BR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eta em curva para cima 24"/>
          <p:cNvSpPr/>
          <p:nvPr/>
        </p:nvSpPr>
        <p:spPr>
          <a:xfrm rot="20121792" flipH="1">
            <a:off x="3436745" y="4258926"/>
            <a:ext cx="583523" cy="356160"/>
          </a:xfrm>
          <a:prstGeom prst="curved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cima 25"/>
          <p:cNvSpPr/>
          <p:nvPr/>
        </p:nvSpPr>
        <p:spPr>
          <a:xfrm rot="12929400" flipH="1" flipV="1">
            <a:off x="1519962" y="4279206"/>
            <a:ext cx="619096" cy="350746"/>
          </a:xfrm>
          <a:prstGeom prst="curved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1" name="Agrupar 20"/>
          <p:cNvGrpSpPr/>
          <p:nvPr/>
        </p:nvGrpSpPr>
        <p:grpSpPr>
          <a:xfrm>
            <a:off x="6797040" y="985403"/>
            <a:ext cx="1840567" cy="1383654"/>
            <a:chOff x="7858854" y="1548090"/>
            <a:chExt cx="3466812" cy="2146079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03" t="30510" r="42072" b="48949"/>
            <a:stretch/>
          </p:blipFill>
          <p:spPr bwMode="auto">
            <a:xfrm>
              <a:off x="8669991" y="1548090"/>
              <a:ext cx="1227042" cy="124156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tângulo 22"/>
            <p:cNvSpPr/>
            <p:nvPr/>
          </p:nvSpPr>
          <p:spPr>
            <a:xfrm>
              <a:off x="7858854" y="2691695"/>
              <a:ext cx="3466812" cy="100247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CREAS:</a:t>
              </a:r>
            </a:p>
            <a:p>
              <a:pPr algn="ctr"/>
              <a:r>
                <a:rPr lang="pt-BR" alt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PAEF</a:t>
              </a:r>
            </a:p>
          </p:txBody>
        </p:sp>
      </p:grpSp>
      <p:sp>
        <p:nvSpPr>
          <p:cNvPr id="24" name="Seta: da Esquerda para a Direita 23"/>
          <p:cNvSpPr/>
          <p:nvPr/>
        </p:nvSpPr>
        <p:spPr>
          <a:xfrm>
            <a:off x="4087342" y="2809034"/>
            <a:ext cx="1446488" cy="706185"/>
          </a:xfrm>
          <a:prstGeom prst="left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666747" y="2883430"/>
            <a:ext cx="327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TERRITÓRIO/FAMÍLIA</a:t>
            </a:r>
          </a:p>
        </p:txBody>
      </p:sp>
      <p:sp>
        <p:nvSpPr>
          <p:cNvPr id="26" name="Arco 25"/>
          <p:cNvSpPr/>
          <p:nvPr/>
        </p:nvSpPr>
        <p:spPr>
          <a:xfrm>
            <a:off x="3047629" y="949411"/>
            <a:ext cx="4073651" cy="590710"/>
          </a:xfrm>
          <a:prstGeom prst="arc">
            <a:avLst>
              <a:gd name="adj1" fmla="val 10780601"/>
              <a:gd name="adj2" fmla="val 26158"/>
            </a:avLst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74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8D3AAA9-E5DC-4CF2-8CA6-79CFD7C57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840" y="185787"/>
            <a:ext cx="8306445" cy="998984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Pontos de Convergência entre SUAS e SISAN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14" y="1320775"/>
            <a:ext cx="8199759" cy="493715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Constituição Federal: EC 64/2010, insere no Art. 6º a garantia do direito à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ALIMENTAÇÃO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. </a:t>
            </a:r>
            <a:r>
              <a:rPr lang="pt-BR" sz="1800" i="1" dirty="0">
                <a:solidFill>
                  <a:srgbClr val="121212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 direito humano à alimentação adequada (DHAA).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LOAS (Art. 1º): a Política de Assistência Social deve prover  mínimos sociais, com a finalidade de garantir o atendimento às necessidades básicas;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situação de insegurança alimentar e nutricional é uma vulnerabilidade presente nos territórios dos CRAS que afeta as condições de vida;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Pode-se depreender que quando o DHAA é violado, há um comprometimento da capacidade protetiva das famílias. 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A melhoria da qualidade de vida das famílias (objetivo do PAIF) requer </a:t>
            </a:r>
            <a:r>
              <a:rPr lang="pt-BR" sz="1800" dirty="0"/>
              <a:t>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incentivo as práticas inovadoras de promoção da alimentação saudável e adequada no território de abrangência dos CRAS.</a:t>
            </a:r>
          </a:p>
          <a:p>
            <a:pPr algn="just">
              <a:spcBef>
                <a:spcPts val="1200"/>
              </a:spcBef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 promover aquisições sociais e materiais as famílias potencializa sua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autonomia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– conceito presente no SUAS e SISAN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3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0228A25-2C40-4A9D-979C-FC7586C41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251520" y="1052736"/>
            <a:ext cx="8640762" cy="56784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PONTOS CONVEGENTES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pt-BR" sz="1600" dirty="0">
                <a:latin typeface="Calibri" panose="020F0502020204030204" pitchFamily="34" charset="0"/>
              </a:rPr>
              <a:t>Assistência social é uma referência local para a gestão do SISAN e das ações de SAN relacionadas a busca ativa, identificação de grupos vulneráveis e acesso aos alimentos e promoção da alimentação saudável.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AÇÃO PROATIVA: vigilância territorial, estratégias de busca ativa e integração com a rede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endParaRPr lang="pt-BR" sz="1600" dirty="0">
              <a:latin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pt-BR" sz="1600" dirty="0">
                <a:latin typeface="Calibri" panose="020F0502020204030204" pitchFamily="34" charset="0"/>
              </a:rPr>
              <a:t>A garantia do acesso universal e equânime à alimentação adequada e saudável para a população em vulnerabilidade e risco social.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AÇÃO PROATIVA: oferta/benefícios e rede socioassistencial e intersetorial 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endParaRPr lang="pt-BR" sz="1600" dirty="0">
              <a:latin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pt-BR" sz="1600" dirty="0">
                <a:latin typeface="Calibri" panose="020F0502020204030204" pitchFamily="34" charset="0"/>
              </a:rPr>
              <a:t>A garantia do atendimento dos equipamentos socioassistenciais por programas e ações de segurança alimentar e nutricional, em especial os relacionados ao abastecimento e consumo alimentar.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AÇÃO PROATIVA: oferta alimentos/PAA</a:t>
            </a:r>
          </a:p>
          <a:p>
            <a:pPr lvl="1" algn="just">
              <a:lnSpc>
                <a:spcPct val="150000"/>
              </a:lnSpc>
              <a:buFontTx/>
              <a:buChar char="-"/>
              <a:defRPr/>
            </a:pPr>
            <a:endParaRPr lang="pt-B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233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A21012EE-DF4F-4B41-81A3-BF55C400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70640" y="1689596"/>
            <a:ext cx="304405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r>
              <a:rPr lang="pt-BR" sz="2400" b="1" dirty="0">
                <a:latin typeface="+mj-lt"/>
              </a:rPr>
              <a:t>BENEFÍCIOS EVENTUAIS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5240" y="2153442"/>
            <a:ext cx="2906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Auxílios relacionados à segurança alimentar </a:t>
            </a:r>
          </a:p>
          <a:p>
            <a:pPr algn="ctr">
              <a:spcAft>
                <a:spcPts val="0"/>
              </a:spcAft>
            </a:pPr>
            <a:r>
              <a:rPr lang="pt-BR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(cesta básica, entre outros por CRAS)</a:t>
            </a: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6.618 CRAS</a:t>
            </a:r>
            <a:endParaRPr lang="pt-BR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pt-BR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Censo Suas 2016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200B9B1-824C-4FCB-B64D-14D9B22F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735" y="2497553"/>
            <a:ext cx="26040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400" b="1" dirty="0">
                <a:latin typeface="+mj-lt"/>
              </a:rPr>
              <a:t>SERVIÇOS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C0D6450-06A8-413D-AA3D-3509C4435C03}"/>
              </a:ext>
            </a:extLst>
          </p:cNvPr>
          <p:cNvSpPr/>
          <p:nvPr/>
        </p:nvSpPr>
        <p:spPr>
          <a:xfrm>
            <a:off x="3403731" y="2961399"/>
            <a:ext cx="2968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Apropriação EAN no Trabalho Social</a:t>
            </a:r>
          </a:p>
          <a:p>
            <a:pPr algn="ctr">
              <a:spcAft>
                <a:spcPts val="0"/>
              </a:spcAft>
            </a:pPr>
            <a:endParaRPr lang="pt-BR" sz="24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Integração PAA</a:t>
            </a:r>
            <a:endParaRPr lang="pt-BR" sz="2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A065453-8FD5-459E-BE23-A012E4BE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450" y="3392901"/>
            <a:ext cx="260403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400" b="1" dirty="0">
                <a:latin typeface="+mj-lt"/>
              </a:rPr>
              <a:t>PROGRAMAS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DA2449C-0F5A-42A8-BC10-0905CEEF8C9F}"/>
              </a:ext>
            </a:extLst>
          </p:cNvPr>
          <p:cNvSpPr/>
          <p:nvPr/>
        </p:nvSpPr>
        <p:spPr>
          <a:xfrm>
            <a:off x="5956446" y="3856747"/>
            <a:ext cx="2968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Inclusão Produtiva</a:t>
            </a:r>
          </a:p>
          <a:p>
            <a:pPr algn="ctr">
              <a:spcAft>
                <a:spcPts val="0"/>
              </a:spcAft>
            </a:pPr>
            <a:endParaRPr lang="pt-BR" sz="2400" b="1" dirty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 Primeira Infância</a:t>
            </a:r>
            <a:endParaRPr lang="pt-BR" sz="20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0593759-57A8-4047-9612-01F8F5476723}"/>
              </a:ext>
            </a:extLst>
          </p:cNvPr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Integração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42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52468FC-8588-49DF-8934-8F18E038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64188" y="1700808"/>
            <a:ext cx="334371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EAN é um campo de conhecimento e de prática contínua e permanente, transdisciplinar, intersetorial e multiprofissional que visa promover a prática autônoma e voluntária de hábitos alimentares saudáveis. Esta temática pode e deve ser realizada por diversos atores que se proponham a contribuir com a garantia DHAA.</a:t>
            </a:r>
          </a:p>
        </p:txBody>
      </p:sp>
      <p:sp>
        <p:nvSpPr>
          <p:cNvPr id="5" name="Seta: da Esquerda para a Direita 4"/>
          <p:cNvSpPr/>
          <p:nvPr/>
        </p:nvSpPr>
        <p:spPr>
          <a:xfrm>
            <a:off x="3995936" y="1700808"/>
            <a:ext cx="936104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19416A9-061E-4124-9F77-2ACCB4F5C1A7}"/>
              </a:ext>
            </a:extLst>
          </p:cNvPr>
          <p:cNvSpPr/>
          <p:nvPr/>
        </p:nvSpPr>
        <p:spPr>
          <a:xfrm>
            <a:off x="4814888" y="3857625"/>
            <a:ext cx="4086225" cy="2843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076056" y="1700808"/>
            <a:ext cx="3642518" cy="47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serviços socioassistenciais da proteção social básica visam à promoção de ações de prevenção das situações de vulnerabilidade e risco social e de acesso a direitos socioassistenciais.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Nessa direção, a EAN se configura uma ferramenta para contribuir com o Direito Humano a Alimentação Adequada - DHAA, por meio da reflexão de temáticas que estimulem a prática autônoma e voluntária de hábitos alimentares saudáveis pelas famílias.</a:t>
            </a:r>
          </a:p>
        </p:txBody>
      </p:sp>
    </p:spTree>
    <p:extLst>
      <p:ext uri="{BB962C8B-B14F-4D97-AF65-F5344CB8AC3E}">
        <p14:creationId xmlns:p14="http://schemas.microsoft.com/office/powerpoint/2010/main" val="27277355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2702048-4160-4785-9BE8-3F9B8D9C7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29668" y="5157192"/>
            <a:ext cx="756084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113" name="Título 1"/>
          <p:cNvSpPr txBox="1">
            <a:spLocks/>
          </p:cNvSpPr>
          <p:nvPr/>
        </p:nvSpPr>
        <p:spPr bwMode="auto">
          <a:xfrm>
            <a:off x="3952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MS PGothic" pitchFamily="34" charset="-128"/>
                <a:cs typeface="Arial" pitchFamily="34" charset="0"/>
              </a:rPr>
              <a:t>Gestão do SISAN X SUAS</a:t>
            </a:r>
            <a:endParaRPr lang="pt-BR" altLang="pt-BR" sz="2800" b="1" dirty="0">
              <a:solidFill>
                <a:schemeClr val="accent1">
                  <a:lumMod val="50000"/>
                </a:schemeClr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179388" y="981075"/>
            <a:ext cx="8856662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29668" y="1412776"/>
            <a:ext cx="7560840" cy="35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situações de insegurança alimentar e nutricional são demonstradas de diferentes maneiras em cada território, como por exemplo, a falta de acesso à água, renda, saneamento básico, entre outros.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Conhecendo as necessidades das famílias, a equipe técnica poderá identificar e planejar estratégias adequadas. E por meio do mapeamento das potencialidades do território podem ser definidas estratégias intersetoriais com diferentes parceiros.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827584" y="515719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A Educação Alimentar e Nutricional – EAN</a:t>
            </a:r>
          </a:p>
          <a:p>
            <a:r>
              <a:rPr lang="pt-BR" b="1" dirty="0"/>
              <a:t>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no contexto da realização do Direito Humano à Alimentação Adequada e da garantia da Segurança Alimentar e Nutricional</a:t>
            </a:r>
          </a:p>
        </p:txBody>
      </p:sp>
    </p:spTree>
    <p:extLst>
      <p:ext uri="{BB962C8B-B14F-4D97-AF65-F5344CB8AC3E}">
        <p14:creationId xmlns:p14="http://schemas.microsoft.com/office/powerpoint/2010/main" val="33818755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241EB56-8979-4631-9F09-474D64C6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648"/>
            <a:ext cx="8588375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PRODUTIVA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181" y="148421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Fortalecimento das iniciativas produtivas pelas famílias nos diferentes territórios</a:t>
            </a:r>
          </a:p>
          <a:p>
            <a:pPr marL="0" indent="0"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PROGRAMA ACESSUAS TRABALHO: preparação para o mundo do trabalho e promoção do acesso a oportunidades</a:t>
            </a:r>
          </a:p>
          <a:p>
            <a:pPr marL="0" indent="0"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PROGRAMA FOMENTO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00763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45009DD8-706F-4360-B1D0-D73F38A8C993}"/>
              </a:ext>
            </a:extLst>
          </p:cNvPr>
          <p:cNvSpPr/>
          <p:nvPr/>
        </p:nvSpPr>
        <p:spPr>
          <a:xfrm>
            <a:off x="4200528" y="2514606"/>
            <a:ext cx="442913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xmlns="" id="{3CA9F22E-6917-4660-8BB3-721DA09F744A}"/>
              </a:ext>
            </a:extLst>
          </p:cNvPr>
          <p:cNvSpPr/>
          <p:nvPr/>
        </p:nvSpPr>
        <p:spPr>
          <a:xfrm>
            <a:off x="4240933" y="4743448"/>
            <a:ext cx="331070" cy="366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12AFD2F9-DB0E-4DF3-BB48-0830A3EF3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23628" y="6525344"/>
            <a:ext cx="3618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Departamento de Proteção Social Básica/SNAS</a:t>
            </a:r>
          </a:p>
        </p:txBody>
      </p:sp>
      <p:sp>
        <p:nvSpPr>
          <p:cNvPr id="11" name="Retângulo 11"/>
          <p:cNvSpPr>
            <a:spLocks noChangeArrowheads="1"/>
          </p:cNvSpPr>
          <p:nvPr/>
        </p:nvSpPr>
        <p:spPr bwMode="auto">
          <a:xfrm>
            <a:off x="478927" y="1180711"/>
            <a:ext cx="4363103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Política pública de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Seguridade Social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não-contributiva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dever do Estado e direito do cidadão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que dela necessitar. 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Orientada pela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ótica do direito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 inserida no campo da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proteção social.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Voltada à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provisão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de serviços, programas, projetos e benefícios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socioassitenciais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Organizada no país com comando único e ofertas  descentralizadas estruturadas pelo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Sistema Único de Assistência Social - SUAS. 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1600" b="1" dirty="0">
                <a:latin typeface="Arial" pitchFamily="34" charset="0"/>
                <a:cs typeface="Arial" pitchFamily="34" charset="0"/>
              </a:rPr>
              <a:t>centralidade na família deve ser implementada de forma </a:t>
            </a:r>
            <a:r>
              <a:rPr lang="pt-BR" sz="1600" b="1" dirty="0" err="1">
                <a:latin typeface="Arial" pitchFamily="34" charset="0"/>
                <a:cs typeface="Arial" pitchFamily="34" charset="0"/>
              </a:rPr>
              <a:t>territorializada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considerando as demandas identificadas e diversidades.</a:t>
            </a:r>
            <a:endParaRPr lang="pt-B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69622" y="266770"/>
            <a:ext cx="680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ASSISTÊNCIA SOCIAL: CONCEPÇÃO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49140" y="3414242"/>
            <a:ext cx="293129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b="1" dirty="0"/>
              <a:t>Diretrizes</a:t>
            </a:r>
          </a:p>
          <a:p>
            <a:pPr algn="ctr"/>
            <a:r>
              <a:rPr lang="pt-BR" sz="2400" b="1" dirty="0" err="1">
                <a:solidFill>
                  <a:schemeClr val="accent2"/>
                </a:solidFill>
              </a:rPr>
              <a:t>Matricialidade</a:t>
            </a:r>
            <a:r>
              <a:rPr lang="pt-BR" sz="2400" b="1" dirty="0">
                <a:solidFill>
                  <a:schemeClr val="accent2"/>
                </a:solidFill>
              </a:rPr>
              <a:t> </a:t>
            </a:r>
            <a:r>
              <a:rPr lang="pt-BR" sz="2400" b="1" dirty="0" err="1">
                <a:solidFill>
                  <a:schemeClr val="accent2"/>
                </a:solidFill>
              </a:rPr>
              <a:t>sociofamiliar</a:t>
            </a:r>
            <a:endParaRPr lang="pt-BR" sz="2400" b="1" dirty="0">
              <a:solidFill>
                <a:schemeClr val="accent2"/>
              </a:solidFill>
            </a:endParaRPr>
          </a:p>
          <a:p>
            <a:pPr algn="ctr"/>
            <a:endParaRPr lang="pt-BR" sz="2400" b="1" dirty="0">
              <a:solidFill>
                <a:schemeClr val="accent2"/>
              </a:solidFill>
            </a:endParaRPr>
          </a:p>
          <a:p>
            <a:pPr algn="ctr"/>
            <a:r>
              <a:rPr lang="pt-BR" sz="2400" b="1" dirty="0">
                <a:solidFill>
                  <a:schemeClr val="accent2"/>
                </a:solidFill>
              </a:rPr>
              <a:t>Territorialização</a:t>
            </a:r>
            <a:endParaRPr lang="pt-BR" sz="2400" dirty="0">
              <a:solidFill>
                <a:schemeClr val="accent2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5269374" y="3284984"/>
            <a:ext cx="3463724" cy="2036254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/>
          <p:cNvCxnSpPr>
            <a:cxnSpLocks/>
          </p:cNvCxnSpPr>
          <p:nvPr/>
        </p:nvCxnSpPr>
        <p:spPr>
          <a:xfrm>
            <a:off x="4868297" y="3989416"/>
            <a:ext cx="279767" cy="256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46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74988A9-7169-4245-BB11-7D2FD58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13194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1" y="1108971"/>
            <a:ext cx="84509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Superação de práticas assistencialistas e afirmação da alimentação como direito</a:t>
            </a:r>
          </a:p>
          <a:p>
            <a:pPr algn="just">
              <a:spcBef>
                <a:spcPts val="1200"/>
              </a:spcBef>
            </a:pPr>
            <a:r>
              <a:rPr lang="pt-BR" dirty="0"/>
              <a:t>Considerar que as demandas por alimentos são legítimas e deve ser de responsabilidade do Estado enfrentar a insegurança alimentar  e criar fluxos e protocolos intersetoriais.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800" dirty="0"/>
              <a:t>Fortalecimento do diálogo sobre segurança alimentar no SUAS</a:t>
            </a:r>
          </a:p>
          <a:p>
            <a:pPr algn="just">
              <a:spcBef>
                <a:spcPts val="1200"/>
              </a:spcBef>
            </a:pPr>
            <a:r>
              <a:rPr lang="pt-BR" dirty="0"/>
              <a:t>Em diversos municípios as ações do SUAS e SISAN estão alocados no mesmo órgão gestor. É de suma importância que localmente as ações sejam organizadas de forma a se complementarem, sem sobreposição e respeitando o escopo de cada política.</a:t>
            </a:r>
          </a:p>
          <a:p>
            <a:pPr algn="just">
              <a:spcBef>
                <a:spcPts val="1200"/>
              </a:spcBef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24083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FEDDB1F-8A44-48E5-B2EF-779766D08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213222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2" y="1465462"/>
            <a:ext cx="78913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800" dirty="0"/>
              <a:t>Potencialização da articulação intersetorial e </a:t>
            </a:r>
            <a:r>
              <a:rPr lang="pt-BR" sz="2800" dirty="0" err="1"/>
              <a:t>interfederativa</a:t>
            </a:r>
            <a:r>
              <a:rPr lang="pt-BR" sz="2800" dirty="0"/>
              <a:t>, com apoio à implementação do SISAN;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err="1"/>
              <a:t>Incorporar</a:t>
            </a:r>
            <a:r>
              <a:rPr lang="en-US" sz="2800" dirty="0"/>
              <a:t> no SUAS </a:t>
            </a:r>
            <a:r>
              <a:rPr lang="en-US" sz="2800" dirty="0" err="1"/>
              <a:t>estrat</a:t>
            </a:r>
            <a:r>
              <a:rPr lang="pt-BR" sz="2800" dirty="0" err="1"/>
              <a:t>égias</a:t>
            </a:r>
            <a:r>
              <a:rPr lang="pt-BR" sz="2800" dirty="0"/>
              <a:t> para assegurar o direito à segurança alimentar;</a:t>
            </a:r>
          </a:p>
          <a:p>
            <a:pPr algn="just">
              <a:spcBef>
                <a:spcPts val="120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Potencializa e fortalece tanto os produtores (estimulando o agricultura familiar), quanto consumidores (enfrentando a insegurança alimentar). </a:t>
            </a:r>
          </a:p>
          <a:p>
            <a:pPr marL="538163" indent="-423863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46187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6CAD18C-91D0-4F02-AE70-1D331A2FB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30723" name="Título 1"/>
          <p:cNvSpPr>
            <a:spLocks noGrp="1"/>
          </p:cNvSpPr>
          <p:nvPr>
            <p:ph type="title"/>
          </p:nvPr>
        </p:nvSpPr>
        <p:spPr>
          <a:xfrm>
            <a:off x="457200" y="213220"/>
            <a:ext cx="7620000" cy="1143000"/>
          </a:xfrm>
        </p:spPr>
        <p:txBody>
          <a:bodyPr/>
          <a:lstStyle/>
          <a:p>
            <a:pPr algn="ctr"/>
            <a:r>
              <a:rPr lang="pt-BR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endParaRPr lang="pt-BR" altLang="pt-BR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1532" y="1568245"/>
            <a:ext cx="8498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800" dirty="0"/>
              <a:t>Fortalecer ações de SAN para povos e comunidades tradicionais;</a:t>
            </a:r>
          </a:p>
          <a:p>
            <a:pPr marL="114300" algn="just">
              <a:spcBef>
                <a:spcPts val="1200"/>
              </a:spcBef>
            </a:pPr>
            <a:r>
              <a:rPr lang="pt-BR" dirty="0"/>
              <a:t>O SUAS e SISAN ofertam ações que se complementam para públicos  como indígenas, quilombolas, assentados, extrativistas, agricultores familiares, pescadores artesanais, entre outros. Em articulação as ações para esses públicos ajudam a combater exclusões históricas e a proteger seu modo vida e costumes. 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800" dirty="0"/>
              <a:t>Fortalecimento da participação e autonomia das famílias e comunidades;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dirty="0"/>
          </a:p>
          <a:p>
            <a:pPr marL="538163" indent="-423863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4988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7D5A8FD2-BD5B-4BD3-BC25-D5F1C76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0" y="66675"/>
            <a:ext cx="7954111" cy="1641475"/>
          </a:xfrm>
        </p:spPr>
        <p:txBody>
          <a:bodyPr/>
          <a:lstStyle/>
          <a:p>
            <a:pPr algn="ctr" eaLnBrk="1" hangingPunct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SUAS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SISAN</a:t>
            </a:r>
            <a:r>
              <a:rPr lang="pt-BR" alt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altLang="pt-BR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Espaço Reservado para Conteúdo 1"/>
          <p:cNvSpPr>
            <a:spLocks noGrp="1"/>
          </p:cNvSpPr>
          <p:nvPr>
            <p:ph idx="1"/>
          </p:nvPr>
        </p:nvSpPr>
        <p:spPr>
          <a:xfrm>
            <a:off x="167592" y="1196752"/>
            <a:ext cx="7009854" cy="2086585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Cadernos de Educação Alimentar e Nutricional (EAN) para os serviços socioassistencias</a:t>
            </a:r>
          </a:p>
          <a:p>
            <a:pPr algn="just"/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 conjunto SESAN, SNAS e consulta pública;</a:t>
            </a:r>
          </a:p>
          <a:p>
            <a:pPr marL="342900" lvl="1" algn="just">
              <a:buClr>
                <a:schemeClr val="accent1"/>
              </a:buClr>
            </a:pP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EAN:  uma estratégia para  a garantia do Direito Humano a Alimentação Adequada;</a:t>
            </a:r>
            <a:endParaRPr lang="pt-BR" altLang="pt-BR" sz="2200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164288" y="980728"/>
            <a:ext cx="1823414" cy="2370509"/>
            <a:chOff x="445255" y="3940231"/>
            <a:chExt cx="1682300" cy="2196856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55" y="4869160"/>
              <a:ext cx="1085600" cy="1267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55" y="3940231"/>
              <a:ext cx="1133831" cy="1434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tângulo 1"/>
          <p:cNvSpPr/>
          <p:nvPr/>
        </p:nvSpPr>
        <p:spPr>
          <a:xfrm>
            <a:off x="304176" y="3351237"/>
            <a:ext cx="787979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Objetivo dos Cadernos: Subsidiar a abordagem da educação alimentar e nutricional nos serviços socioassistenciais. </a:t>
            </a:r>
          </a:p>
          <a:p>
            <a:pPr algn="just"/>
            <a:endParaRPr lang="pt-BR" altLang="pt-B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Caderno teórico: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embasamento para a abordagem da temática como direito e pressupostos de uma alimentação adequada e saudável.</a:t>
            </a:r>
          </a:p>
          <a:p>
            <a:pPr marL="0" lvl="1" algn="just"/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pt-BR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Caderno metodológico: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exemplifica algumas atividades de EAN para a abordagem dessa temática nos serviços socioassistenciais. </a:t>
            </a:r>
            <a:endParaRPr lang="pt-BR" alt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FEB64-7779-460D-948D-F1F552DAF02F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22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osta Ne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1086880" y="858931"/>
            <a:ext cx="684053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OBRIGADA!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6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Departamento de Proteção Social Básica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Ministério do Desenvolvimento Social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Secretaria Nacional de Assistência Social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  <a:hlinkClick r:id="rId4"/>
              </a:rPr>
              <a:t>www.mds.gov.br</a:t>
            </a:r>
            <a:endParaRPr lang="pt-BR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0800 707 2003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Calibri" pitchFamily="34" charset="0"/>
              <a:cs typeface="+mn-cs"/>
            </a:endParaRPr>
          </a:p>
        </p:txBody>
      </p:sp>
      <p:pic>
        <p:nvPicPr>
          <p:cNvPr id="5" name="Picture 2" descr="http://3.bp.blogspot.com/-9UuKzori7uc/UTYaeZj8LvI/AAAAAAAAAsw/3hTb8wzdoFw/s1600/su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75" y="1662055"/>
            <a:ext cx="2175849" cy="22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1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B2183CA9-819D-461F-8343-2BFE174EC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685800" y="855885"/>
            <a:ext cx="7222467" cy="1997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Compreensão das </a:t>
            </a:r>
            <a:r>
              <a:rPr lang="pt-BR" sz="2000" b="1" dirty="0"/>
              <a:t>especificidades</a:t>
            </a:r>
            <a:r>
              <a:rPr lang="pt-BR" sz="2000" dirty="0"/>
              <a:t> dos </a:t>
            </a:r>
            <a:r>
              <a:rPr lang="pt-BR" sz="2000" u="sng" dirty="0"/>
              <a:t>territórios</a:t>
            </a:r>
            <a:r>
              <a:rPr lang="pt-BR" sz="2000" dirty="0"/>
              <a:t> – suas </a:t>
            </a:r>
            <a:r>
              <a:rPr lang="pt-BR" sz="2000" b="1" dirty="0"/>
              <a:t>vulnerabilidades e potencialidades</a:t>
            </a:r>
            <a:r>
              <a:rPr lang="pt-BR" sz="2000" dirty="0"/>
              <a:t>, a partir do diagnóstico territorial, da leitura crítica da situação vivenciada e escuta qualificada no atendimento às </a:t>
            </a:r>
            <a:r>
              <a:rPr lang="pt-BR" sz="2000" u="sng" dirty="0"/>
              <a:t>famílias e grupos sociais </a:t>
            </a:r>
            <a:r>
              <a:rPr lang="pt-BR" sz="2000" dirty="0"/>
              <a:t>ali residentes, possibilitando, assim, a implementação de ações de caráter </a:t>
            </a:r>
            <a:r>
              <a:rPr lang="pt-BR" sz="2000" b="1" dirty="0"/>
              <a:t>preventivo, protetivo e proativo</a:t>
            </a:r>
            <a:r>
              <a:rPr lang="pt-BR" sz="2000" dirty="0"/>
              <a:t>. </a:t>
            </a:r>
          </a:p>
          <a:p>
            <a:pPr algn="just"/>
            <a:endParaRPr lang="pt-BR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91533"/>
            <a:ext cx="2016274" cy="232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493658" y="102636"/>
            <a:ext cx="610267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             FAMÍLIA E TERRITÓRIO </a:t>
            </a:r>
            <a:endParaRPr lang="pt-BR" sz="2000" dirty="0"/>
          </a:p>
        </p:txBody>
      </p:sp>
      <p:grpSp>
        <p:nvGrpSpPr>
          <p:cNvPr id="14" name="Grupo 1"/>
          <p:cNvGrpSpPr/>
          <p:nvPr/>
        </p:nvGrpSpPr>
        <p:grpSpPr>
          <a:xfrm>
            <a:off x="4860032" y="2598812"/>
            <a:ext cx="2862318" cy="1366991"/>
            <a:chOff x="4067944" y="3326211"/>
            <a:chExt cx="3816424" cy="1366991"/>
          </a:xfrm>
        </p:grpSpPr>
        <p:sp>
          <p:nvSpPr>
            <p:cNvPr id="15" name="Elipse 14"/>
            <p:cNvSpPr/>
            <p:nvPr/>
          </p:nvSpPr>
          <p:spPr>
            <a:xfrm>
              <a:off x="4067944" y="3326211"/>
              <a:ext cx="3816424" cy="1326925"/>
            </a:xfrm>
            <a:prstGeom prst="ellips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355976" y="3523651"/>
              <a:ext cx="345638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É a partir do olhar técnico sobre o território que deve se dar o trabalho social com famílias como principal ação das ofertas</a:t>
              </a:r>
            </a:p>
            <a:p>
              <a:endParaRPr lang="pt-BR" sz="1400" dirty="0"/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3195228" y="3786108"/>
            <a:ext cx="4401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Família como Sujeito de direitos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Autônoma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Principal espaço de socialização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Apresenta múltiplos arranjos familiares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Diversidade (comunidade tradicionais)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Potencialidades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/>
              <a:t>É instituição que se transforma – se altera no tempo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719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402FCBE-51DE-4293-96F1-B4702ADCD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7170" name="Espaço Reservado para Conteúdo 2"/>
          <p:cNvSpPr txBox="1">
            <a:spLocks/>
          </p:cNvSpPr>
          <p:nvPr/>
        </p:nvSpPr>
        <p:spPr bwMode="auto">
          <a:xfrm>
            <a:off x="-324544" y="188640"/>
            <a:ext cx="9144000" cy="7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pt-BR" sz="2400" b="1" dirty="0">
                <a:solidFill>
                  <a:schemeClr val="tx2"/>
                </a:solidFill>
                <a:ea typeface="MS PGothic" pitchFamily="34" charset="-128"/>
              </a:rPr>
              <a:t>PAPEL DA ASSISTÊNCIA SOCIAL NO SISTEMA DE PROTEÇÃO SOCIAL </a:t>
            </a:r>
          </a:p>
        </p:txBody>
      </p:sp>
      <p:sp>
        <p:nvSpPr>
          <p:cNvPr id="24580" name="CaixaDeTexto 2"/>
          <p:cNvSpPr txBox="1">
            <a:spLocks noChangeArrowheads="1"/>
          </p:cNvSpPr>
          <p:nvPr/>
        </p:nvSpPr>
        <p:spPr bwMode="auto">
          <a:xfrm>
            <a:off x="-10906" y="1052736"/>
            <a:ext cx="8470122" cy="56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901700" lvl="2" indent="-460375" algn="just">
              <a:lnSpc>
                <a:spcPct val="90000"/>
              </a:lnSpc>
              <a:buNone/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OBJETIVOS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Prevenir e reduzir situações de risco social e pessoal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Proteger pessoas e famílias em situações de vulnerabilidade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Criar medidas e possibilidades de socialização e inclusão social</a:t>
            </a:r>
          </a:p>
          <a:p>
            <a:pPr marL="901700" lvl="1" indent="-460375" algn="just">
              <a:buFont typeface="Wingdings" pitchFamily="2" charset="2"/>
              <a:buChar char="ü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Monitorar as exclusões e riscos sociais da população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FUNÇÕES</a:t>
            </a:r>
          </a:p>
          <a:p>
            <a:pPr marL="901700" indent="-460375" algn="just" eaLnBrk="1" hangingPunct="1">
              <a:tabLst>
                <a:tab pos="441325" algn="l"/>
              </a:tabLst>
              <a:defRPr/>
            </a:pPr>
            <a:endParaRPr lang="pt-BR" b="1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Proteção Social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Vigilância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Socioassistencial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 Defesa de Direitos</a:t>
            </a: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endParaRPr lang="pt-BR" b="1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SEGURANÇAS SOCIOASSISTENCIAIS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Renda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(Miséria, pobreza);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Convívio familiar e comunitário;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(fragilização de vínculos familiares e de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pertenciamento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, violência, abandono, trabalho infantil, </a:t>
            </a:r>
            <a:r>
              <a:rPr lang="pt-BR" dirty="0" err="1">
                <a:latin typeface="Arial" pitchFamily="34" charset="0"/>
                <a:cs typeface="Arial" panose="020B0604020202020204" pitchFamily="34" charset="0"/>
              </a:rPr>
              <a:t>etc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)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Arial" pitchFamily="34" charset="0"/>
                <a:cs typeface="Arial" panose="020B0604020202020204" pitchFamily="34" charset="0"/>
              </a:rPr>
              <a:t>Acolhida </a:t>
            </a:r>
            <a:r>
              <a:rPr lang="pt-BR" dirty="0">
                <a:latin typeface="Arial" pitchFamily="34" charset="0"/>
                <a:cs typeface="Arial" panose="020B0604020202020204" pitchFamily="34" charset="0"/>
              </a:rPr>
              <a:t>(acolhimento em situações específicas de risco pessoal e social)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endParaRPr lang="pt-BR" dirty="0">
              <a:latin typeface="Arial" pitchFamily="34" charset="0"/>
              <a:cs typeface="Arial" panose="020B0604020202020204" pitchFamily="34" charset="0"/>
            </a:endParaRPr>
          </a:p>
          <a:p>
            <a:pPr marL="901700" indent="-460375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6FE575-6966-487C-84F6-CB8E84BB506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190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5637" y="44991"/>
            <a:ext cx="8312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PORQUE A MATRICIALIDADE SOCIOFAMILIAR É IMPORTANTE?</a:t>
            </a:r>
            <a:endParaRPr lang="pt-B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948"/>
            <a:ext cx="2319867" cy="17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encrypted-tbn2.gstatic.com/images?q=tbn:ANd9GcRpKZqYoTnRhlxxvLpvnsYXcNKCfFZGuTya4Vmv4-p13kcIaCjE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37593"/>
            <a:ext cx="1712305" cy="17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https://encrypted-tbn2.gstatic.com/images?q=tbn:ANd9GcQnIK_3yr0P73wvfBhy8Cs3nH9aGCWwr5t_kCSuA9gKj_38K5Oq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4" y="4937592"/>
            <a:ext cx="1599969" cy="185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s://encrypted-tbn3.gstatic.com/images?q=tbn:ANd9GcTtsUNsuTehubIJQASwIjL6Z10igxTxTjAd34bF3D-WLfljxmys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619" y="4954947"/>
            <a:ext cx="1898695" cy="17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78" y="4942717"/>
            <a:ext cx="2048941" cy="1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5273" y="1268760"/>
            <a:ext cx="7026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Família como Sujeito de direitos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Autônoma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Principal espaço de socialização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Apresenta múltiplos arranjos familiares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Diversidade (comunidade tradicionais)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Potencialidades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É instituição que se transforma – se altera no tempo</a:t>
            </a:r>
          </a:p>
          <a:p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71600" y="4035183"/>
            <a:ext cx="653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Para a PNAS os laços de afetividade e solidariedade se sobressaem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59619" y="17008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51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7805" y="764704"/>
            <a:ext cx="4628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Famílias e indivíduos em situação de pobreza e vulnerabilidade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Beneficiários do Programa Bolsa Família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Beneficiários do Benefício de Prestação Continuada (BPC)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Famílias e indivíduos em situação de risco </a:t>
            </a:r>
          </a:p>
          <a:p>
            <a:endParaRPr lang="pt-BR" sz="1600" dirty="0"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Crianças e Adolescentes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Jovens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Idosos</a:t>
            </a:r>
          </a:p>
          <a:p>
            <a:endParaRPr lang="pt-BR" sz="1600" dirty="0">
              <a:latin typeface="Calibri" panose="020F0502020204030204" pitchFamily="34" charset="0"/>
            </a:endParaRPr>
          </a:p>
          <a:p>
            <a:r>
              <a:rPr lang="pt-BR" sz="1600" b="1" dirty="0">
                <a:latin typeface="Calibri" panose="020F0502020204030204" pitchFamily="34" charset="0"/>
              </a:rPr>
              <a:t>Situações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Pessoas com Deficiência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Comunidades tradicionais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Pessoas em serviços de acolhimento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Trabalho Infantil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Violência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Situação de Rua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Negligência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Abandono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</a:rPr>
              <a:t>Falta de acesso às políticas públicas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7805" y="188640"/>
            <a:ext cx="4264029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pt-BR" sz="2800" b="1" dirty="0">
                <a:latin typeface="+mj-lt"/>
              </a:rPr>
              <a:t>PÚBLICO DO SUAS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29065" r="51428" b="46257"/>
          <a:stretch>
            <a:fillRect/>
          </a:stretch>
        </p:blipFill>
        <p:spPr bwMode="auto">
          <a:xfrm>
            <a:off x="4992216" y="2436167"/>
            <a:ext cx="1683544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0" t="33157" r="29810" b="20232"/>
          <a:stretch>
            <a:fillRect/>
          </a:stretch>
        </p:blipFill>
        <p:spPr bwMode="auto">
          <a:xfrm>
            <a:off x="4999654" y="4149081"/>
            <a:ext cx="344189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20634" r="24925" b="19225"/>
          <a:stretch>
            <a:fillRect/>
          </a:stretch>
        </p:blipFill>
        <p:spPr bwMode="auto">
          <a:xfrm>
            <a:off x="6675760" y="2436164"/>
            <a:ext cx="176579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9" t="14954" r="28034" b="18408"/>
          <a:stretch/>
        </p:blipFill>
        <p:spPr bwMode="auto">
          <a:xfrm>
            <a:off x="4999655" y="742729"/>
            <a:ext cx="1676105" cy="16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Resultado de imagem para primeira infancia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6" r="25201" b="1135"/>
          <a:stretch/>
        </p:blipFill>
        <p:spPr bwMode="auto">
          <a:xfrm>
            <a:off x="6675760" y="742728"/>
            <a:ext cx="1765789" cy="16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1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4579236-9A63-4DA1-829F-E137ACC24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334120"/>
          </a:xfrm>
        </p:spPr>
        <p:txBody>
          <a:bodyPr>
            <a:normAutofit/>
          </a:bodyPr>
          <a:lstStyle/>
          <a:p>
            <a:r>
              <a:rPr lang="pt-BR" sz="3600" b="1" dirty="0"/>
              <a:t>Seguranças afiançadas pela assistência social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359532" y="996724"/>
            <a:ext cx="86049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b="1" dirty="0"/>
              <a:t>Segurança de</a:t>
            </a:r>
            <a:r>
              <a:rPr lang="pt-BR" dirty="0"/>
              <a:t> </a:t>
            </a:r>
            <a:r>
              <a:rPr lang="pt-BR" b="1" dirty="0"/>
              <a:t>sobrevivência</a:t>
            </a:r>
            <a:r>
              <a:rPr lang="pt-BR" dirty="0"/>
              <a:t> - </a:t>
            </a:r>
            <a:r>
              <a:rPr lang="pt-BR" b="1" dirty="0"/>
              <a:t>renda e autonomia</a:t>
            </a:r>
            <a:r>
              <a:rPr lang="pt-BR" dirty="0"/>
              <a:t>: consiste em que todos, independentemente de suas limitações para o trabalho ou do desemprego, tenham uma forma monetária de garantir a sobrevivência em padrão digno e de cidadania;</a:t>
            </a:r>
          </a:p>
          <a:p>
            <a:pPr lvl="0" algn="just"/>
            <a:endParaRPr lang="pt-BR" sz="900" dirty="0"/>
          </a:p>
          <a:p>
            <a:pPr lvl="0" algn="just"/>
            <a:endParaRPr lang="pt-BR" b="1" dirty="0"/>
          </a:p>
          <a:p>
            <a:pPr lvl="0" algn="just"/>
            <a:endParaRPr lang="pt-BR" b="1" dirty="0"/>
          </a:p>
          <a:p>
            <a:pPr lvl="2" algn="just"/>
            <a:r>
              <a:rPr lang="pt-BR" b="1" dirty="0"/>
              <a:t>Segurança</a:t>
            </a:r>
            <a:r>
              <a:rPr lang="pt-BR" dirty="0"/>
              <a:t> </a:t>
            </a:r>
            <a:r>
              <a:rPr lang="pt-BR" b="1" dirty="0"/>
              <a:t>de acolhida</a:t>
            </a:r>
            <a:r>
              <a:rPr lang="pt-BR" dirty="0"/>
              <a:t>, provida por meio de condições de recepção e escuta profissional qualificada, informação e   ao provimento de necessidades humanas básicas tais como alimentação, vestuário, abrigo e também a vida em sociedade;</a:t>
            </a:r>
          </a:p>
          <a:p>
            <a:pPr lvl="0"/>
            <a:endParaRPr lang="pt-BR" sz="900" dirty="0"/>
          </a:p>
          <a:p>
            <a:pPr lvl="0" algn="just"/>
            <a:endParaRPr lang="pt-BR" b="1" dirty="0"/>
          </a:p>
          <a:p>
            <a:pPr lvl="0" algn="just"/>
            <a:endParaRPr lang="pt-BR" b="1" dirty="0"/>
          </a:p>
          <a:p>
            <a:pPr lvl="4" algn="just"/>
            <a:r>
              <a:rPr lang="pt-BR" b="1" dirty="0"/>
              <a:t>Segurança de</a:t>
            </a:r>
            <a:r>
              <a:rPr lang="pt-BR" dirty="0"/>
              <a:t> </a:t>
            </a:r>
            <a:r>
              <a:rPr lang="pt-BR" b="1" dirty="0"/>
              <a:t>convívio  </a:t>
            </a:r>
            <a:r>
              <a:rPr lang="pt-BR" dirty="0"/>
              <a:t>vincula-se à garantia do direito à convivência familiar e comunitária na perspectiva de desenvolver potencialidades, subjetividades coletivas, construções culturais e políticas, por meio da  oferta  continuada de  serviços</a:t>
            </a:r>
            <a:r>
              <a:rPr lang="pt-BR" b="1" dirty="0"/>
              <a:t> </a:t>
            </a:r>
            <a:r>
              <a:rPr lang="pt-BR" dirty="0"/>
              <a:t>voltados à construção, à restauração e ao fortalecimento de vínculos  geracionais, intergeracionais, familiares, de vizinhança e de interesses comuns e societários. </a:t>
            </a:r>
          </a:p>
        </p:txBody>
      </p:sp>
    </p:spTree>
    <p:extLst>
      <p:ext uri="{BB962C8B-B14F-4D97-AF65-F5344CB8AC3E}">
        <p14:creationId xmlns:p14="http://schemas.microsoft.com/office/powerpoint/2010/main" val="315182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683568" y="1268760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have direita 4"/>
          <p:cNvSpPr/>
          <p:nvPr/>
        </p:nvSpPr>
        <p:spPr>
          <a:xfrm flipH="1">
            <a:off x="313406" y="1340768"/>
            <a:ext cx="1656184" cy="2952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Arredondar Retângulo em um Canto Único 5"/>
          <p:cNvSpPr/>
          <p:nvPr/>
        </p:nvSpPr>
        <p:spPr>
          <a:xfrm>
            <a:off x="1475655" y="2276872"/>
            <a:ext cx="1328799" cy="81973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PSE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260648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Organização das ofertas do SUAS em Níveis de Complexidade: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68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0270" r="42252" b="48469"/>
          <a:stretch/>
        </p:blipFill>
        <p:spPr bwMode="auto">
          <a:xfrm>
            <a:off x="482922" y="2979014"/>
            <a:ext cx="1449859" cy="145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3" t="30510" r="42072" b="48949"/>
          <a:stretch/>
        </p:blipFill>
        <p:spPr bwMode="auto">
          <a:xfrm>
            <a:off x="2937063" y="2925125"/>
            <a:ext cx="1392195" cy="140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t="29122" r="42912" b="49914"/>
          <a:stretch/>
        </p:blipFill>
        <p:spPr bwMode="auto">
          <a:xfrm>
            <a:off x="4540968" y="2942424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85" y="3019035"/>
            <a:ext cx="1363463" cy="12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250" y="1643929"/>
            <a:ext cx="19935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67372" y="1635805"/>
            <a:ext cx="39488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Média Complexidade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97318" y="1609439"/>
            <a:ext cx="24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 </a:t>
            </a:r>
          </a:p>
          <a:p>
            <a:pPr algn="ctr"/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Complexidade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82922" y="2493434"/>
            <a:ext cx="13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086268" y="2493433"/>
            <a:ext cx="1349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CREAS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376723" y="2514979"/>
            <a:ext cx="1652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CENTRO POP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30266" y="2449589"/>
            <a:ext cx="255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Serviço Acolhimento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7863" y="1204379"/>
            <a:ext cx="2816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 SOCIAL </a:t>
            </a:r>
          </a:p>
        </p:txBody>
      </p:sp>
      <p:cxnSp>
        <p:nvCxnSpPr>
          <p:cNvPr id="14" name="Conector reto 13"/>
          <p:cNvCxnSpPr>
            <a:endCxn id="3" idx="1"/>
          </p:cNvCxnSpPr>
          <p:nvPr/>
        </p:nvCxnSpPr>
        <p:spPr>
          <a:xfrm>
            <a:off x="611560" y="1404434"/>
            <a:ext cx="2736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6029357" y="1400608"/>
            <a:ext cx="2736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38113" y="6050117"/>
            <a:ext cx="83275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179512" y="116632"/>
            <a:ext cx="84248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UNIDADES DE REFERÊNCIA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1835" y="4597507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7.457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3092379" y="4572061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2.462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843994" y="459750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230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164288" y="4572060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162.459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60799" y="5098388"/>
            <a:ext cx="2470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Equipes Volantes: </a:t>
            </a:r>
            <a:r>
              <a:rPr lang="pt-BR" b="1" dirty="0"/>
              <a:t>1.227 </a:t>
            </a:r>
          </a:p>
          <a:p>
            <a:r>
              <a:rPr lang="pt-BR" dirty="0"/>
              <a:t>Lanchas: </a:t>
            </a:r>
            <a:r>
              <a:rPr lang="pt-BR" b="1" dirty="0"/>
              <a:t>123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821835" y="4333796"/>
            <a:ext cx="0" cy="72537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07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1617</Words>
  <Application>Microsoft Office PowerPoint</Application>
  <PresentationFormat>Apresentação na tela (4:3)</PresentationFormat>
  <Paragraphs>245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Seguranças afiançadas pela assistência social </vt:lpstr>
      <vt:lpstr>Apresentação do PowerPoint</vt:lpstr>
      <vt:lpstr>Apresentação do PowerPoint</vt:lpstr>
      <vt:lpstr>Apresentação do PowerPoint</vt:lpstr>
      <vt:lpstr>Cadastro Único</vt:lpstr>
      <vt:lpstr>Famílias beneficiárias de programas sociais inscritas no Cadastro Único (Brasil, dezembro de 2015)</vt:lpstr>
      <vt:lpstr>Apresentação do PowerPoint</vt:lpstr>
      <vt:lpstr>Pontos de Convergência entre SUAS e SISAN </vt:lpstr>
      <vt:lpstr>Apresentação do PowerPoint</vt:lpstr>
      <vt:lpstr>Apresentação do PowerPoint</vt:lpstr>
      <vt:lpstr>Apresentação do PowerPoint</vt:lpstr>
      <vt:lpstr>Apresentação do PowerPoint</vt:lpstr>
      <vt:lpstr>INCLUSÃO PRODUTIVA</vt:lpstr>
      <vt:lpstr>DESAFIOS</vt:lpstr>
      <vt:lpstr>DESAFIOS</vt:lpstr>
      <vt:lpstr>DESAFIOS</vt:lpstr>
      <vt:lpstr>SUAS e SISAN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Mancini Choer</dc:creator>
  <cp:lastModifiedBy>cit</cp:lastModifiedBy>
  <cp:revision>46</cp:revision>
  <dcterms:created xsi:type="dcterms:W3CDTF">2017-06-02T18:32:53Z</dcterms:created>
  <dcterms:modified xsi:type="dcterms:W3CDTF">2017-08-03T20:08:40Z</dcterms:modified>
</cp:coreProperties>
</file>