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62" r:id="rId2"/>
    <p:sldId id="270" r:id="rId3"/>
    <p:sldId id="352" r:id="rId4"/>
    <p:sldId id="267" r:id="rId5"/>
    <p:sldId id="292" r:id="rId6"/>
    <p:sldId id="347" r:id="rId7"/>
    <p:sldId id="374" r:id="rId8"/>
    <p:sldId id="375" r:id="rId9"/>
    <p:sldId id="346" r:id="rId10"/>
    <p:sldId id="338" r:id="rId11"/>
    <p:sldId id="318" r:id="rId12"/>
    <p:sldId id="300" r:id="rId13"/>
    <p:sldId id="365" r:id="rId1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[Compra Institucional - Monitoramento 2012-2017.xlsx]Plan1!Tabela dinâmica1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Plan1!$B$5:$B$6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Plan1!$A$7:$A$8</c:f>
              <c:strCache>
                <c:ptCount val="1"/>
                <c:pt idx="0">
                  <c:v>PAA CI</c:v>
                </c:pt>
              </c:strCache>
            </c:strRef>
          </c:cat>
          <c:val>
            <c:numRef>
              <c:f>Plan1!$B$7:$B$8</c:f>
              <c:numCache>
                <c:formatCode>"R$"\ #,##0.00</c:formatCode>
                <c:ptCount val="1"/>
                <c:pt idx="0">
                  <c:v>2050</c:v>
                </c:pt>
              </c:numCache>
            </c:numRef>
          </c:val>
        </c:ser>
        <c:ser>
          <c:idx val="1"/>
          <c:order val="1"/>
          <c:tx>
            <c:strRef>
              <c:f>Plan1!$C$5:$C$6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Plan1!$A$7:$A$8</c:f>
              <c:strCache>
                <c:ptCount val="1"/>
                <c:pt idx="0">
                  <c:v>PAA CI</c:v>
                </c:pt>
              </c:strCache>
            </c:strRef>
          </c:cat>
          <c:val>
            <c:numRef>
              <c:f>Plan1!$C$7:$C$8</c:f>
              <c:numCache>
                <c:formatCode>"R$"\ #,##0.00</c:formatCode>
                <c:ptCount val="1"/>
                <c:pt idx="0">
                  <c:v>4912831.5799999991</c:v>
                </c:pt>
              </c:numCache>
            </c:numRef>
          </c:val>
        </c:ser>
        <c:ser>
          <c:idx val="2"/>
          <c:order val="2"/>
          <c:tx>
            <c:strRef>
              <c:f>Plan1!$D$5:$D$6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Plan1!$A$7:$A$8</c:f>
              <c:strCache>
                <c:ptCount val="1"/>
                <c:pt idx="0">
                  <c:v>PAA CI</c:v>
                </c:pt>
              </c:strCache>
            </c:strRef>
          </c:cat>
          <c:val>
            <c:numRef>
              <c:f>Plan1!$D$7:$D$8</c:f>
              <c:numCache>
                <c:formatCode>"R$"\ #,##0.00</c:formatCode>
                <c:ptCount val="1"/>
                <c:pt idx="0">
                  <c:v>32196088.600000005</c:v>
                </c:pt>
              </c:numCache>
            </c:numRef>
          </c:val>
        </c:ser>
        <c:ser>
          <c:idx val="3"/>
          <c:order val="3"/>
          <c:tx>
            <c:strRef>
              <c:f>Plan1!$E$5:$E$6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Plan1!$A$7:$A$8</c:f>
              <c:strCache>
                <c:ptCount val="1"/>
                <c:pt idx="0">
                  <c:v>PAA CI</c:v>
                </c:pt>
              </c:strCache>
            </c:strRef>
          </c:cat>
          <c:val>
            <c:numRef>
              <c:f>Plan1!$E$7:$E$8</c:f>
              <c:numCache>
                <c:formatCode>"R$"\ #,##0.00</c:formatCode>
                <c:ptCount val="1"/>
                <c:pt idx="0">
                  <c:v>27088325.026666664</c:v>
                </c:pt>
              </c:numCache>
            </c:numRef>
          </c:val>
        </c:ser>
        <c:ser>
          <c:idx val="4"/>
          <c:order val="4"/>
          <c:tx>
            <c:strRef>
              <c:f>Plan1!$F$5:$F$6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Plan1!$A$7:$A$8</c:f>
              <c:strCache>
                <c:ptCount val="1"/>
                <c:pt idx="0">
                  <c:v>PAA CI</c:v>
                </c:pt>
              </c:strCache>
            </c:strRef>
          </c:cat>
          <c:val>
            <c:numRef>
              <c:f>Plan1!$F$7:$F$8</c:f>
              <c:numCache>
                <c:formatCode>"R$"\ #,##0.00</c:formatCode>
                <c:ptCount val="1"/>
                <c:pt idx="0">
                  <c:v>45731574.561000004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458880"/>
        <c:axId val="36460416"/>
      </c:barChart>
      <c:catAx>
        <c:axId val="364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pt-BR"/>
          </a:p>
        </c:txPr>
        <c:crossAx val="36460416"/>
        <c:crosses val="autoZero"/>
        <c:auto val="1"/>
        <c:lblAlgn val="ctr"/>
        <c:lblOffset val="100"/>
        <c:noMultiLvlLbl val="0"/>
      </c:catAx>
      <c:valAx>
        <c:axId val="3646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pt-BR"/>
          </a:p>
        </c:txPr>
        <c:crossAx val="3645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pt-BR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A371F-4FD2-49B5-BFF6-3890D4811BD5}" type="datetimeFigureOut">
              <a:rPr lang="pt-BR" smtClean="0"/>
              <a:t>20/03/2017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BFAF-4787-4184-B0BB-881A46EE79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48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C9C2D1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C9C2D1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C9C2D1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C9C2D1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4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0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98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256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Abertura_img. grand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ço Reservado para Anotações 4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"/>
            <a:ext cx="8964488" cy="5964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indent="0">
              <a:buNone/>
              <a:defRPr sz="4000" b="1">
                <a:solidFill>
                  <a:schemeClr val="tx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r>
              <a:rPr lang="pt-BR" dirty="0" smtClean="0"/>
              <a:t>Título de Abertura de assunto as linhas</a:t>
            </a:r>
          </a:p>
        </p:txBody>
      </p:sp>
      <p:sp>
        <p:nvSpPr>
          <p:cNvPr id="39" name="Espaço Reservado para Anotações 4"/>
          <p:cNvSpPr>
            <a:spLocks noGrp="1"/>
          </p:cNvSpPr>
          <p:nvPr>
            <p:ph type="body" sz="quarter" idx="15" hasCustomPrompt="1"/>
          </p:nvPr>
        </p:nvSpPr>
        <p:spPr>
          <a:xfrm>
            <a:off x="179513" y="881336"/>
            <a:ext cx="8784976" cy="57880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>
              <a:defRPr sz="3200">
                <a:solidFill>
                  <a:schemeClr val="tx1"/>
                </a:solidFill>
                <a:latin typeface="+mn-lt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r>
              <a:rPr lang="pt-BR" dirty="0" smtClean="0"/>
              <a:t>Tópicos ou texto corrido</a:t>
            </a:r>
          </a:p>
          <a:p>
            <a:pPr lvl="1"/>
            <a:endParaRPr lang="pt-BR" dirty="0" smtClean="0"/>
          </a:p>
        </p:txBody>
      </p:sp>
      <p:cxnSp>
        <p:nvCxnSpPr>
          <p:cNvPr id="17" name="Conector reto 16"/>
          <p:cNvCxnSpPr/>
          <p:nvPr userDrawn="1"/>
        </p:nvCxnSpPr>
        <p:spPr>
          <a:xfrm flipH="1">
            <a:off x="-36512" y="692696"/>
            <a:ext cx="496855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03127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ertura_img. grand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Anotações 4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772816"/>
            <a:ext cx="9144000" cy="30243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="1" baseline="0">
                <a:solidFill>
                  <a:schemeClr val="tx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r>
              <a:rPr lang="pt-BR" dirty="0" smtClean="0"/>
              <a:t>Título de Abertura até Duas Linhas</a:t>
            </a:r>
          </a:p>
        </p:txBody>
      </p:sp>
    </p:spTree>
    <p:extLst>
      <p:ext uri="{BB962C8B-B14F-4D97-AF65-F5344CB8AC3E}">
        <p14:creationId xmlns:p14="http://schemas.microsoft.com/office/powerpoint/2010/main" val="3415349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pt-BR" sz="4000" b="1" dirty="0" smtClean="0"/>
              <a:t>PROGRAMA DE AQUISIÇÃO DE ALIMENTOS</a:t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3600" b="1" dirty="0" smtClean="0"/>
              <a:t>Reunião Comitê Consultivo</a:t>
            </a:r>
            <a:br>
              <a:rPr lang="pt-BR" sz="3600" b="1" dirty="0" smtClean="0"/>
            </a:br>
            <a:r>
              <a:rPr lang="pt-BR" sz="3600" b="1" dirty="0" smtClean="0"/>
              <a:t>Setembro/14</a:t>
            </a:r>
            <a:br>
              <a:rPr lang="pt-BR" sz="3600" b="1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099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95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02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58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06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69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7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09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2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pt-BR" sz="4000" b="1" dirty="0" smtClean="0"/>
              <a:t>PROGRAMA DE AQUISIÇÃO DE ALIMENTOS</a:t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3600" b="1" dirty="0" smtClean="0"/>
              <a:t>Reunião Comitê Consultivo</a:t>
            </a:r>
            <a:br>
              <a:rPr lang="pt-BR" sz="3600" b="1" dirty="0" smtClean="0"/>
            </a:br>
            <a:r>
              <a:rPr lang="pt-BR" sz="3600" b="1" dirty="0" smtClean="0"/>
              <a:t>Setembro/14</a:t>
            </a:r>
            <a:br>
              <a:rPr lang="pt-BR" sz="3600" b="1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5856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03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/>
              <a:t>20/03/2017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49B74-5DB2-4B03-B1D2-7F6A3C51C318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817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90929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707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algn="ctr"/>
            <a:r>
              <a:rPr lang="pt-BR" sz="3200" b="1" dirty="0" smtClean="0"/>
              <a:t>Pauta</a:t>
            </a:r>
          </a:p>
          <a:p>
            <a:pPr algn="just"/>
            <a:endParaRPr lang="pt-BR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Manhã – 09h30 - período destinado ao debate da sociedade civil;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Tarde – 14h - período destinado à sociedade civil e representantes de ministérios e órgãos do governo federal: 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abertura – Secretário Arnoldo de Campos;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atualização normativa do Programa de Aquisição de Alimentos (PAA) - apresentação da Companhia Nacional de Abastecimento (CONAB); 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t-BR" sz="2200" dirty="0" smtClean="0"/>
              <a:t>debate.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t-BR" sz="2200" dirty="0" smtClean="0"/>
              <a:t>Encerramento.</a:t>
            </a:r>
          </a:p>
          <a:p>
            <a:pPr lv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5D192B-19B0-4FF2-B8D6-F50FD5E1E4D3}" type="datetimeFigureOut">
              <a:rPr lang="pt-BR" smtClean="0"/>
              <a:pPr/>
              <a:t>20/03/2017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6A270A-BFFA-415D-A8C0-D3B8BB7619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054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C9C2D1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C9C2D1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C9C2D1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C9C2D1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C9C2D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6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2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19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9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0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2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CD62-24AB-4384-A3B6-FBF702FA1D9C}" type="datetimeFigureOut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‹nº›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49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BR" smtClean="0">
                <a:solidFill>
                  <a:srgbClr val="8BAA00">
                    <a:lumMod val="75000"/>
                  </a:srgbClr>
                </a:solidFill>
              </a:rPr>
              <a:t>22 de julho de 2012</a:t>
            </a:r>
            <a:endParaRPr lang="pt-BR" dirty="0">
              <a:solidFill>
                <a:srgbClr val="8BAA00">
                  <a:lumMod val="75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BR" smtClean="0">
                <a:solidFill>
                  <a:srgbClr val="8BAA00">
                    <a:lumMod val="75000"/>
                  </a:srgbClr>
                </a:solidFill>
              </a:rPr>
              <a:t>Texto do rodapé aqui</a:t>
            </a:r>
            <a:endParaRPr lang="pt-BR" dirty="0">
              <a:solidFill>
                <a:srgbClr val="8BAA00">
                  <a:lumMod val="75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D8D479-8942-46E8-A226-A4E01F7A105C}" type="slidenum">
              <a:rPr lang="pt-BR" smtClean="0">
                <a:solidFill>
                  <a:srgbClr val="8BAA00">
                    <a:lumMod val="75000"/>
                  </a:srgbClr>
                </a:solidFill>
              </a:rPr>
              <a:pPr/>
              <a:t>‹nº›</a:t>
            </a:fld>
            <a:endParaRPr lang="pt-BR" dirty="0">
              <a:solidFill>
                <a:srgbClr val="8BAA00">
                  <a:lumMod val="75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250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Execu&#231;&#227;o%20nos%20Estados%20em%202017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 rotWithShape="1">
          <a:blip r:embed="rId2"/>
          <a:srcRect t="86127"/>
          <a:stretch/>
        </p:blipFill>
        <p:spPr bwMode="auto">
          <a:xfrm>
            <a:off x="0" y="5902036"/>
            <a:ext cx="9144000" cy="949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3" name="Grupo 6"/>
          <p:cNvGrpSpPr>
            <a:grpSpLocks/>
          </p:cNvGrpSpPr>
          <p:nvPr/>
        </p:nvGrpSpPr>
        <p:grpSpPr bwMode="auto">
          <a:xfrm>
            <a:off x="509589" y="6093296"/>
            <a:ext cx="4203700" cy="611282"/>
            <a:chOff x="723087" y="3456228"/>
            <a:chExt cx="3321106" cy="927493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3"/>
            <a:srcRect l="298" t="82487" r="70567"/>
            <a:stretch>
              <a:fillRect/>
            </a:stretch>
          </p:blipFill>
          <p:spPr bwMode="auto">
            <a:xfrm>
              <a:off x="2063820" y="3456228"/>
              <a:ext cx="1980373" cy="891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98" t="82487" r="70567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5" name="CaixaDeTexto 8"/>
            <p:cNvSpPr txBox="1">
              <a:spLocks noChangeArrowheads="1"/>
            </p:cNvSpPr>
            <p:nvPr/>
          </p:nvSpPr>
          <p:spPr bwMode="auto">
            <a:xfrm>
              <a:off x="723087" y="3473097"/>
              <a:ext cx="3312368" cy="910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pt-BR" altLang="pt-BR" sz="1100" dirty="0">
                  <a:solidFill>
                    <a:prstClr val="black"/>
                  </a:solidFill>
                  <a:latin typeface="Calibri"/>
                </a:rPr>
                <a:t>MINISTÉRIO DO</a:t>
              </a:r>
            </a:p>
            <a:p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pt-BR" altLang="pt-BR" sz="1100" b="1" dirty="0">
                  <a:solidFill>
                    <a:prstClr val="black"/>
                  </a:solidFill>
                  <a:latin typeface="Calibri"/>
                </a:rPr>
                <a:t>DESENVOLVIMENTO SOCIAL </a:t>
              </a:r>
              <a:br>
                <a:rPr lang="pt-BR" altLang="pt-BR" sz="1100" b="1" dirty="0">
                  <a:solidFill>
                    <a:prstClr val="black"/>
                  </a:solidFill>
                  <a:latin typeface="Calibri"/>
                </a:rPr>
              </a:br>
              <a:r>
                <a:rPr lang="pt-BR" altLang="pt-BR" sz="1100" b="1" dirty="0">
                  <a:solidFill>
                    <a:prstClr val="black"/>
                  </a:solidFill>
                  <a:latin typeface="Calibri"/>
                </a:rPr>
                <a:t>E AGRÁRIO </a:t>
              </a: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685800" y="2197956"/>
            <a:ext cx="7772400" cy="14700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Balanço e Prioridades do PAA para 2017</a:t>
            </a:r>
            <a:endParaRPr lang="pt-BR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07504" y="2564904"/>
            <a:ext cx="8568952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3200" b="1" dirty="0" smtClean="0">
              <a:latin typeface="+mj-lt"/>
            </a:endParaRPr>
          </a:p>
          <a:p>
            <a:pPr algn="ctr"/>
            <a:endParaRPr lang="pt-BR" sz="3200" dirty="0"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11760" y="501317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15º  Encontro das </a:t>
            </a:r>
            <a:r>
              <a:rPr lang="pt-BR" dirty="0" err="1" smtClean="0"/>
              <a:t>Caisans</a:t>
            </a:r>
            <a:endParaRPr lang="pt-BR" dirty="0" smtClean="0"/>
          </a:p>
          <a:p>
            <a:pPr algn="ctr"/>
            <a:r>
              <a:rPr lang="pt-BR" dirty="0" smtClean="0"/>
              <a:t>Brasília, 20 de março de 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03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3A1A-AF4C-49E5-B310-09A1548DF054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10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1520" y="2276362"/>
            <a:ext cx="8784976" cy="14700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600" dirty="0">
              <a:solidFill>
                <a:schemeClr val="tx1"/>
              </a:solidFill>
            </a:endParaRPr>
          </a:p>
          <a:p>
            <a:pPr algn="ctr"/>
            <a:endParaRPr lang="pt-BR" sz="3600" dirty="0" smtClean="0"/>
          </a:p>
        </p:txBody>
      </p:sp>
      <p:sp>
        <p:nvSpPr>
          <p:cNvPr id="6" name="Retângulo 5"/>
          <p:cNvSpPr/>
          <p:nvPr/>
        </p:nvSpPr>
        <p:spPr>
          <a:xfrm>
            <a:off x="457200" y="764704"/>
            <a:ext cx="79312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latin typeface="+mj-lt"/>
              </a:rPr>
              <a:t>Execução ADA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b="1" dirty="0" smtClean="0">
                <a:latin typeface="+mj-lt"/>
              </a:rPr>
              <a:t>Atendimento 1º </a:t>
            </a:r>
            <a:r>
              <a:rPr lang="pt-BR" b="1" dirty="0">
                <a:latin typeface="+mj-lt"/>
              </a:rPr>
              <a:t>Semestre de 2016 </a:t>
            </a:r>
            <a:r>
              <a:rPr lang="pt-BR" b="1" dirty="0" smtClean="0">
                <a:latin typeface="+mj-lt"/>
              </a:rPr>
              <a:t>– TC nº001/2013</a:t>
            </a:r>
            <a:endParaRPr lang="pt-BR" b="1" dirty="0">
              <a:latin typeface="+mj-lt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b="1" dirty="0" smtClean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519172"/>
              </p:ext>
            </p:extLst>
          </p:nvPr>
        </p:nvGraphicFramePr>
        <p:xfrm>
          <a:off x="755576" y="1988840"/>
          <a:ext cx="7529264" cy="99441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14490"/>
                <a:gridCol w="2404303"/>
                <a:gridCol w="2910471"/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Nº de Famílias atendidas</a:t>
                      </a:r>
                      <a:endParaRPr lang="pt-B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Nº de </a:t>
                      </a:r>
                    </a:p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atendimentos</a:t>
                      </a:r>
                      <a:endParaRPr lang="pt-B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Total de </a:t>
                      </a:r>
                    </a:p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alimentos (t)</a:t>
                      </a:r>
                      <a:endParaRPr lang="pt-B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j-lt"/>
                        </a:rPr>
                        <a:t>211.043</a:t>
                      </a:r>
                      <a:endParaRPr lang="pt-BR" sz="24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j-lt"/>
                        </a:rPr>
                        <a:t>456.781</a:t>
                      </a:r>
                      <a:endParaRPr lang="pt-BR" sz="24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 smtClean="0">
                          <a:effectLst/>
                          <a:latin typeface="+mj-lt"/>
                        </a:rPr>
                        <a:t>10.460</a:t>
                      </a:r>
                      <a:endParaRPr lang="pt-BR" sz="24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888976" y="3501008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+mj-lt"/>
              </a:rPr>
              <a:t>Atendimento previsto</a:t>
            </a:r>
            <a:r>
              <a:rPr lang="pt-BR" sz="1400" dirty="0" smtClean="0">
                <a:latin typeface="+mj-lt"/>
              </a:rPr>
              <a:t>*</a:t>
            </a:r>
            <a:r>
              <a:rPr lang="pt-BR" dirty="0" smtClean="0">
                <a:latin typeface="+mj-lt"/>
              </a:rPr>
              <a:t> </a:t>
            </a:r>
            <a:r>
              <a:rPr lang="pt-BR" b="1" dirty="0" smtClean="0">
                <a:latin typeface="+mj-lt"/>
              </a:rPr>
              <a:t>para 2º </a:t>
            </a:r>
            <a:r>
              <a:rPr lang="pt-BR" b="1" dirty="0">
                <a:latin typeface="+mj-lt"/>
              </a:rPr>
              <a:t>Semestre de 2016 – </a:t>
            </a:r>
            <a:r>
              <a:rPr lang="pt-BR" b="1" dirty="0" smtClean="0">
                <a:latin typeface="+mj-lt"/>
              </a:rPr>
              <a:t>TED Nº 001/2016 - PAA</a:t>
            </a:r>
          </a:p>
          <a:p>
            <a:endParaRPr lang="pt-BR" b="1" dirty="0">
              <a:latin typeface="+mj-lt"/>
            </a:endParaRPr>
          </a:p>
          <a:p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024885"/>
              </p:ext>
            </p:extLst>
          </p:nvPr>
        </p:nvGraphicFramePr>
        <p:xfrm>
          <a:off x="975450" y="3933056"/>
          <a:ext cx="6984776" cy="170307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936104"/>
                <a:gridCol w="1414867"/>
                <a:gridCol w="1408511"/>
                <a:gridCol w="1025314"/>
                <a:gridCol w="2199980"/>
              </a:tblGrid>
              <a:tr h="2560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Parceiro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Público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Nº de Famílias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Nº Etapas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Nº Total de Cestas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60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INCRA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Acampados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87.911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87.911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560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FCP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Quilombolas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34.004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68.008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560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FUNAI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Indígenas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26.802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53.604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560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SESAI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Indígenas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6.502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  <a:latin typeface="+mj-lt"/>
                        </a:rPr>
                        <a:t>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13.004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560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TOTAL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 2° Sem/2016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155.219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j-lt"/>
                        </a:rPr>
                        <a:t>222.527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886744" y="5648984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+mj-lt"/>
              </a:rPr>
              <a:t>* Aguardando prestação de contas do 2º Semestre de 2016.</a:t>
            </a:r>
            <a:endParaRPr lang="pt-BR" sz="1600" b="1" dirty="0">
              <a:latin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6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186163"/>
              </p:ext>
            </p:extLst>
          </p:nvPr>
        </p:nvGraphicFramePr>
        <p:xfrm>
          <a:off x="269652" y="2348880"/>
          <a:ext cx="6985024" cy="2494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960688"/>
                <a:gridCol w="1512168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Modalidade/Executor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Orçamento 2016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LOA 2017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PAA Leite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120 milhões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80 milhões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CONAB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220 milhões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103 milhões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aseline="0" dirty="0" smtClean="0">
                          <a:latin typeface="+mj-lt"/>
                        </a:rPr>
                        <a:t>Municípios (Termo de Adesão)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>
                          <a:latin typeface="+mj-lt"/>
                        </a:rPr>
                        <a:t>97 milhões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>
                          <a:latin typeface="+mj-lt"/>
                        </a:rPr>
                        <a:t>114 milhões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Cestas - Conab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43</a:t>
                      </a:r>
                      <a:r>
                        <a:rPr lang="pt-BR" baseline="0" dirty="0" smtClean="0">
                          <a:latin typeface="+mj-lt"/>
                        </a:rPr>
                        <a:t> milhões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42 milhões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TOTAL</a:t>
                      </a:r>
                      <a:endParaRPr lang="pt-B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480 milhões</a:t>
                      </a:r>
                      <a:endParaRPr lang="pt-B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339 milhões</a:t>
                      </a:r>
                      <a:endParaRPr lang="pt-BR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65820" y="603845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+mj-lt"/>
              </a:rPr>
              <a:t>Programa de Aquisição de Alimentos – PAA</a:t>
            </a:r>
          </a:p>
          <a:p>
            <a:pPr algn="ctr"/>
            <a:endParaRPr lang="pt-BR" dirty="0">
              <a:latin typeface="+mj-lt"/>
            </a:endParaRPr>
          </a:p>
          <a:p>
            <a:pPr algn="ctr"/>
            <a:r>
              <a:rPr lang="pt-BR" sz="3200" b="1" dirty="0" smtClean="0">
                <a:latin typeface="+mj-lt"/>
              </a:rPr>
              <a:t>Perspectiva 2017 - Orçamento</a:t>
            </a:r>
            <a:endParaRPr lang="pt-BR" sz="3200" b="1" dirty="0"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5373216"/>
            <a:ext cx="9036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O Termo de Adesão ainda possui 140 milhões em RAP para ser executado em 2017.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O PAA Leite possui 27 milhões em RAP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Projetos contratados pela CONAB iniciam execução em 2017</a:t>
            </a:r>
            <a:endParaRPr lang="pt-B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29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8DCA-C0DD-4356-BB73-09E77917FBF4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12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9512" y="1916833"/>
            <a:ext cx="8784976" cy="604562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Desenvolvimento </a:t>
            </a:r>
            <a:r>
              <a:rPr lang="pt-BR" sz="2400" dirty="0" smtClean="0">
                <a:solidFill>
                  <a:schemeClr val="tx1"/>
                </a:solidFill>
              </a:rPr>
              <a:t>de novos estudos de distribuição de recursos e propostas de priorização da modalidade Compra com Doação Simultânea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alinhadas às estratégias de inclusão produtiva da SESAN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Avanço </a:t>
            </a:r>
            <a:r>
              <a:rPr lang="pt-BR" sz="2400" dirty="0" smtClean="0">
                <a:solidFill>
                  <a:schemeClr val="tx1"/>
                </a:solidFill>
              </a:rPr>
              <a:t>na agenda de monitoramento e avaliação do PAA com participação do CONSEA e das </a:t>
            </a:r>
            <a:r>
              <a:rPr lang="pt-BR" sz="2400" dirty="0" err="1" smtClean="0">
                <a:solidFill>
                  <a:schemeClr val="tx1"/>
                </a:solidFill>
              </a:rPr>
              <a:t>Caisans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</a:rPr>
              <a:t>Termo </a:t>
            </a:r>
            <a:r>
              <a:rPr lang="pt-BR" sz="2400" dirty="0" smtClean="0">
                <a:solidFill>
                  <a:schemeClr val="tx1"/>
                </a:solidFill>
              </a:rPr>
              <a:t>de Adesão mais focado nas </a:t>
            </a:r>
            <a:r>
              <a:rPr lang="pt-BR" sz="2400" dirty="0" err="1" smtClean="0">
                <a:solidFill>
                  <a:schemeClr val="tx1"/>
                </a:solidFill>
              </a:rPr>
              <a:t>pactuações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estaduais;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2400" dirty="0">
                <a:solidFill>
                  <a:schemeClr val="tx1"/>
                </a:solidFill>
              </a:rPr>
              <a:t>Atualização normativa do Programa: metodologia de preço, aperfeiçoamentos na execução das modalidades.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endParaRPr lang="pt-BR" sz="2400" dirty="0">
              <a:solidFill>
                <a:schemeClr val="tx1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endParaRPr lang="pt-BR" sz="2800" dirty="0" smtClean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00944" y="620689"/>
            <a:ext cx="74274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+mj-lt"/>
              </a:rPr>
              <a:t>Programa de Aquisição de Alimentos – PAA</a:t>
            </a:r>
          </a:p>
          <a:p>
            <a:pPr algn="ctr"/>
            <a:endParaRPr lang="pt-BR" dirty="0">
              <a:latin typeface="+mj-lt"/>
            </a:endParaRPr>
          </a:p>
          <a:p>
            <a:pPr algn="ctr"/>
            <a:r>
              <a:rPr lang="pt-BR" sz="3200" b="1" dirty="0" smtClean="0">
                <a:latin typeface="+mj-lt"/>
              </a:rPr>
              <a:t>Perspectivas e Desafios 2017 </a:t>
            </a:r>
            <a:endParaRPr lang="pt-BR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523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427-4388-49C5-BF02-5688F3DACF22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13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38396" y="1988840"/>
            <a:ext cx="8363272" cy="14700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 smtClean="0">
                <a:solidFill>
                  <a:schemeClr val="tx1"/>
                </a:solidFill>
              </a:rPr>
              <a:t>Departamento de Apoio à Comercialização da Produção Familiar DECOM/SESAN/MDSA</a:t>
            </a:r>
          </a:p>
          <a:p>
            <a:pPr algn="ctr"/>
            <a:endParaRPr lang="pt-BR" sz="1800" dirty="0" smtClean="0">
              <a:solidFill>
                <a:schemeClr val="tx1"/>
              </a:solidFill>
            </a:endParaRPr>
          </a:p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2030-1202</a:t>
            </a:r>
          </a:p>
          <a:p>
            <a:pPr algn="ctr"/>
            <a:r>
              <a:rPr lang="pt-BR" sz="1800" dirty="0" smtClean="0">
                <a:solidFill>
                  <a:schemeClr val="tx1"/>
                </a:solidFill>
              </a:rPr>
              <a:t>paa@mds.gov.br</a:t>
            </a:r>
            <a:endParaRPr lang="pt-B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1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427-4388-49C5-BF02-5688F3DACF22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2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16702" y="1052736"/>
            <a:ext cx="8363272" cy="14700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Departamento de Apoio à Comercialização da Produção Familiar – DECOM</a:t>
            </a:r>
          </a:p>
          <a:p>
            <a:pPr algn="ctr"/>
            <a:endParaRPr lang="pt-BR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dirty="0" smtClean="0">
                <a:solidFill>
                  <a:schemeClr val="tx1"/>
                </a:solidFill>
              </a:rPr>
              <a:t>Programa de Aquisição de Alimentos – PAA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2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dirty="0" smtClean="0">
                <a:solidFill>
                  <a:schemeClr val="tx1"/>
                </a:solidFill>
              </a:rPr>
              <a:t>Compras Institucionais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2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200" dirty="0" smtClean="0">
                <a:solidFill>
                  <a:schemeClr val="tx1"/>
                </a:solidFill>
              </a:rPr>
              <a:t>Ação de Distribuição de Alimentos a Grupos Populacionais Específicos – ADA</a:t>
            </a:r>
          </a:p>
          <a:p>
            <a:pPr algn="ctr"/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924808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323D-9DCF-4B8E-97AC-7A26FC1E0FB7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3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71600" y="1844824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latin typeface="+mj-lt"/>
              </a:rPr>
              <a:t>Programa de Aquisição de Alimentos - PAA</a:t>
            </a:r>
            <a:endParaRPr lang="pt-BR" sz="5400" b="1" dirty="0">
              <a:latin typeface="+mj-lt"/>
            </a:endParaRPr>
          </a:p>
          <a:p>
            <a:pPr algn="ctr"/>
            <a:endParaRPr lang="pt-BR" sz="3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374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5599F-4710-4669-BB3F-14333AFB8DD8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4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528" y="620688"/>
            <a:ext cx="8363272" cy="14700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600" dirty="0">
              <a:solidFill>
                <a:schemeClr val="tx1"/>
              </a:solidFill>
            </a:endParaRPr>
          </a:p>
          <a:p>
            <a:pPr algn="ctr"/>
            <a:r>
              <a:rPr lang="pt-BR" sz="3600" b="1" dirty="0">
                <a:solidFill>
                  <a:schemeClr val="tx1"/>
                </a:solidFill>
              </a:rPr>
              <a:t>Desafios </a:t>
            </a:r>
            <a:r>
              <a:rPr lang="pt-BR" sz="3600" b="1" dirty="0" smtClean="0">
                <a:solidFill>
                  <a:schemeClr val="tx1"/>
                </a:solidFill>
              </a:rPr>
              <a:t>enfrentados  em 2016</a:t>
            </a:r>
          </a:p>
          <a:p>
            <a:pPr algn="ctr"/>
            <a:endParaRPr lang="pt-BR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/>
                </a:solidFill>
              </a:rPr>
              <a:t>Orçamento reduzido frente à demanda existente;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/>
                </a:solidFill>
              </a:rPr>
              <a:t>Contingenciamento do orçamento no primeiro semestre;</a:t>
            </a:r>
            <a:endParaRPr lang="pt-BR" sz="28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solidFill>
                  <a:schemeClr val="tx1"/>
                </a:solidFill>
              </a:rPr>
              <a:t>Decisões de órgãos de controle com impacto sobre a execução do Programa.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6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6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3600" dirty="0">
              <a:solidFill>
                <a:schemeClr val="tx1"/>
              </a:solidFill>
            </a:endParaRPr>
          </a:p>
          <a:p>
            <a:pPr algn="ctr"/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54853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8B14-28F7-4A0C-BD9D-448F0B477CC2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5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9512" y="943303"/>
            <a:ext cx="8784976" cy="829513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>
              <a:solidFill>
                <a:schemeClr val="tx1"/>
              </a:solidFill>
            </a:endParaRPr>
          </a:p>
          <a:p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35516" y="636614"/>
            <a:ext cx="8363272" cy="590229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Principais realizações</a:t>
            </a:r>
          </a:p>
          <a:p>
            <a:pPr algn="ctr"/>
            <a:endParaRPr lang="pt-BR" sz="20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Nova metodologia para distribuição de recursos do PAA, com priorização de público mais vulnerável;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</a:rPr>
              <a:t>Publicação </a:t>
            </a:r>
            <a:r>
              <a:rPr lang="pt-BR" sz="2000" dirty="0">
                <a:solidFill>
                  <a:schemeClr val="tx1"/>
                </a:solidFill>
              </a:rPr>
              <a:t>da Medida Provisória nº 759/2016 (alimentos processados, beneficiados, com insumos de terceiros</a:t>
            </a:r>
            <a:r>
              <a:rPr lang="pt-BR" sz="2000" dirty="0" smtClean="0">
                <a:solidFill>
                  <a:schemeClr val="tx1"/>
                </a:solidFill>
              </a:rPr>
              <a:t>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000" kern="0" dirty="0" smtClean="0">
                <a:solidFill>
                  <a:schemeClr val="tx1"/>
                </a:solidFill>
              </a:rPr>
              <a:t>Implementação </a:t>
            </a:r>
            <a:r>
              <a:rPr lang="pt-BR" sz="2000" kern="0" dirty="0">
                <a:solidFill>
                  <a:schemeClr val="tx1"/>
                </a:solidFill>
              </a:rPr>
              <a:t>do Portal de Compras da AF junto a órgãos públicos e empreendimentos; </a:t>
            </a:r>
            <a:endParaRPr lang="pt-BR" sz="2000" kern="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000" kern="0" dirty="0" smtClean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Articulação </a:t>
            </a:r>
            <a:r>
              <a:rPr lang="pt-B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 órgãos federias (MD, MEC, MS, MPOG) para implementação do Decreto n° 8.473 de 22 de junho de </a:t>
            </a:r>
            <a:r>
              <a:rPr lang="pt-BR" sz="20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2015;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Eventos de divulgação juntos aos Estados e cooperativas da agricultura familiar da modalidade Compra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341671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E3B8-3F48-42BC-BB7E-C846654FB5CC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6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58722" y="764704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latin typeface="+mj-lt"/>
              </a:rPr>
              <a:t>Execução Consolidada</a:t>
            </a:r>
          </a:p>
          <a:p>
            <a:pPr algn="ctr"/>
            <a:r>
              <a:rPr lang="pt-BR" sz="4800" b="1" dirty="0" smtClean="0">
                <a:latin typeface="+mj-lt"/>
              </a:rPr>
              <a:t>PAA  2016</a:t>
            </a:r>
          </a:p>
          <a:p>
            <a:pPr algn="ctr"/>
            <a:endParaRPr lang="pt-BR" sz="3600" dirty="0">
              <a:latin typeface="+mj-lt"/>
            </a:endParaRPr>
          </a:p>
          <a:p>
            <a:pPr algn="ctr"/>
            <a:endParaRPr lang="pt-BR" sz="3600" dirty="0" smtClean="0"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584819"/>
              </p:ext>
            </p:extLst>
          </p:nvPr>
        </p:nvGraphicFramePr>
        <p:xfrm>
          <a:off x="958722" y="2780928"/>
          <a:ext cx="5256583" cy="284066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84345"/>
                <a:gridCol w="1736119"/>
                <a:gridCol w="1736119"/>
              </a:tblGrid>
              <a:tr h="6797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+mj-lt"/>
                        </a:rPr>
                        <a:t>Executor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+mj-lt"/>
                        </a:rPr>
                        <a:t>Valores Pagos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Beneficiários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443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CONAB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188.004.455,29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28.095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  <a:latin typeface="+mj-lt"/>
                        </a:rPr>
                        <a:t>TERMO DE ADESÃO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132.290.816,94 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33.892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PAA</a:t>
                      </a:r>
                      <a:r>
                        <a:rPr lang="pt-BR" sz="2000" u="none" strike="noStrike" baseline="0" dirty="0" smtClean="0">
                          <a:effectLst/>
                          <a:latin typeface="+mj-lt"/>
                        </a:rPr>
                        <a:t> LEITE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58.154.014,93 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13.428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  <a:latin typeface="+mj-lt"/>
                        </a:rPr>
                        <a:t>380.158.893,18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75.661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588224" y="2780928"/>
            <a:ext cx="19442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 final de 2016 foram empenhados ainda </a:t>
            </a:r>
            <a:r>
              <a:rPr lang="pt-BR" b="1" dirty="0" smtClean="0"/>
              <a:t>80 milhões </a:t>
            </a:r>
            <a:r>
              <a:rPr lang="pt-BR" dirty="0" smtClean="0"/>
              <a:t>em 6 Estados e 243 municípios. Recursos para serem executados em 2017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58722" y="5900229"/>
            <a:ext cx="469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2" action="ppaction://hlinkfile"/>
              </a:rPr>
              <a:t>Execução nos Estados em 2017.docx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07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3A1A-AF4C-49E5-B310-09A1548DF054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7200" y="908720"/>
            <a:ext cx="7931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800" b="1" dirty="0" smtClean="0">
                <a:latin typeface="+mj-lt"/>
              </a:rPr>
              <a:t>Execução PAA-CI em 2016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192313"/>
              </p:ext>
            </p:extLst>
          </p:nvPr>
        </p:nvGraphicFramePr>
        <p:xfrm>
          <a:off x="533149" y="2669539"/>
          <a:ext cx="8128000" cy="15189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34595"/>
                <a:gridCol w="1279539"/>
                <a:gridCol w="1528773"/>
                <a:gridCol w="1728192"/>
                <a:gridCol w="18569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ÓRGÃOS EXECUTORES</a:t>
                      </a:r>
                      <a:endParaRPr lang="pt-B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ESTADOS</a:t>
                      </a:r>
                      <a:endParaRPr lang="pt-B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+mj-lt"/>
                        </a:rPr>
                        <a:t>N° DE CHAMADAS</a:t>
                      </a:r>
                      <a:endParaRPr lang="pt-B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+mj-lt"/>
                        </a:rPr>
                        <a:t>MERCADO</a:t>
                      </a:r>
                      <a:r>
                        <a:rPr lang="pt-BR" baseline="0" dirty="0" smtClean="0">
                          <a:latin typeface="+mj-lt"/>
                        </a:rPr>
                        <a:t> ABERTO (R$)</a:t>
                      </a:r>
                      <a:endParaRPr lang="pt-B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+mj-lt"/>
                        </a:rPr>
                        <a:t>VALOR CONTRATADO (R$)</a:t>
                      </a:r>
                      <a:endParaRPr lang="pt-BR" b="1" dirty="0">
                        <a:latin typeface="+mj-lt"/>
                      </a:endParaRPr>
                    </a:p>
                  </a:txBody>
                  <a:tcPr anchor="ctr"/>
                </a:tc>
              </a:tr>
              <a:tr h="60452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46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12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+mj-lt"/>
                        </a:rPr>
                        <a:t>55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kern="1200" dirty="0" smtClean="0">
                          <a:latin typeface="+mj-lt"/>
                        </a:rPr>
                        <a:t>61.994.276</a:t>
                      </a:r>
                      <a:endParaRPr kumimoji="0" lang="pt-BR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+mj-lt"/>
                        </a:rPr>
                        <a:t>45.731.574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6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90C6-515C-44F7-8DE1-640383DE07CE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8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31640" y="980728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</a:rPr>
              <a:t>Execução da Modalidade  PAA Compra Institucional   2012/2016</a:t>
            </a:r>
            <a:endParaRPr lang="pt-BR" sz="2400" b="1" dirty="0">
              <a:latin typeface="+mj-lt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591341"/>
              </p:ext>
            </p:extLst>
          </p:nvPr>
        </p:nvGraphicFramePr>
        <p:xfrm>
          <a:off x="323528" y="1772816"/>
          <a:ext cx="8568951" cy="4583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221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3A1A-AF4C-49E5-B310-09A1548DF054}" type="datetime1">
              <a:rPr lang="pt-BR" smtClean="0">
                <a:solidFill>
                  <a:srgbClr val="69676D">
                    <a:shade val="90000"/>
                  </a:srgbClr>
                </a:solidFill>
              </a:rPr>
              <a:t>20/03/2017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9E96-211C-4AA3-A097-AE539BAC2A44}" type="slidenum">
              <a:rPr lang="pt-BR" smtClean="0">
                <a:solidFill>
                  <a:srgbClr val="69676D">
                    <a:shade val="90000"/>
                  </a:srgbClr>
                </a:solidFill>
              </a:rPr>
              <a:pPr/>
              <a:t>9</a:t>
            </a:fld>
            <a:endParaRPr lang="pt-BR">
              <a:solidFill>
                <a:srgbClr val="69676D">
                  <a:shade val="90000"/>
                </a:srgb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35038" y="1628800"/>
            <a:ext cx="8784976" cy="1470025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b="1" dirty="0" smtClean="0">
                <a:solidFill>
                  <a:schemeClr val="tx1"/>
                </a:solidFill>
              </a:rPr>
              <a:t>Distribuição de Alimentos a Grupos Populacionais Específicos</a:t>
            </a:r>
          </a:p>
          <a:p>
            <a:pPr algn="ctr"/>
            <a:r>
              <a:rPr lang="pt-BR" sz="4000" b="1" dirty="0" smtClean="0">
                <a:solidFill>
                  <a:schemeClr val="tx1"/>
                </a:solidFill>
              </a:rPr>
              <a:t>ADA</a:t>
            </a:r>
          </a:p>
          <a:p>
            <a:pPr algn="ctr"/>
            <a:endParaRPr lang="pt-BR" sz="5400" b="1" dirty="0">
              <a:solidFill>
                <a:schemeClr val="tx1"/>
              </a:solidFill>
            </a:endParaRPr>
          </a:p>
          <a:p>
            <a:pPr algn="ctr"/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4233623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551</Words>
  <Application>Microsoft Office PowerPoint</Application>
  <PresentationFormat>Apresentação na tela (4:3)</PresentationFormat>
  <Paragraphs>169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Fluxo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Balanço Sesan 2015</dc:title>
  <dc:creator>Erick Brigante Del Porto</dc:creator>
  <cp:lastModifiedBy>Elisangela Sanches Januario</cp:lastModifiedBy>
  <cp:revision>100</cp:revision>
  <cp:lastPrinted>2016-01-14T19:12:06Z</cp:lastPrinted>
  <dcterms:created xsi:type="dcterms:W3CDTF">2016-01-14T13:24:48Z</dcterms:created>
  <dcterms:modified xsi:type="dcterms:W3CDTF">2017-03-20T12:30:14Z</dcterms:modified>
</cp:coreProperties>
</file>