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10" r:id="rId3"/>
    <p:sldId id="330" r:id="rId4"/>
    <p:sldId id="313" r:id="rId5"/>
    <p:sldId id="332" r:id="rId6"/>
    <p:sldId id="297" r:id="rId7"/>
    <p:sldId id="312" r:id="rId8"/>
    <p:sldId id="299" r:id="rId9"/>
    <p:sldId id="319" r:id="rId10"/>
    <p:sldId id="322" r:id="rId11"/>
    <p:sldId id="323" r:id="rId12"/>
    <p:sldId id="324" r:id="rId13"/>
    <p:sldId id="325" r:id="rId14"/>
    <p:sldId id="326" r:id="rId15"/>
    <p:sldId id="331" r:id="rId16"/>
    <p:sldId id="327" r:id="rId17"/>
    <p:sldId id="275" r:id="rId18"/>
  </p:sldIdLst>
  <p:sldSz cx="12192000" cy="6858000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8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34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61CE7-FA96-4750-BE8E-533C6E26FCF9}" type="doc">
      <dgm:prSet loTypeId="urn:microsoft.com/office/officeart/2005/8/layout/cycle7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99E6F67-AFA0-43A1-97BB-4696D91D57A6}">
      <dgm:prSet phldrT="[Texto]" custT="1"/>
      <dgm:spPr/>
      <dgm:t>
        <a:bodyPr/>
        <a:lstStyle/>
        <a:p>
          <a:r>
            <a:rPr lang="pt-BR" sz="1300" b="0" i="0" dirty="0" smtClean="0"/>
            <a:t>não detenha, a qualquer título, área maior do que 4 (quatro) módulos fiscais</a:t>
          </a:r>
          <a:endParaRPr lang="pt-BR" sz="1300" dirty="0"/>
        </a:p>
      </dgm:t>
    </dgm:pt>
    <dgm:pt modelId="{4B27EAE1-DBBF-41E3-A5DD-DE4C80B550B3}" type="parTrans" cxnId="{5D263B22-3C67-4DFC-B570-611FB1F3E225}">
      <dgm:prSet/>
      <dgm:spPr/>
      <dgm:t>
        <a:bodyPr/>
        <a:lstStyle/>
        <a:p>
          <a:endParaRPr lang="pt-BR" sz="1300"/>
        </a:p>
      </dgm:t>
    </dgm:pt>
    <dgm:pt modelId="{759CEFC1-5E3B-4799-85D1-117CE5CF00F5}" type="sibTrans" cxnId="{5D263B22-3C67-4DFC-B570-611FB1F3E225}">
      <dgm:prSet custT="1"/>
      <dgm:spPr/>
      <dgm:t>
        <a:bodyPr/>
        <a:lstStyle/>
        <a:p>
          <a:endParaRPr lang="pt-BR" sz="1300"/>
        </a:p>
      </dgm:t>
    </dgm:pt>
    <dgm:pt modelId="{8C952E76-CD82-461F-B3CF-732B3E1F766C}">
      <dgm:prSet phldrT="[Texto]" custT="1"/>
      <dgm:spPr/>
      <dgm:t>
        <a:bodyPr/>
        <a:lstStyle/>
        <a:p>
          <a:r>
            <a:rPr lang="pt-BR" sz="1300" b="0" i="0" dirty="0" smtClean="0"/>
            <a:t>tenha percentual mínimo da renda familiar originada de atividades econômicas do seu estabelecimento ou empreendimento</a:t>
          </a:r>
          <a:endParaRPr lang="pt-BR" sz="1300" dirty="0"/>
        </a:p>
      </dgm:t>
    </dgm:pt>
    <dgm:pt modelId="{B1CFADC9-CBC1-432B-914C-AFEDD806DF4B}" type="parTrans" cxnId="{6F55EC67-5264-482D-87C5-2E3EA7340832}">
      <dgm:prSet/>
      <dgm:spPr/>
      <dgm:t>
        <a:bodyPr/>
        <a:lstStyle/>
        <a:p>
          <a:endParaRPr lang="pt-BR" sz="1300"/>
        </a:p>
      </dgm:t>
    </dgm:pt>
    <dgm:pt modelId="{C1567CD9-C5DB-44EA-8EBA-2AEC1D0AC351}" type="sibTrans" cxnId="{6F55EC67-5264-482D-87C5-2E3EA7340832}">
      <dgm:prSet custT="1"/>
      <dgm:spPr/>
      <dgm:t>
        <a:bodyPr/>
        <a:lstStyle/>
        <a:p>
          <a:endParaRPr lang="pt-BR" sz="1300"/>
        </a:p>
      </dgm:t>
    </dgm:pt>
    <dgm:pt modelId="{B9F0E7E9-DBEC-4E82-BFC5-60BF9197EC92}">
      <dgm:prSet phldrT="[Texto]" custT="1"/>
      <dgm:spPr/>
      <dgm:t>
        <a:bodyPr/>
        <a:lstStyle/>
        <a:p>
          <a:r>
            <a:rPr lang="pt-BR" sz="1300" b="0" i="0" dirty="0" smtClean="0"/>
            <a:t>utilize predominantemente mão-de-obra da própria família nas atividades econômicas do seu estabelecimento ou empreendimento</a:t>
          </a:r>
          <a:endParaRPr lang="pt-BR" sz="1300" dirty="0"/>
        </a:p>
      </dgm:t>
    </dgm:pt>
    <dgm:pt modelId="{E80FF488-5516-42F8-9E67-EE7A4FD06D37}" type="parTrans" cxnId="{3FB8B2CE-80B4-4E38-81AB-2340DC653F92}">
      <dgm:prSet/>
      <dgm:spPr/>
      <dgm:t>
        <a:bodyPr/>
        <a:lstStyle/>
        <a:p>
          <a:endParaRPr lang="pt-BR" sz="1300"/>
        </a:p>
      </dgm:t>
    </dgm:pt>
    <dgm:pt modelId="{CF327A30-0BA5-48CE-A941-B4FFA6B0A01E}" type="sibTrans" cxnId="{3FB8B2CE-80B4-4E38-81AB-2340DC653F92}">
      <dgm:prSet custT="1"/>
      <dgm:spPr/>
      <dgm:t>
        <a:bodyPr/>
        <a:lstStyle/>
        <a:p>
          <a:endParaRPr lang="pt-BR" sz="1300"/>
        </a:p>
      </dgm:t>
    </dgm:pt>
    <dgm:pt modelId="{5D41F447-5E71-483A-A5B8-7EA8C8775BD9}">
      <dgm:prSet custT="1"/>
      <dgm:spPr/>
      <dgm:t>
        <a:bodyPr/>
        <a:lstStyle/>
        <a:p>
          <a:r>
            <a:rPr lang="pt-BR" sz="1300" b="0" i="0" smtClean="0"/>
            <a:t>dirija seu estabelecimento ou empreendimento com sua família</a:t>
          </a:r>
          <a:endParaRPr lang="pt-BR" sz="1300"/>
        </a:p>
      </dgm:t>
    </dgm:pt>
    <dgm:pt modelId="{DE57AF5A-4B10-448E-8E65-13E4CB82CA27}" type="parTrans" cxnId="{C3EC4B5A-051E-44EE-BBE9-1F965FDD75F3}">
      <dgm:prSet/>
      <dgm:spPr/>
      <dgm:t>
        <a:bodyPr/>
        <a:lstStyle/>
        <a:p>
          <a:endParaRPr lang="pt-BR" sz="1300"/>
        </a:p>
      </dgm:t>
    </dgm:pt>
    <dgm:pt modelId="{8D3E5BB1-91D5-4775-BFA3-18F916C1D155}" type="sibTrans" cxnId="{C3EC4B5A-051E-44EE-BBE9-1F965FDD75F3}">
      <dgm:prSet custT="1"/>
      <dgm:spPr/>
      <dgm:t>
        <a:bodyPr/>
        <a:lstStyle/>
        <a:p>
          <a:endParaRPr lang="pt-BR" sz="1300"/>
        </a:p>
      </dgm:t>
    </dgm:pt>
    <dgm:pt modelId="{4DA64FF7-5C2A-4845-8FF3-0CE0ECA6739B}" type="pres">
      <dgm:prSet presAssocID="{B1061CE7-FA96-4750-BE8E-533C6E26FC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9C80A7-0FF6-4CC3-8E95-65A1B435D6CC}" type="pres">
      <dgm:prSet presAssocID="{099E6F67-AFA0-43A1-97BB-4696D91D57A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C3B334-04AD-4467-AFDA-37B30F57F425}" type="pres">
      <dgm:prSet presAssocID="{759CEFC1-5E3B-4799-85D1-117CE5CF00F5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BE536B3-BE0D-4B45-810B-BBB9D50C2112}" type="pres">
      <dgm:prSet presAssocID="{759CEFC1-5E3B-4799-85D1-117CE5CF00F5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41A869A4-2FBC-4BD2-BD4C-E22755F1A727}" type="pres">
      <dgm:prSet presAssocID="{8C952E76-CD82-461F-B3CF-732B3E1F76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0754A6-D761-4A2B-B811-C681E9A6C5CE}" type="pres">
      <dgm:prSet presAssocID="{C1567CD9-C5DB-44EA-8EBA-2AEC1D0AC351}" presName="sibTrans" presStyleLbl="sibTrans2D1" presStyleIdx="1" presStyleCnt="4"/>
      <dgm:spPr/>
      <dgm:t>
        <a:bodyPr/>
        <a:lstStyle/>
        <a:p>
          <a:endParaRPr lang="pt-BR"/>
        </a:p>
      </dgm:t>
    </dgm:pt>
    <dgm:pt modelId="{81EFD48D-323D-4B6C-93E8-357E823CE121}" type="pres">
      <dgm:prSet presAssocID="{C1567CD9-C5DB-44EA-8EBA-2AEC1D0AC351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400C1F95-EAB6-4CE1-B168-B985620F7677}" type="pres">
      <dgm:prSet presAssocID="{5D41F447-5E71-483A-A5B8-7EA8C8775BD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7C967D-C454-4D90-A1AB-5F713C900D81}" type="pres">
      <dgm:prSet presAssocID="{8D3E5BB1-91D5-4775-BFA3-18F916C1D155}" presName="sibTrans" presStyleLbl="sibTrans2D1" presStyleIdx="2" presStyleCnt="4"/>
      <dgm:spPr/>
      <dgm:t>
        <a:bodyPr/>
        <a:lstStyle/>
        <a:p>
          <a:endParaRPr lang="pt-BR"/>
        </a:p>
      </dgm:t>
    </dgm:pt>
    <dgm:pt modelId="{343F438E-CFA8-4498-93C0-545BBE7B7EF3}" type="pres">
      <dgm:prSet presAssocID="{8D3E5BB1-91D5-4775-BFA3-18F916C1D155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0D63330-7162-4601-9E72-020AC30C7038}" type="pres">
      <dgm:prSet presAssocID="{B9F0E7E9-DBEC-4E82-BFC5-60BF9197EC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098DF2-AFC1-408C-A917-2738619D1931}" type="pres">
      <dgm:prSet presAssocID="{CF327A30-0BA5-48CE-A941-B4FFA6B0A01E}" presName="sibTrans" presStyleLbl="sibTrans2D1" presStyleIdx="3" presStyleCnt="4"/>
      <dgm:spPr/>
      <dgm:t>
        <a:bodyPr/>
        <a:lstStyle/>
        <a:p>
          <a:endParaRPr lang="pt-BR"/>
        </a:p>
      </dgm:t>
    </dgm:pt>
    <dgm:pt modelId="{EE13AACE-C03B-4B6F-9EFC-6EF0DD6AACD5}" type="pres">
      <dgm:prSet presAssocID="{CF327A30-0BA5-48CE-A941-B4FFA6B0A01E}" presName="connectorText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21F5B9D5-378B-412C-91DA-C61603A5F4CF}" type="presOf" srcId="{C1567CD9-C5DB-44EA-8EBA-2AEC1D0AC351}" destId="{540754A6-D761-4A2B-B811-C681E9A6C5CE}" srcOrd="0" destOrd="0" presId="urn:microsoft.com/office/officeart/2005/8/layout/cycle7"/>
    <dgm:cxn modelId="{C2640C0F-F7BE-4134-94E5-5BB14F81907D}" type="presOf" srcId="{CF327A30-0BA5-48CE-A941-B4FFA6B0A01E}" destId="{A4098DF2-AFC1-408C-A917-2738619D1931}" srcOrd="0" destOrd="0" presId="urn:microsoft.com/office/officeart/2005/8/layout/cycle7"/>
    <dgm:cxn modelId="{072F54FD-A1EC-4AA3-A1B3-098FFF6CD1E1}" type="presOf" srcId="{8D3E5BB1-91D5-4775-BFA3-18F916C1D155}" destId="{343F438E-CFA8-4498-93C0-545BBE7B7EF3}" srcOrd="1" destOrd="0" presId="urn:microsoft.com/office/officeart/2005/8/layout/cycle7"/>
    <dgm:cxn modelId="{7FF7291B-13DA-41E4-B220-B2B11257744A}" type="presOf" srcId="{B9F0E7E9-DBEC-4E82-BFC5-60BF9197EC92}" destId="{70D63330-7162-4601-9E72-020AC30C7038}" srcOrd="0" destOrd="0" presId="urn:microsoft.com/office/officeart/2005/8/layout/cycle7"/>
    <dgm:cxn modelId="{7B1AB023-9D6C-45AE-81E9-ED87384BBA67}" type="presOf" srcId="{8C952E76-CD82-461F-B3CF-732B3E1F766C}" destId="{41A869A4-2FBC-4BD2-BD4C-E22755F1A727}" srcOrd="0" destOrd="0" presId="urn:microsoft.com/office/officeart/2005/8/layout/cycle7"/>
    <dgm:cxn modelId="{C3EC4B5A-051E-44EE-BBE9-1F965FDD75F3}" srcId="{B1061CE7-FA96-4750-BE8E-533C6E26FCF9}" destId="{5D41F447-5E71-483A-A5B8-7EA8C8775BD9}" srcOrd="2" destOrd="0" parTransId="{DE57AF5A-4B10-448E-8E65-13E4CB82CA27}" sibTransId="{8D3E5BB1-91D5-4775-BFA3-18F916C1D155}"/>
    <dgm:cxn modelId="{5D263B22-3C67-4DFC-B570-611FB1F3E225}" srcId="{B1061CE7-FA96-4750-BE8E-533C6E26FCF9}" destId="{099E6F67-AFA0-43A1-97BB-4696D91D57A6}" srcOrd="0" destOrd="0" parTransId="{4B27EAE1-DBBF-41E3-A5DD-DE4C80B550B3}" sibTransId="{759CEFC1-5E3B-4799-85D1-117CE5CF00F5}"/>
    <dgm:cxn modelId="{7B22CC1E-0685-4616-A4A9-DA798FC66C17}" type="presOf" srcId="{099E6F67-AFA0-43A1-97BB-4696D91D57A6}" destId="{F49C80A7-0FF6-4CC3-8E95-65A1B435D6CC}" srcOrd="0" destOrd="0" presId="urn:microsoft.com/office/officeart/2005/8/layout/cycle7"/>
    <dgm:cxn modelId="{3690D586-72AE-425A-B1CE-B6F66F294D44}" type="presOf" srcId="{8D3E5BB1-91D5-4775-BFA3-18F916C1D155}" destId="{137C967D-C454-4D90-A1AB-5F713C900D81}" srcOrd="0" destOrd="0" presId="urn:microsoft.com/office/officeart/2005/8/layout/cycle7"/>
    <dgm:cxn modelId="{4E354336-0D4B-41CF-ACB8-24055A85CF83}" type="presOf" srcId="{C1567CD9-C5DB-44EA-8EBA-2AEC1D0AC351}" destId="{81EFD48D-323D-4B6C-93E8-357E823CE121}" srcOrd="1" destOrd="0" presId="urn:microsoft.com/office/officeart/2005/8/layout/cycle7"/>
    <dgm:cxn modelId="{2AFAFA76-7556-40F9-9CFE-E28620005174}" type="presOf" srcId="{B1061CE7-FA96-4750-BE8E-533C6E26FCF9}" destId="{4DA64FF7-5C2A-4845-8FF3-0CE0ECA6739B}" srcOrd="0" destOrd="0" presId="urn:microsoft.com/office/officeart/2005/8/layout/cycle7"/>
    <dgm:cxn modelId="{E0B042AA-7570-49D7-868B-4EB6BF003C12}" type="presOf" srcId="{CF327A30-0BA5-48CE-A941-B4FFA6B0A01E}" destId="{EE13AACE-C03B-4B6F-9EFC-6EF0DD6AACD5}" srcOrd="1" destOrd="0" presId="urn:microsoft.com/office/officeart/2005/8/layout/cycle7"/>
    <dgm:cxn modelId="{BF3B263D-75E6-419F-A6C8-6F03F4CE24F8}" type="presOf" srcId="{759CEFC1-5E3B-4799-85D1-117CE5CF00F5}" destId="{23C3B334-04AD-4467-AFDA-37B30F57F425}" srcOrd="0" destOrd="0" presId="urn:microsoft.com/office/officeart/2005/8/layout/cycle7"/>
    <dgm:cxn modelId="{6F55EC67-5264-482D-87C5-2E3EA7340832}" srcId="{B1061CE7-FA96-4750-BE8E-533C6E26FCF9}" destId="{8C952E76-CD82-461F-B3CF-732B3E1F766C}" srcOrd="1" destOrd="0" parTransId="{B1CFADC9-CBC1-432B-914C-AFEDD806DF4B}" sibTransId="{C1567CD9-C5DB-44EA-8EBA-2AEC1D0AC351}"/>
    <dgm:cxn modelId="{FB07C47D-1D4D-4B02-963A-BBC9B581C741}" type="presOf" srcId="{759CEFC1-5E3B-4799-85D1-117CE5CF00F5}" destId="{1BE536B3-BE0D-4B45-810B-BBB9D50C2112}" srcOrd="1" destOrd="0" presId="urn:microsoft.com/office/officeart/2005/8/layout/cycle7"/>
    <dgm:cxn modelId="{FB6E6D92-0394-480F-AFCA-D6953F6F6372}" type="presOf" srcId="{5D41F447-5E71-483A-A5B8-7EA8C8775BD9}" destId="{400C1F95-EAB6-4CE1-B168-B985620F7677}" srcOrd="0" destOrd="0" presId="urn:microsoft.com/office/officeart/2005/8/layout/cycle7"/>
    <dgm:cxn modelId="{3FB8B2CE-80B4-4E38-81AB-2340DC653F92}" srcId="{B1061CE7-FA96-4750-BE8E-533C6E26FCF9}" destId="{B9F0E7E9-DBEC-4E82-BFC5-60BF9197EC92}" srcOrd="3" destOrd="0" parTransId="{E80FF488-5516-42F8-9E67-EE7A4FD06D37}" sibTransId="{CF327A30-0BA5-48CE-A941-B4FFA6B0A01E}"/>
    <dgm:cxn modelId="{E1E3FEBE-5D92-48B5-A1D0-68D76FF6122C}" type="presParOf" srcId="{4DA64FF7-5C2A-4845-8FF3-0CE0ECA6739B}" destId="{F49C80A7-0FF6-4CC3-8E95-65A1B435D6CC}" srcOrd="0" destOrd="0" presId="urn:microsoft.com/office/officeart/2005/8/layout/cycle7"/>
    <dgm:cxn modelId="{8B43A8AD-AF6C-427D-A2B8-757297214BAB}" type="presParOf" srcId="{4DA64FF7-5C2A-4845-8FF3-0CE0ECA6739B}" destId="{23C3B334-04AD-4467-AFDA-37B30F57F425}" srcOrd="1" destOrd="0" presId="urn:microsoft.com/office/officeart/2005/8/layout/cycle7"/>
    <dgm:cxn modelId="{41072033-ACAC-4624-A769-B1BAC78F301A}" type="presParOf" srcId="{23C3B334-04AD-4467-AFDA-37B30F57F425}" destId="{1BE536B3-BE0D-4B45-810B-BBB9D50C2112}" srcOrd="0" destOrd="0" presId="urn:microsoft.com/office/officeart/2005/8/layout/cycle7"/>
    <dgm:cxn modelId="{B71BE26F-69DD-408D-8BFF-07E139266074}" type="presParOf" srcId="{4DA64FF7-5C2A-4845-8FF3-0CE0ECA6739B}" destId="{41A869A4-2FBC-4BD2-BD4C-E22755F1A727}" srcOrd="2" destOrd="0" presId="urn:microsoft.com/office/officeart/2005/8/layout/cycle7"/>
    <dgm:cxn modelId="{37EEB603-9E41-4A18-A7F6-B3D1F9D0D760}" type="presParOf" srcId="{4DA64FF7-5C2A-4845-8FF3-0CE0ECA6739B}" destId="{540754A6-D761-4A2B-B811-C681E9A6C5CE}" srcOrd="3" destOrd="0" presId="urn:microsoft.com/office/officeart/2005/8/layout/cycle7"/>
    <dgm:cxn modelId="{381DEEEE-78E3-4E7B-8EFC-11ED8ED71E67}" type="presParOf" srcId="{540754A6-D761-4A2B-B811-C681E9A6C5CE}" destId="{81EFD48D-323D-4B6C-93E8-357E823CE121}" srcOrd="0" destOrd="0" presId="urn:microsoft.com/office/officeart/2005/8/layout/cycle7"/>
    <dgm:cxn modelId="{0763E464-2397-4DFC-8411-BC883904CC30}" type="presParOf" srcId="{4DA64FF7-5C2A-4845-8FF3-0CE0ECA6739B}" destId="{400C1F95-EAB6-4CE1-B168-B985620F7677}" srcOrd="4" destOrd="0" presId="urn:microsoft.com/office/officeart/2005/8/layout/cycle7"/>
    <dgm:cxn modelId="{62B1D910-AEDD-4C06-962E-1EDB7F45C282}" type="presParOf" srcId="{4DA64FF7-5C2A-4845-8FF3-0CE0ECA6739B}" destId="{137C967D-C454-4D90-A1AB-5F713C900D81}" srcOrd="5" destOrd="0" presId="urn:microsoft.com/office/officeart/2005/8/layout/cycle7"/>
    <dgm:cxn modelId="{B8D15419-EBE3-4AB6-9EFD-295BF824180E}" type="presParOf" srcId="{137C967D-C454-4D90-A1AB-5F713C900D81}" destId="{343F438E-CFA8-4498-93C0-545BBE7B7EF3}" srcOrd="0" destOrd="0" presId="urn:microsoft.com/office/officeart/2005/8/layout/cycle7"/>
    <dgm:cxn modelId="{46AB8379-D55A-48C9-BEB4-57E9B40E5B4F}" type="presParOf" srcId="{4DA64FF7-5C2A-4845-8FF3-0CE0ECA6739B}" destId="{70D63330-7162-4601-9E72-020AC30C7038}" srcOrd="6" destOrd="0" presId="urn:microsoft.com/office/officeart/2005/8/layout/cycle7"/>
    <dgm:cxn modelId="{07AF4192-CA15-4644-B36C-C9B935532D7E}" type="presParOf" srcId="{4DA64FF7-5C2A-4845-8FF3-0CE0ECA6739B}" destId="{A4098DF2-AFC1-408C-A917-2738619D1931}" srcOrd="7" destOrd="0" presId="urn:microsoft.com/office/officeart/2005/8/layout/cycle7"/>
    <dgm:cxn modelId="{3A31C007-D26C-457A-80FD-D0B49F2C08A2}" type="presParOf" srcId="{A4098DF2-AFC1-408C-A917-2738619D1931}" destId="{EE13AACE-C03B-4B6F-9EFC-6EF0DD6AACD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61CE7-FA96-4750-BE8E-533C6E26FCF9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99E6F67-AFA0-43A1-97BB-4696D91D57A6}">
      <dgm:prSet phldrT="[Texto]" custT="1"/>
      <dgm:spPr/>
      <dgm:t>
        <a:bodyPr/>
        <a:lstStyle/>
        <a:p>
          <a:r>
            <a:rPr lang="pt-BR" sz="1800" b="0" i="0" dirty="0" smtClean="0"/>
            <a:t>silvicultores</a:t>
          </a:r>
          <a:endParaRPr lang="pt-BR" sz="1800" dirty="0"/>
        </a:p>
      </dgm:t>
    </dgm:pt>
    <dgm:pt modelId="{4B27EAE1-DBBF-41E3-A5DD-DE4C80B550B3}" type="parTrans" cxnId="{5D263B22-3C67-4DFC-B570-611FB1F3E225}">
      <dgm:prSet/>
      <dgm:spPr/>
      <dgm:t>
        <a:bodyPr/>
        <a:lstStyle/>
        <a:p>
          <a:endParaRPr lang="pt-BR" sz="1800"/>
        </a:p>
      </dgm:t>
    </dgm:pt>
    <dgm:pt modelId="{759CEFC1-5E3B-4799-85D1-117CE5CF00F5}" type="sibTrans" cxnId="{5D263B22-3C67-4DFC-B570-611FB1F3E225}">
      <dgm:prSet custT="1"/>
      <dgm:spPr/>
      <dgm:t>
        <a:bodyPr/>
        <a:lstStyle/>
        <a:p>
          <a:endParaRPr lang="pt-BR" sz="1800"/>
        </a:p>
      </dgm:t>
    </dgm:pt>
    <dgm:pt modelId="{8C952E76-CD82-461F-B3CF-732B3E1F766C}">
      <dgm:prSet phldrT="[Texto]" custT="1"/>
      <dgm:spPr/>
      <dgm:t>
        <a:bodyPr/>
        <a:lstStyle/>
        <a:p>
          <a:r>
            <a:rPr lang="pt-BR" sz="1800" b="0" i="0" dirty="0" err="1" smtClean="0"/>
            <a:t>aqüicultores</a:t>
          </a:r>
          <a:endParaRPr lang="pt-BR" sz="1800" dirty="0"/>
        </a:p>
      </dgm:t>
    </dgm:pt>
    <dgm:pt modelId="{B1CFADC9-CBC1-432B-914C-AFEDD806DF4B}" type="parTrans" cxnId="{6F55EC67-5264-482D-87C5-2E3EA7340832}">
      <dgm:prSet/>
      <dgm:spPr/>
      <dgm:t>
        <a:bodyPr/>
        <a:lstStyle/>
        <a:p>
          <a:endParaRPr lang="pt-BR" sz="1800"/>
        </a:p>
      </dgm:t>
    </dgm:pt>
    <dgm:pt modelId="{C1567CD9-C5DB-44EA-8EBA-2AEC1D0AC351}" type="sibTrans" cxnId="{6F55EC67-5264-482D-87C5-2E3EA7340832}">
      <dgm:prSet custT="1"/>
      <dgm:spPr/>
      <dgm:t>
        <a:bodyPr/>
        <a:lstStyle/>
        <a:p>
          <a:endParaRPr lang="pt-BR" sz="1800"/>
        </a:p>
      </dgm:t>
    </dgm:pt>
    <dgm:pt modelId="{B9F0E7E9-DBEC-4E82-BFC5-60BF9197EC92}">
      <dgm:prSet phldrT="[Texto]" custT="1"/>
      <dgm:spPr/>
      <dgm:t>
        <a:bodyPr/>
        <a:lstStyle/>
        <a:p>
          <a:r>
            <a:rPr lang="pt-BR" sz="1800" b="0" i="0" dirty="0" smtClean="0"/>
            <a:t>Pescadores artesanais</a:t>
          </a:r>
          <a:endParaRPr lang="pt-BR" sz="1800" dirty="0"/>
        </a:p>
      </dgm:t>
    </dgm:pt>
    <dgm:pt modelId="{E80FF488-5516-42F8-9E67-EE7A4FD06D37}" type="parTrans" cxnId="{3FB8B2CE-80B4-4E38-81AB-2340DC653F92}">
      <dgm:prSet/>
      <dgm:spPr/>
      <dgm:t>
        <a:bodyPr/>
        <a:lstStyle/>
        <a:p>
          <a:endParaRPr lang="pt-BR" sz="1800"/>
        </a:p>
      </dgm:t>
    </dgm:pt>
    <dgm:pt modelId="{CF327A30-0BA5-48CE-A941-B4FFA6B0A01E}" type="sibTrans" cxnId="{3FB8B2CE-80B4-4E38-81AB-2340DC653F92}">
      <dgm:prSet custT="1"/>
      <dgm:spPr/>
      <dgm:t>
        <a:bodyPr/>
        <a:lstStyle/>
        <a:p>
          <a:endParaRPr lang="pt-BR" sz="1800"/>
        </a:p>
      </dgm:t>
    </dgm:pt>
    <dgm:pt modelId="{5D41F447-5E71-483A-A5B8-7EA8C8775BD9}">
      <dgm:prSet custT="1"/>
      <dgm:spPr/>
      <dgm:t>
        <a:bodyPr/>
        <a:lstStyle/>
        <a:p>
          <a:r>
            <a:rPr lang="pt-BR" sz="1800" b="0" i="0" dirty="0" smtClean="0"/>
            <a:t>extrativistas</a:t>
          </a:r>
          <a:endParaRPr lang="pt-BR" sz="1800" dirty="0"/>
        </a:p>
      </dgm:t>
    </dgm:pt>
    <dgm:pt modelId="{DE57AF5A-4B10-448E-8E65-13E4CB82CA27}" type="parTrans" cxnId="{C3EC4B5A-051E-44EE-BBE9-1F965FDD75F3}">
      <dgm:prSet/>
      <dgm:spPr/>
      <dgm:t>
        <a:bodyPr/>
        <a:lstStyle/>
        <a:p>
          <a:endParaRPr lang="pt-BR" sz="1800"/>
        </a:p>
      </dgm:t>
    </dgm:pt>
    <dgm:pt modelId="{8D3E5BB1-91D5-4775-BFA3-18F916C1D155}" type="sibTrans" cxnId="{C3EC4B5A-051E-44EE-BBE9-1F965FDD75F3}">
      <dgm:prSet custT="1"/>
      <dgm:spPr/>
      <dgm:t>
        <a:bodyPr/>
        <a:lstStyle/>
        <a:p>
          <a:endParaRPr lang="pt-BR" sz="1800"/>
        </a:p>
      </dgm:t>
    </dgm:pt>
    <dgm:pt modelId="{C31C29ED-40C4-47AD-900D-1D5E4F096037}">
      <dgm:prSet phldrT="[Texto]" custT="1"/>
      <dgm:spPr/>
      <dgm:t>
        <a:bodyPr/>
        <a:lstStyle/>
        <a:p>
          <a:r>
            <a:rPr lang="pt-BR" sz="1800" b="0" i="0" dirty="0" smtClean="0"/>
            <a:t>empreendedor familiar rural aquele que pratica atividades no meio rural</a:t>
          </a:r>
          <a:endParaRPr lang="pt-BR" sz="1800" dirty="0"/>
        </a:p>
      </dgm:t>
    </dgm:pt>
    <dgm:pt modelId="{50B3AFA8-A8E3-49FC-800B-71FCF7C5BAAF}" type="parTrans" cxnId="{981D1675-6079-46F6-AD0D-0902542D94D2}">
      <dgm:prSet/>
      <dgm:spPr/>
      <dgm:t>
        <a:bodyPr/>
        <a:lstStyle/>
        <a:p>
          <a:endParaRPr lang="pt-BR" sz="1800"/>
        </a:p>
      </dgm:t>
    </dgm:pt>
    <dgm:pt modelId="{133AF18A-15A1-4E77-BE0C-1C7B6FBA9AE8}" type="sibTrans" cxnId="{981D1675-6079-46F6-AD0D-0902542D94D2}">
      <dgm:prSet/>
      <dgm:spPr/>
      <dgm:t>
        <a:bodyPr/>
        <a:lstStyle/>
        <a:p>
          <a:endParaRPr lang="pt-BR" sz="1800"/>
        </a:p>
      </dgm:t>
    </dgm:pt>
    <dgm:pt modelId="{8DB06088-17F4-4282-958B-77B6BFBBE66D}">
      <dgm:prSet phldrT="[Texto]" custT="1"/>
      <dgm:spPr/>
      <dgm:t>
        <a:bodyPr/>
        <a:lstStyle/>
        <a:p>
          <a:r>
            <a:rPr lang="pt-BR" sz="1800" b="0" i="0" dirty="0" smtClean="0"/>
            <a:t>integrantes de comunidades remanescentes de quilombos rurais e demais povos e comunidades tradicionais</a:t>
          </a:r>
          <a:endParaRPr lang="pt-BR" sz="1800" dirty="0"/>
        </a:p>
      </dgm:t>
    </dgm:pt>
    <dgm:pt modelId="{D40F4E11-4751-4976-9F79-F4EEDA32D317}" type="parTrans" cxnId="{F4E987DC-F725-4F1A-89F1-E79380E56D12}">
      <dgm:prSet/>
      <dgm:spPr/>
      <dgm:t>
        <a:bodyPr/>
        <a:lstStyle/>
        <a:p>
          <a:endParaRPr lang="pt-BR" sz="1800"/>
        </a:p>
      </dgm:t>
    </dgm:pt>
    <dgm:pt modelId="{975CCAC4-3686-4CCE-B97A-4DB81280FD9B}" type="sibTrans" cxnId="{F4E987DC-F725-4F1A-89F1-E79380E56D12}">
      <dgm:prSet/>
      <dgm:spPr/>
      <dgm:t>
        <a:bodyPr/>
        <a:lstStyle/>
        <a:p>
          <a:endParaRPr lang="pt-BR" sz="1800"/>
        </a:p>
      </dgm:t>
    </dgm:pt>
    <dgm:pt modelId="{CD9FE75F-5E39-42BA-9AB7-4842AABFB0C5}" type="pres">
      <dgm:prSet presAssocID="{B1061CE7-FA96-4750-BE8E-533C6E26FC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C19D89-8E3E-4AA6-BCF0-3FCCA6D6325A}" type="pres">
      <dgm:prSet presAssocID="{C31C29ED-40C4-47AD-900D-1D5E4F0960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EAB435-FBB4-4402-8446-AD3DFDF79395}" type="pres">
      <dgm:prSet presAssocID="{133AF18A-15A1-4E77-BE0C-1C7B6FBA9AE8}" presName="sibTrans" presStyleCnt="0"/>
      <dgm:spPr/>
    </dgm:pt>
    <dgm:pt modelId="{6843ABC7-6B20-463F-BF7F-7F31DECDF096}" type="pres">
      <dgm:prSet presAssocID="{099E6F67-AFA0-43A1-97BB-4696D91D57A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6A0313-2D2A-4B94-8E33-107C7E1AA437}" type="pres">
      <dgm:prSet presAssocID="{759CEFC1-5E3B-4799-85D1-117CE5CF00F5}" presName="sibTrans" presStyleCnt="0"/>
      <dgm:spPr/>
    </dgm:pt>
    <dgm:pt modelId="{0E8C4F27-B858-4582-B76F-8A6F4B05D96E}" type="pres">
      <dgm:prSet presAssocID="{8C952E76-CD82-461F-B3CF-732B3E1F76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66F179-5F58-4F63-8F61-999A90095751}" type="pres">
      <dgm:prSet presAssocID="{C1567CD9-C5DB-44EA-8EBA-2AEC1D0AC351}" presName="sibTrans" presStyleCnt="0"/>
      <dgm:spPr/>
    </dgm:pt>
    <dgm:pt modelId="{06F41935-1AEE-473A-817D-FA527F7C861B}" type="pres">
      <dgm:prSet presAssocID="{5D41F447-5E71-483A-A5B8-7EA8C8775B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149C6-3695-418E-B431-9C5A2EBA9CAE}" type="pres">
      <dgm:prSet presAssocID="{8D3E5BB1-91D5-4775-BFA3-18F916C1D155}" presName="sibTrans" presStyleCnt="0"/>
      <dgm:spPr/>
    </dgm:pt>
    <dgm:pt modelId="{0DB62ABE-EBC5-461C-9C39-5A068F7658F3}" type="pres">
      <dgm:prSet presAssocID="{B9F0E7E9-DBEC-4E82-BFC5-60BF9197EC9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722048-46E2-4EF6-B38F-D713E055EB68}" type="pres">
      <dgm:prSet presAssocID="{CF327A30-0BA5-48CE-A941-B4FFA6B0A01E}" presName="sibTrans" presStyleCnt="0"/>
      <dgm:spPr/>
    </dgm:pt>
    <dgm:pt modelId="{CCD3E535-DF15-41A9-A240-2E5F03E7B5FF}" type="pres">
      <dgm:prSet presAssocID="{8DB06088-17F4-4282-958B-77B6BFBBE66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1D1675-6079-46F6-AD0D-0902542D94D2}" srcId="{B1061CE7-FA96-4750-BE8E-533C6E26FCF9}" destId="{C31C29ED-40C4-47AD-900D-1D5E4F096037}" srcOrd="0" destOrd="0" parTransId="{50B3AFA8-A8E3-49FC-800B-71FCF7C5BAAF}" sibTransId="{133AF18A-15A1-4E77-BE0C-1C7B6FBA9AE8}"/>
    <dgm:cxn modelId="{F4E987DC-F725-4F1A-89F1-E79380E56D12}" srcId="{B1061CE7-FA96-4750-BE8E-533C6E26FCF9}" destId="{8DB06088-17F4-4282-958B-77B6BFBBE66D}" srcOrd="5" destOrd="0" parTransId="{D40F4E11-4751-4976-9F79-F4EEDA32D317}" sibTransId="{975CCAC4-3686-4CCE-B97A-4DB81280FD9B}"/>
    <dgm:cxn modelId="{C3EC4B5A-051E-44EE-BBE9-1F965FDD75F3}" srcId="{B1061CE7-FA96-4750-BE8E-533C6E26FCF9}" destId="{5D41F447-5E71-483A-A5B8-7EA8C8775BD9}" srcOrd="3" destOrd="0" parTransId="{DE57AF5A-4B10-448E-8E65-13E4CB82CA27}" sibTransId="{8D3E5BB1-91D5-4775-BFA3-18F916C1D155}"/>
    <dgm:cxn modelId="{5D263B22-3C67-4DFC-B570-611FB1F3E225}" srcId="{B1061CE7-FA96-4750-BE8E-533C6E26FCF9}" destId="{099E6F67-AFA0-43A1-97BB-4696D91D57A6}" srcOrd="1" destOrd="0" parTransId="{4B27EAE1-DBBF-41E3-A5DD-DE4C80B550B3}" sibTransId="{759CEFC1-5E3B-4799-85D1-117CE5CF00F5}"/>
    <dgm:cxn modelId="{DA25719D-3891-4CB6-8395-0911924D355B}" type="presOf" srcId="{B1061CE7-FA96-4750-BE8E-533C6E26FCF9}" destId="{CD9FE75F-5E39-42BA-9AB7-4842AABFB0C5}" srcOrd="0" destOrd="0" presId="urn:microsoft.com/office/officeart/2005/8/layout/default"/>
    <dgm:cxn modelId="{EA5DF471-67BF-400D-962E-3EB9AA1F2FF9}" type="presOf" srcId="{5D41F447-5E71-483A-A5B8-7EA8C8775BD9}" destId="{06F41935-1AEE-473A-817D-FA527F7C861B}" srcOrd="0" destOrd="0" presId="urn:microsoft.com/office/officeart/2005/8/layout/default"/>
    <dgm:cxn modelId="{BD3461E2-A567-4D27-BA22-7385F435B041}" type="presOf" srcId="{8DB06088-17F4-4282-958B-77B6BFBBE66D}" destId="{CCD3E535-DF15-41A9-A240-2E5F03E7B5FF}" srcOrd="0" destOrd="0" presId="urn:microsoft.com/office/officeart/2005/8/layout/default"/>
    <dgm:cxn modelId="{6F55EC67-5264-482D-87C5-2E3EA7340832}" srcId="{B1061CE7-FA96-4750-BE8E-533C6E26FCF9}" destId="{8C952E76-CD82-461F-B3CF-732B3E1F766C}" srcOrd="2" destOrd="0" parTransId="{B1CFADC9-CBC1-432B-914C-AFEDD806DF4B}" sibTransId="{C1567CD9-C5DB-44EA-8EBA-2AEC1D0AC351}"/>
    <dgm:cxn modelId="{AA5E2CF4-D236-492C-8420-5F0F2DEFEC02}" type="presOf" srcId="{C31C29ED-40C4-47AD-900D-1D5E4F096037}" destId="{EFC19D89-8E3E-4AA6-BCF0-3FCCA6D6325A}" srcOrd="0" destOrd="0" presId="urn:microsoft.com/office/officeart/2005/8/layout/default"/>
    <dgm:cxn modelId="{A302AD53-EF04-41CC-A76E-067AC01D6759}" type="presOf" srcId="{099E6F67-AFA0-43A1-97BB-4696D91D57A6}" destId="{6843ABC7-6B20-463F-BF7F-7F31DECDF096}" srcOrd="0" destOrd="0" presId="urn:microsoft.com/office/officeart/2005/8/layout/default"/>
    <dgm:cxn modelId="{24B2A56F-A9EF-4A8F-B207-C272F87A2203}" type="presOf" srcId="{B9F0E7E9-DBEC-4E82-BFC5-60BF9197EC92}" destId="{0DB62ABE-EBC5-461C-9C39-5A068F7658F3}" srcOrd="0" destOrd="0" presId="urn:microsoft.com/office/officeart/2005/8/layout/default"/>
    <dgm:cxn modelId="{688C94D8-F56C-4E59-8962-DDAA1B729FD4}" type="presOf" srcId="{8C952E76-CD82-461F-B3CF-732B3E1F766C}" destId="{0E8C4F27-B858-4582-B76F-8A6F4B05D96E}" srcOrd="0" destOrd="0" presId="urn:microsoft.com/office/officeart/2005/8/layout/default"/>
    <dgm:cxn modelId="{3FB8B2CE-80B4-4E38-81AB-2340DC653F92}" srcId="{B1061CE7-FA96-4750-BE8E-533C6E26FCF9}" destId="{B9F0E7E9-DBEC-4E82-BFC5-60BF9197EC92}" srcOrd="4" destOrd="0" parTransId="{E80FF488-5516-42F8-9E67-EE7A4FD06D37}" sibTransId="{CF327A30-0BA5-48CE-A941-B4FFA6B0A01E}"/>
    <dgm:cxn modelId="{35A36AF7-4499-44BC-9B9E-2DE3264E98C8}" type="presParOf" srcId="{CD9FE75F-5E39-42BA-9AB7-4842AABFB0C5}" destId="{EFC19D89-8E3E-4AA6-BCF0-3FCCA6D6325A}" srcOrd="0" destOrd="0" presId="urn:microsoft.com/office/officeart/2005/8/layout/default"/>
    <dgm:cxn modelId="{B196E412-D73A-4A33-8F0B-F5FF2775E50B}" type="presParOf" srcId="{CD9FE75F-5E39-42BA-9AB7-4842AABFB0C5}" destId="{05EAB435-FBB4-4402-8446-AD3DFDF79395}" srcOrd="1" destOrd="0" presId="urn:microsoft.com/office/officeart/2005/8/layout/default"/>
    <dgm:cxn modelId="{98C9649F-F1B4-48E4-B9CA-A1104050781C}" type="presParOf" srcId="{CD9FE75F-5E39-42BA-9AB7-4842AABFB0C5}" destId="{6843ABC7-6B20-463F-BF7F-7F31DECDF096}" srcOrd="2" destOrd="0" presId="urn:microsoft.com/office/officeart/2005/8/layout/default"/>
    <dgm:cxn modelId="{13CDE77E-A5DF-4FCF-B4CA-9B99E8F14475}" type="presParOf" srcId="{CD9FE75F-5E39-42BA-9AB7-4842AABFB0C5}" destId="{D76A0313-2D2A-4B94-8E33-107C7E1AA437}" srcOrd="3" destOrd="0" presId="urn:microsoft.com/office/officeart/2005/8/layout/default"/>
    <dgm:cxn modelId="{D6701C5D-E41B-4D3C-A9F5-4EBADA23BFFB}" type="presParOf" srcId="{CD9FE75F-5E39-42BA-9AB7-4842AABFB0C5}" destId="{0E8C4F27-B858-4582-B76F-8A6F4B05D96E}" srcOrd="4" destOrd="0" presId="urn:microsoft.com/office/officeart/2005/8/layout/default"/>
    <dgm:cxn modelId="{D6F5AE40-CFE9-4A99-87FE-B22DB8A87154}" type="presParOf" srcId="{CD9FE75F-5E39-42BA-9AB7-4842AABFB0C5}" destId="{9066F179-5F58-4F63-8F61-999A90095751}" srcOrd="5" destOrd="0" presId="urn:microsoft.com/office/officeart/2005/8/layout/default"/>
    <dgm:cxn modelId="{A1DA1729-4A73-47C6-85E6-832A5D53C6C4}" type="presParOf" srcId="{CD9FE75F-5E39-42BA-9AB7-4842AABFB0C5}" destId="{06F41935-1AEE-473A-817D-FA527F7C861B}" srcOrd="6" destOrd="0" presId="urn:microsoft.com/office/officeart/2005/8/layout/default"/>
    <dgm:cxn modelId="{B306A5E6-2DDF-4450-BF45-E60FAB33DF72}" type="presParOf" srcId="{CD9FE75F-5E39-42BA-9AB7-4842AABFB0C5}" destId="{C18149C6-3695-418E-B431-9C5A2EBA9CAE}" srcOrd="7" destOrd="0" presId="urn:microsoft.com/office/officeart/2005/8/layout/default"/>
    <dgm:cxn modelId="{90D17F33-59ED-46DB-BA08-107CFB9B9A89}" type="presParOf" srcId="{CD9FE75F-5E39-42BA-9AB7-4842AABFB0C5}" destId="{0DB62ABE-EBC5-461C-9C39-5A068F7658F3}" srcOrd="8" destOrd="0" presId="urn:microsoft.com/office/officeart/2005/8/layout/default"/>
    <dgm:cxn modelId="{92B7346B-8C31-4787-BDAB-474C9736688B}" type="presParOf" srcId="{CD9FE75F-5E39-42BA-9AB7-4842AABFB0C5}" destId="{9F722048-46E2-4EF6-B38F-D713E055EB68}" srcOrd="9" destOrd="0" presId="urn:microsoft.com/office/officeart/2005/8/layout/default"/>
    <dgm:cxn modelId="{92B8BF8B-ABF9-4A76-9C51-5AAD6CE4677D}" type="presParOf" srcId="{CD9FE75F-5E39-42BA-9AB7-4842AABFB0C5}" destId="{CCD3E535-DF15-41A9-A240-2E5F03E7B5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80A7-0FF6-4CC3-8E95-65A1B435D6CC}">
      <dsp:nvSpPr>
        <dsp:cNvPr id="0" name=""/>
        <dsp:cNvSpPr/>
      </dsp:nvSpPr>
      <dsp:spPr>
        <a:xfrm>
          <a:off x="3371103" y="927"/>
          <a:ext cx="2114777" cy="105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/>
            <a:t>não detenha, a qualquer título, área maior do que 4 (quatro) módulos fiscais</a:t>
          </a:r>
          <a:endParaRPr lang="pt-BR" sz="1300" kern="1200" dirty="0"/>
        </a:p>
      </dsp:txBody>
      <dsp:txXfrm>
        <a:off x="3402073" y="31897"/>
        <a:ext cx="2052837" cy="995448"/>
      </dsp:txXfrm>
    </dsp:sp>
    <dsp:sp modelId="{23C3B334-04AD-4467-AFDA-37B30F57F425}">
      <dsp:nvSpPr>
        <dsp:cNvPr id="0" name=""/>
        <dsp:cNvSpPr/>
      </dsp:nvSpPr>
      <dsp:spPr>
        <a:xfrm rot="2700000">
          <a:off x="4893144" y="1360765"/>
          <a:ext cx="1103067" cy="370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5004170" y="1434782"/>
        <a:ext cx="881015" cy="222052"/>
      </dsp:txXfrm>
    </dsp:sp>
    <dsp:sp modelId="{41A869A4-2FBC-4BD2-BD4C-E22755F1A727}">
      <dsp:nvSpPr>
        <dsp:cNvPr id="0" name=""/>
        <dsp:cNvSpPr/>
      </dsp:nvSpPr>
      <dsp:spPr>
        <a:xfrm>
          <a:off x="5403475" y="2033300"/>
          <a:ext cx="2114777" cy="105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/>
            <a:t>tenha percentual mínimo da renda familiar originada de atividades econômicas do seu estabelecimento ou empreendimento</a:t>
          </a:r>
          <a:endParaRPr lang="pt-BR" sz="1300" kern="1200" dirty="0"/>
        </a:p>
      </dsp:txBody>
      <dsp:txXfrm>
        <a:off x="5434445" y="2064270"/>
        <a:ext cx="2052837" cy="995448"/>
      </dsp:txXfrm>
    </dsp:sp>
    <dsp:sp modelId="{540754A6-D761-4A2B-B811-C681E9A6C5CE}">
      <dsp:nvSpPr>
        <dsp:cNvPr id="0" name=""/>
        <dsp:cNvSpPr/>
      </dsp:nvSpPr>
      <dsp:spPr>
        <a:xfrm rot="8100000">
          <a:off x="4893144" y="3393137"/>
          <a:ext cx="1103067" cy="370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5004170" y="3467154"/>
        <a:ext cx="881015" cy="222052"/>
      </dsp:txXfrm>
    </dsp:sp>
    <dsp:sp modelId="{400C1F95-EAB6-4CE1-B168-B985620F7677}">
      <dsp:nvSpPr>
        <dsp:cNvPr id="0" name=""/>
        <dsp:cNvSpPr/>
      </dsp:nvSpPr>
      <dsp:spPr>
        <a:xfrm>
          <a:off x="3371103" y="4065672"/>
          <a:ext cx="2114777" cy="105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smtClean="0"/>
            <a:t>dirija seu estabelecimento ou empreendimento com sua família</a:t>
          </a:r>
          <a:endParaRPr lang="pt-BR" sz="1300" kern="1200"/>
        </a:p>
      </dsp:txBody>
      <dsp:txXfrm>
        <a:off x="3402073" y="4096642"/>
        <a:ext cx="2052837" cy="995448"/>
      </dsp:txXfrm>
    </dsp:sp>
    <dsp:sp modelId="{137C967D-C454-4D90-A1AB-5F713C900D81}">
      <dsp:nvSpPr>
        <dsp:cNvPr id="0" name=""/>
        <dsp:cNvSpPr/>
      </dsp:nvSpPr>
      <dsp:spPr>
        <a:xfrm rot="13500000">
          <a:off x="2860772" y="3393137"/>
          <a:ext cx="1103067" cy="370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2971798" y="3467154"/>
        <a:ext cx="881015" cy="222052"/>
      </dsp:txXfrm>
    </dsp:sp>
    <dsp:sp modelId="{70D63330-7162-4601-9E72-020AC30C7038}">
      <dsp:nvSpPr>
        <dsp:cNvPr id="0" name=""/>
        <dsp:cNvSpPr/>
      </dsp:nvSpPr>
      <dsp:spPr>
        <a:xfrm>
          <a:off x="1338730" y="2033300"/>
          <a:ext cx="2114777" cy="105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i="0" kern="1200" dirty="0" smtClean="0"/>
            <a:t>utilize predominantemente mão-de-obra da própria família nas atividades econômicas do seu estabelecimento ou empreendimento</a:t>
          </a:r>
          <a:endParaRPr lang="pt-BR" sz="1300" kern="1200" dirty="0"/>
        </a:p>
      </dsp:txBody>
      <dsp:txXfrm>
        <a:off x="1369700" y="2064270"/>
        <a:ext cx="2052837" cy="995448"/>
      </dsp:txXfrm>
    </dsp:sp>
    <dsp:sp modelId="{A4098DF2-AFC1-408C-A917-2738619D1931}">
      <dsp:nvSpPr>
        <dsp:cNvPr id="0" name=""/>
        <dsp:cNvSpPr/>
      </dsp:nvSpPr>
      <dsp:spPr>
        <a:xfrm rot="18900000">
          <a:off x="2860772" y="1360765"/>
          <a:ext cx="1103067" cy="37008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971798" y="1434782"/>
        <a:ext cx="881015" cy="222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9D89-8E3E-4AA6-BCF0-3FCCA6D6325A}">
      <dsp:nvSpPr>
        <dsp:cNvPr id="0" name=""/>
        <dsp:cNvSpPr/>
      </dsp:nvSpPr>
      <dsp:spPr>
        <a:xfrm>
          <a:off x="0" y="762919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/>
            <a:t>empreendedor familiar rural aquele que pratica atividades no meio rural</a:t>
          </a:r>
          <a:endParaRPr lang="pt-BR" sz="1800" kern="1200" dirty="0"/>
        </a:p>
      </dsp:txBody>
      <dsp:txXfrm>
        <a:off x="0" y="762919"/>
        <a:ext cx="2767807" cy="1660684"/>
      </dsp:txXfrm>
    </dsp:sp>
    <dsp:sp modelId="{6843ABC7-6B20-463F-BF7F-7F31DECDF096}">
      <dsp:nvSpPr>
        <dsp:cNvPr id="0" name=""/>
        <dsp:cNvSpPr/>
      </dsp:nvSpPr>
      <dsp:spPr>
        <a:xfrm>
          <a:off x="3044588" y="762919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/>
            <a:t>silvicultores</a:t>
          </a:r>
          <a:endParaRPr lang="pt-BR" sz="1800" kern="1200" dirty="0"/>
        </a:p>
      </dsp:txBody>
      <dsp:txXfrm>
        <a:off x="3044588" y="762919"/>
        <a:ext cx="2767807" cy="1660684"/>
      </dsp:txXfrm>
    </dsp:sp>
    <dsp:sp modelId="{0E8C4F27-B858-4582-B76F-8A6F4B05D96E}">
      <dsp:nvSpPr>
        <dsp:cNvPr id="0" name=""/>
        <dsp:cNvSpPr/>
      </dsp:nvSpPr>
      <dsp:spPr>
        <a:xfrm>
          <a:off x="6089176" y="762919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err="1" smtClean="0"/>
            <a:t>aqüicultores</a:t>
          </a:r>
          <a:endParaRPr lang="pt-BR" sz="1800" kern="1200" dirty="0"/>
        </a:p>
      </dsp:txBody>
      <dsp:txXfrm>
        <a:off x="6089176" y="762919"/>
        <a:ext cx="2767807" cy="1660684"/>
      </dsp:txXfrm>
    </dsp:sp>
    <dsp:sp modelId="{06F41935-1AEE-473A-817D-FA527F7C861B}">
      <dsp:nvSpPr>
        <dsp:cNvPr id="0" name=""/>
        <dsp:cNvSpPr/>
      </dsp:nvSpPr>
      <dsp:spPr>
        <a:xfrm>
          <a:off x="0" y="2700384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/>
            <a:t>extrativistas</a:t>
          </a:r>
          <a:endParaRPr lang="pt-BR" sz="1800" kern="1200" dirty="0"/>
        </a:p>
      </dsp:txBody>
      <dsp:txXfrm>
        <a:off x="0" y="2700384"/>
        <a:ext cx="2767807" cy="1660684"/>
      </dsp:txXfrm>
    </dsp:sp>
    <dsp:sp modelId="{0DB62ABE-EBC5-461C-9C39-5A068F7658F3}">
      <dsp:nvSpPr>
        <dsp:cNvPr id="0" name=""/>
        <dsp:cNvSpPr/>
      </dsp:nvSpPr>
      <dsp:spPr>
        <a:xfrm>
          <a:off x="3044588" y="2700384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/>
            <a:t>Pescadores artesanais</a:t>
          </a:r>
          <a:endParaRPr lang="pt-BR" sz="1800" kern="1200" dirty="0"/>
        </a:p>
      </dsp:txBody>
      <dsp:txXfrm>
        <a:off x="3044588" y="2700384"/>
        <a:ext cx="2767807" cy="1660684"/>
      </dsp:txXfrm>
    </dsp:sp>
    <dsp:sp modelId="{CCD3E535-DF15-41A9-A240-2E5F03E7B5FF}">
      <dsp:nvSpPr>
        <dsp:cNvPr id="0" name=""/>
        <dsp:cNvSpPr/>
      </dsp:nvSpPr>
      <dsp:spPr>
        <a:xfrm>
          <a:off x="6089176" y="2700384"/>
          <a:ext cx="2767807" cy="1660684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/>
            <a:t>integrantes de comunidades remanescentes de quilombos rurais e demais povos e comunidades tradicionais</a:t>
          </a:r>
          <a:endParaRPr lang="pt-BR" sz="1800" kern="1200" dirty="0"/>
        </a:p>
      </dsp:txBody>
      <dsp:txXfrm>
        <a:off x="6089176" y="2700384"/>
        <a:ext cx="2767807" cy="166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5047" y="0"/>
            <a:ext cx="2941532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D006B-84B5-4907-972F-9D2C0C13A092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5047" y="9425568"/>
            <a:ext cx="2941532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CE9C-7F23-44FA-B253-83026F2EC9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70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6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3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01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42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0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8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C5ADAB-963B-4565-97E8-A7E0B2DAB18E}" type="datetimeFigureOut">
              <a:rPr lang="pt-BR" smtClean="0"/>
              <a:t>02/10/2017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97B99-C9D0-4752-B534-F42E44CF6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81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pic>
        <p:nvPicPr>
          <p:cNvPr id="4" name="Picture 3" descr="base_logos-01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9" y="5939236"/>
            <a:ext cx="12192000" cy="9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a.gov.br/sitemda/oportunida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a.gov.br/sitemda/oportunida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ago.leao\Downloads\capaPPT5a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1287"/>
            <a:ext cx="12211050" cy="67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432" y="282985"/>
            <a:ext cx="963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Qualificação de conselheiros de administração e fiscal de cooperativas da agricultura familiar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60174" y="1506995"/>
            <a:ext cx="108336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Executora: </a:t>
            </a:r>
            <a:r>
              <a:rPr lang="pt-BR" sz="2200" dirty="0" smtClean="0"/>
              <a:t>Universidade Federal da Fronteira Sul - UFFS</a:t>
            </a:r>
          </a:p>
          <a:p>
            <a:r>
              <a:rPr lang="pt-BR" sz="2200" b="1" dirty="0" smtClean="0"/>
              <a:t>OBJETO: </a:t>
            </a:r>
            <a:r>
              <a:rPr lang="pt-BR" sz="2400" dirty="0" smtClean="0"/>
              <a:t> </a:t>
            </a:r>
            <a:r>
              <a:rPr lang="pt-BR" sz="2400" dirty="0"/>
              <a:t>Qualificar dirigentes, conselheiros fiscais e administrativos de cooperativas da agricultura familiar em gestão de cooperativas, visando aperfeiçoar a gestão das cooperativas, à ampliação do acesso às políticas públicas e o fortalecimento da agricultura </a:t>
            </a:r>
            <a:r>
              <a:rPr lang="pt-BR" sz="2400" dirty="0" smtClean="0"/>
              <a:t>familiar</a:t>
            </a:r>
            <a:endParaRPr lang="pt-BR" sz="22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VALOR: </a:t>
            </a:r>
            <a:r>
              <a:rPr lang="pt-BR" sz="2200" dirty="0" smtClean="0"/>
              <a:t>R</a:t>
            </a:r>
            <a:r>
              <a:rPr lang="pt-BR" sz="2200" dirty="0"/>
              <a:t>$ </a:t>
            </a:r>
            <a:r>
              <a:rPr lang="pt-BR" sz="2200" dirty="0" smtClean="0"/>
              <a:t>2.649.978,00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Público beneficiário: </a:t>
            </a:r>
            <a:r>
              <a:rPr lang="pt-BR" sz="2200" dirty="0"/>
              <a:t>750 empreendimentos coletivos da agricultura familiar beneficiando 2.250 dirigentes de cooperativas e associações.</a:t>
            </a:r>
            <a:endParaRPr lang="pt-BR" sz="2200" dirty="0" smtClean="0"/>
          </a:p>
        </p:txBody>
      </p:sp>
    </p:spTree>
    <p:extLst>
      <p:ext uri="{BB962C8B-B14F-4D97-AF65-F5344CB8AC3E}">
        <p14:creationId xmlns:p14="http://schemas.microsoft.com/office/powerpoint/2010/main" val="18419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148"/>
            <a:ext cx="12192000" cy="161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432" y="282985"/>
            <a:ext cx="9633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Qualificação de conselheiros de administração e fiscal de cooperativas da agricultura familiar</a:t>
            </a:r>
            <a:endParaRPr lang="pt-BR" sz="2400" b="1" dirty="0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61" y="1351986"/>
            <a:ext cx="3244850" cy="2586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10638" r="15724" b="8203"/>
          <a:stretch>
            <a:fillRect/>
          </a:stretch>
        </p:blipFill>
        <p:spPr bwMode="auto">
          <a:xfrm>
            <a:off x="7215061" y="1351986"/>
            <a:ext cx="3094037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5472874" y="2363343"/>
            <a:ext cx="1095375" cy="0"/>
          </a:xfrm>
          <a:prstGeom prst="straightConnector1">
            <a:avLst/>
          </a:prstGeom>
          <a:ln w="38100" cap="flat">
            <a:solidFill>
              <a:schemeClr val="accent6">
                <a:lumMod val="75000"/>
              </a:schemeClr>
            </a:solidFill>
            <a:bevel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5471287" y="3093085"/>
            <a:ext cx="109696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89246"/>
              </p:ext>
            </p:extLst>
          </p:nvPr>
        </p:nvGraphicFramePr>
        <p:xfrm>
          <a:off x="2376930" y="3980886"/>
          <a:ext cx="7791450" cy="244337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2998"/>
                <a:gridCol w="1286791"/>
                <a:gridCol w="1718078"/>
                <a:gridCol w="2573583"/>
              </a:tblGrid>
              <a:tr h="4596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REGIÃO/ESTADO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DE CURSOS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CAPACITADOS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Nº EMPREENDIMENTOS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</a:tr>
              <a:tr h="2932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 NORTE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225 Dirigentes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 Cooperativas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</a:tr>
              <a:tr h="4596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 CENTRO-OESTE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225 Dirigentes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 Cooperativas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</a:tr>
              <a:tr h="2932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</a:t>
                      </a:r>
                      <a:r>
                        <a:rPr lang="pt-BR" sz="1400" baseline="0" dirty="0" smtClean="0"/>
                        <a:t> NORDESTE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12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540 Dirigentes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180 Cooperativas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2932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 SUDESTE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13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585 Dirigentes</a:t>
                      </a:r>
                      <a:r>
                        <a:rPr lang="pt-BR" sz="1400" baseline="0" dirty="0" smtClean="0"/>
                        <a:t> 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195 Cooperativas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</a:tr>
              <a:tr h="2932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REGIÃO</a:t>
                      </a:r>
                      <a:r>
                        <a:rPr lang="pt-BR" sz="1400" baseline="0" dirty="0" smtClean="0"/>
                        <a:t> SUL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15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675 Dirigentes 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225</a:t>
                      </a:r>
                      <a:r>
                        <a:rPr lang="pt-BR" sz="1400" baseline="0" dirty="0" smtClean="0"/>
                        <a:t> Cooperativas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</a:tr>
              <a:tr h="29322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TOTAL</a:t>
                      </a:r>
                      <a:r>
                        <a:rPr lang="pt-BR" sz="1400" baseline="0" dirty="0" smtClean="0"/>
                        <a:t> 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50 CURSOS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2.250 Dirigentes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750 Cooperativas </a:t>
                      </a:r>
                      <a:endParaRPr lang="pt-B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2197" y="1422609"/>
            <a:ext cx="10078636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b="1" dirty="0" smtClean="0">
                <a:cs typeface="Times New Roman" panose="02020603050405020304" pitchFamily="18" charset="0"/>
              </a:rPr>
              <a:t>Conceito</a:t>
            </a:r>
            <a:endParaRPr lang="pt-BR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000" dirty="0">
                <a:cs typeface="Times New Roman" panose="02020603050405020304" pitchFamily="18" charset="0"/>
              </a:rPr>
              <a:t>Fomentar a participação da agricultura familiar nas políticas de apoio à comercialização (PNAE, PAA e Programas Estaduais/Municipais), a partir da articulação em rede com agentes institucionais.</a:t>
            </a:r>
          </a:p>
          <a:p>
            <a:pPr algn="just"/>
            <a:endParaRPr lang="pt-BR" sz="2000" dirty="0"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2000" b="1" dirty="0">
                <a:cs typeface="Times New Roman" panose="02020603050405020304" pitchFamily="18" charset="0"/>
              </a:rPr>
              <a:t>Objetivos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Monitorar as chamadas públicas; aproximar a demanda e a oferta de alimentos.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Potencializar a comunicação em rede de agentes públicos e sociais.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Fomentar o consumo de produtos da agricultura familiar.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Sensibilizar gestores públicos para percentual mínimo para aquisição do segmento.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Sistematizar dados estatísticos (valores, quantidade e preços).</a:t>
            </a:r>
          </a:p>
          <a:p>
            <a:pPr marL="457200" indent="-4572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000" dirty="0">
                <a:cs typeface="Times New Roman" panose="02020603050405020304" pitchFamily="18" charset="0"/>
              </a:rPr>
              <a:t>Contribuir para a transparência no processo de comercialização pública.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880" y="431075"/>
            <a:ext cx="789425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bg1"/>
                </a:solidFill>
              </a:rPr>
              <a:t>Sistema de Monitoramento de Oportunidades de Compras Públicas da Agricultura </a:t>
            </a:r>
            <a:r>
              <a:rPr lang="pt-BR" sz="2400" b="1" dirty="0" smtClean="0">
                <a:solidFill>
                  <a:schemeClr val="bg1"/>
                </a:solidFill>
              </a:rPr>
              <a:t>Familiar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2197" y="1422609"/>
            <a:ext cx="10078636" cy="448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b="1" dirty="0" smtClean="0">
                <a:cs typeface="Times New Roman" panose="02020603050405020304" pitchFamily="18" charset="0"/>
              </a:rPr>
              <a:t>Funcionamento</a:t>
            </a:r>
            <a:endParaRPr lang="pt-BR" b="1" dirty="0"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cs typeface="Times New Roman" panose="02020603050405020304" pitchFamily="18" charset="0"/>
              </a:rPr>
              <a:t>O monitoramento se dá por meio de “robô” automático, que procura por extratos de chamadas públicas em sites oficiais e diários oficiais.</a:t>
            </a: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cs typeface="Times New Roman" panose="02020603050405020304" pitchFamily="18" charset="0"/>
              </a:rPr>
              <a:t>A equipe da SAF/SEAD busca nos sites, envia e-mails e faz ligações para obtenção do edital de chamada pública na íntegra.</a:t>
            </a: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cs typeface="Times New Roman" panose="02020603050405020304" pitchFamily="18" charset="0"/>
              </a:rPr>
              <a:t>A divulgação das chamadas públicas ocorre a partir de variadas plataformas de comunicação </a:t>
            </a:r>
            <a:r>
              <a:rPr lang="pt-BR" i="1" dirty="0">
                <a:cs typeface="Times New Roman" panose="02020603050405020304" pitchFamily="18" charset="0"/>
              </a:rPr>
              <a:t>web</a:t>
            </a:r>
            <a:r>
              <a:rPr lang="pt-BR" dirty="0">
                <a:cs typeface="Times New Roman" panose="02020603050405020304" pitchFamily="18" charset="0"/>
              </a:rPr>
              <a:t> para potencializar o alcance junto aos agricultores familiares.</a:t>
            </a: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cs typeface="Times New Roman" panose="02020603050405020304" pitchFamily="18" charset="0"/>
              </a:rPr>
              <a:t>As informações serão atualizadas diariamente em endereço eletrônico mantido pela SEAD (</a:t>
            </a:r>
            <a:r>
              <a:rPr lang="pt-BR" dirty="0">
                <a:cs typeface="Times New Roman" panose="02020603050405020304" pitchFamily="18" charset="0"/>
                <a:hlinkClick r:id="rId3"/>
              </a:rPr>
              <a:t>www.mda.gov.br/</a:t>
            </a:r>
            <a:r>
              <a:rPr lang="pt-BR" dirty="0" err="1">
                <a:cs typeface="Times New Roman" panose="02020603050405020304" pitchFamily="18" charset="0"/>
                <a:hlinkClick r:id="rId3"/>
              </a:rPr>
              <a:t>sitemda</a:t>
            </a:r>
            <a:r>
              <a:rPr lang="pt-BR" dirty="0">
                <a:cs typeface="Times New Roman" panose="02020603050405020304" pitchFamily="18" charset="0"/>
                <a:hlinkClick r:id="rId3"/>
              </a:rPr>
              <a:t>/oportunidades</a:t>
            </a:r>
            <a:r>
              <a:rPr lang="pt-BR" dirty="0">
                <a:cs typeface="Times New Roman" panose="02020603050405020304" pitchFamily="18" charset="0"/>
              </a:rPr>
              <a:t>), a partir do dia 10 de julho de 2017.</a:t>
            </a: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cs typeface="Times New Roman" panose="02020603050405020304" pitchFamily="18" charset="0"/>
              </a:rPr>
              <a:t>Articulação da rede comunicacional de agentes institucionais por intermédio de aplicativo para </a:t>
            </a:r>
            <a:r>
              <a:rPr lang="pt-BR" b="1" i="1" dirty="0">
                <a:cs typeface="Times New Roman" panose="02020603050405020304" pitchFamily="18" charset="0"/>
              </a:rPr>
              <a:t>smartphone</a:t>
            </a:r>
            <a:r>
              <a:rPr lang="pt-BR" b="1" dirty="0">
                <a:cs typeface="Times New Roman" panose="02020603050405020304" pitchFamily="18" charset="0"/>
              </a:rPr>
              <a:t>: </a:t>
            </a:r>
            <a:r>
              <a:rPr lang="pt-BR" b="1" i="1" dirty="0">
                <a:cs typeface="Times New Roman" panose="02020603050405020304" pitchFamily="18" charset="0"/>
              </a:rPr>
              <a:t>WhatsApp Oportunidades </a:t>
            </a:r>
            <a:r>
              <a:rPr lang="pt-BR" b="1" dirty="0">
                <a:cs typeface="Times New Roman" panose="02020603050405020304" pitchFamily="18" charset="0"/>
              </a:rPr>
              <a:t>(61 9.9308.0388).</a:t>
            </a:r>
          </a:p>
          <a:p>
            <a:pPr marL="342900" indent="-34290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dirty="0">
                <a:cs typeface="Times New Roman" panose="02020603050405020304" pitchFamily="18" charset="0"/>
              </a:rPr>
              <a:t>Público beneficiário: </a:t>
            </a:r>
            <a:r>
              <a:rPr lang="pt-BR" dirty="0" smtClean="0">
                <a:cs typeface="Times New Roman" panose="02020603050405020304" pitchFamily="18" charset="0"/>
              </a:rPr>
              <a:t>agricultura </a:t>
            </a:r>
            <a:r>
              <a:rPr lang="pt-BR" dirty="0">
                <a:cs typeface="Times New Roman" panose="02020603050405020304" pitchFamily="18" charset="0"/>
              </a:rPr>
              <a:t>familiar (organizações e famílias</a:t>
            </a:r>
            <a:r>
              <a:rPr lang="pt-BR" dirty="0" smtClean="0">
                <a:cs typeface="Times New Roman" panose="02020603050405020304" pitchFamily="18" charset="0"/>
              </a:rPr>
              <a:t>).</a:t>
            </a:r>
            <a:endParaRPr lang="pt-B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01584" y="412787"/>
            <a:ext cx="7894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</a:rPr>
              <a:t>Sistema de Monitoramento de Oportunidades de Compras Públicas da Agricultura Familiar</a:t>
            </a:r>
          </a:p>
        </p:txBody>
      </p:sp>
    </p:spTree>
    <p:extLst>
      <p:ext uri="{BB962C8B-B14F-4D97-AF65-F5344CB8AC3E}">
        <p14:creationId xmlns:p14="http://schemas.microsoft.com/office/powerpoint/2010/main" val="14822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2197" y="1422609"/>
            <a:ext cx="10078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pt-BR" sz="1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 smtClean="0">
                <a:cs typeface="Times New Roman" panose="02020603050405020304" pitchFamily="18" charset="0"/>
              </a:rPr>
              <a:t>Acesso </a:t>
            </a:r>
            <a:r>
              <a:rPr lang="pt-BR" sz="1600" b="1" dirty="0">
                <a:cs typeface="Times New Roman" panose="02020603050405020304" pitchFamily="18" charset="0"/>
              </a:rPr>
              <a:t>do Sistema – Portal </a:t>
            </a:r>
            <a:r>
              <a:rPr lang="pt-BR" sz="1600" b="1" dirty="0" smtClean="0">
                <a:cs typeface="Times New Roman" panose="02020603050405020304" pitchFamily="18" charset="0"/>
              </a:rPr>
              <a:t>SEAD </a:t>
            </a:r>
            <a:r>
              <a:rPr lang="pt-BR" sz="1600" dirty="0" smtClean="0">
                <a:cs typeface="Times New Roman" panose="02020603050405020304" pitchFamily="18" charset="0"/>
              </a:rPr>
              <a:t>– </a:t>
            </a:r>
            <a:r>
              <a:rPr lang="pt-BR" sz="1600" dirty="0" smtClean="0">
                <a:cs typeface="Times New Roman" panose="02020603050405020304" pitchFamily="18" charset="0"/>
                <a:hlinkClick r:id="rId3"/>
              </a:rPr>
              <a:t>www.mda.gov.br/sitemda/oportunidades</a:t>
            </a:r>
            <a:endParaRPr lang="pt-BR" sz="16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cs typeface="Times New Roman" panose="02020603050405020304" pitchFamily="18" charset="0"/>
              </a:rPr>
              <a:t>Navegação na página do </a:t>
            </a:r>
            <a:r>
              <a:rPr lang="pt-BR" sz="1600" b="1" dirty="0" smtClean="0">
                <a:cs typeface="Times New Roman" panose="02020603050405020304" pitchFamily="18" charset="0"/>
              </a:rPr>
              <a:t>Sistema </a:t>
            </a:r>
            <a:r>
              <a:rPr lang="pt-BR" sz="1600" dirty="0">
                <a:cs typeface="Times New Roman" panose="02020603050405020304" pitchFamily="18" charset="0"/>
              </a:rPr>
              <a:t>–</a:t>
            </a:r>
            <a:r>
              <a:rPr lang="pt-BR" sz="1600" b="1" dirty="0" smtClean="0"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cs typeface="Times New Roman" panose="02020603050405020304" pitchFamily="18" charset="0"/>
              </a:rPr>
              <a:t>busca </a:t>
            </a:r>
            <a:r>
              <a:rPr lang="pt-BR" sz="1600" dirty="0">
                <a:cs typeface="Times New Roman" panose="02020603050405020304" pitchFamily="18" charset="0"/>
              </a:rPr>
              <a:t>por chamadas públicas específicas de estados e/ou municípios de interesse.</a:t>
            </a:r>
          </a:p>
          <a:p>
            <a:pPr>
              <a:lnSpc>
                <a:spcPct val="80000"/>
              </a:lnSpc>
            </a:pPr>
            <a:endParaRPr lang="pt-B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759527" y="385355"/>
            <a:ext cx="853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</a:rPr>
              <a:t>Sistema de Monitoramento de Oportunidades de Compras Públicas da Agricultura </a:t>
            </a:r>
            <a:r>
              <a:rPr lang="pt-BR" sz="2400" b="1" dirty="0" smtClean="0">
                <a:solidFill>
                  <a:srgbClr val="FFFFFF"/>
                </a:solidFill>
              </a:rPr>
              <a:t>Familiar</a:t>
            </a:r>
            <a:endParaRPr lang="pt-BR" sz="2400" b="1" dirty="0">
              <a:solidFill>
                <a:srgbClr val="FF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203704" y="2376050"/>
            <a:ext cx="7248701" cy="3348094"/>
            <a:chOff x="4194281" y="3733839"/>
            <a:chExt cx="5743713" cy="250575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281" y="3733840"/>
              <a:ext cx="2927143" cy="250575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424" y="3733839"/>
              <a:ext cx="2816570" cy="2505755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608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433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PARCERIA SEAD/GIZ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60174" y="1506995"/>
            <a:ext cx="108336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/>
              <a:t>Componente A - Políticas Públicas de </a:t>
            </a:r>
            <a:r>
              <a:rPr lang="pt-BR" sz="2200" b="1" dirty="0" smtClean="0"/>
              <a:t>Comercialização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 smtClean="0"/>
              <a:t>Objetivo: A </a:t>
            </a:r>
            <a:r>
              <a:rPr lang="pt-BR" sz="2200" dirty="0"/>
              <a:t>implementação dos programas e políticas públicas para apoiar a comercialização das organizações econômicas da agricultura familiar e de povos e comunidades tradicionais na Amazônia é melhorada</a:t>
            </a:r>
            <a:r>
              <a:rPr lang="pt-BR" sz="22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Componente </a:t>
            </a:r>
            <a:r>
              <a:rPr lang="pt-BR" sz="2200" b="1" dirty="0"/>
              <a:t>B - Desenvolvimento de Capacidades e Gestão do </a:t>
            </a:r>
            <a:r>
              <a:rPr lang="pt-BR" sz="2200" b="1" dirty="0" smtClean="0"/>
              <a:t>Conhecimento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Objetivo: </a:t>
            </a:r>
            <a:r>
              <a:rPr lang="pt-BR" sz="2200" dirty="0" smtClean="0"/>
              <a:t>A </a:t>
            </a:r>
            <a:r>
              <a:rPr lang="pt-BR" sz="2200" dirty="0"/>
              <a:t>Rede de ATER e os órgãos públicos dispõem de capacidades necessárias para ampliar o acesso dos produtos da </a:t>
            </a:r>
            <a:r>
              <a:rPr lang="pt-BR" sz="2200" dirty="0" err="1"/>
              <a:t>sociobiodiversidade</a:t>
            </a:r>
            <a:r>
              <a:rPr lang="pt-BR" sz="2200" dirty="0"/>
              <a:t> e da agroecologia aos </a:t>
            </a:r>
            <a:r>
              <a:rPr lang="pt-BR" sz="2200" dirty="0" smtClean="0"/>
              <a:t>mercados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/>
              <a:t>Componente C - Promoção dos mercados para os produtos da </a:t>
            </a:r>
            <a:r>
              <a:rPr lang="pt-BR" sz="2200" b="1" dirty="0" err="1"/>
              <a:t>sociobiodiversidade</a:t>
            </a:r>
            <a:r>
              <a:rPr lang="pt-BR" sz="2200" dirty="0"/>
              <a:t>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Objetivo: </a:t>
            </a:r>
            <a:r>
              <a:rPr lang="pt-BR" sz="2200" dirty="0" smtClean="0"/>
              <a:t>Mecanismos </a:t>
            </a:r>
            <a:r>
              <a:rPr lang="pt-BR" sz="2200" dirty="0"/>
              <a:t>inovadores com potencial comprovado de aumento da comercialização de produtos da </a:t>
            </a:r>
            <a:r>
              <a:rPr lang="pt-BR" sz="2200" dirty="0" err="1"/>
              <a:t>sociobiodiversidade</a:t>
            </a:r>
            <a:r>
              <a:rPr lang="pt-BR" sz="2200" dirty="0"/>
              <a:t> e da agroecologia da Amazônia estão sendo </a:t>
            </a:r>
            <a:r>
              <a:rPr lang="pt-BR" sz="2200" dirty="0" smtClean="0"/>
              <a:t>implementados</a:t>
            </a:r>
          </a:p>
        </p:txBody>
      </p:sp>
    </p:spTree>
    <p:extLst>
      <p:ext uri="{BB962C8B-B14F-4D97-AF65-F5344CB8AC3E}">
        <p14:creationId xmlns:p14="http://schemas.microsoft.com/office/powerpoint/2010/main" val="31093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62197" y="1422609"/>
            <a:ext cx="10078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20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200" b="1" dirty="0" smtClean="0">
                <a:cs typeface="Times New Roman" panose="02020603050405020304" pitchFamily="18" charset="0"/>
              </a:rPr>
              <a:t>Obrigado!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cs typeface="Times New Roman" panose="02020603050405020304" pitchFamily="18" charset="0"/>
              </a:rPr>
              <a:t>Silas Ayrton </a:t>
            </a:r>
            <a:r>
              <a:rPr lang="pt-BR" sz="2400" b="1" dirty="0" err="1">
                <a:cs typeface="Times New Roman" panose="02020603050405020304" pitchFamily="18" charset="0"/>
              </a:rPr>
              <a:t>Vinhote</a:t>
            </a:r>
            <a:r>
              <a:rPr lang="pt-BR" sz="2400" b="1" dirty="0">
                <a:cs typeface="Times New Roman" panose="02020603050405020304" pitchFamily="18" charset="0"/>
              </a:rPr>
              <a:t> de </a:t>
            </a:r>
            <a:r>
              <a:rPr lang="pt-BR" sz="2400" b="1" dirty="0" smtClean="0">
                <a:cs typeface="Times New Roman" panose="02020603050405020304" pitchFamily="18" charset="0"/>
              </a:rPr>
              <a:t>Souza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cs typeface="Times New Roman" panose="02020603050405020304" pitchFamily="18" charset="0"/>
              </a:rPr>
              <a:t>Delegacia Federal da </a:t>
            </a:r>
            <a:r>
              <a:rPr lang="pt-BR" sz="2400" b="1" dirty="0" err="1">
                <a:cs typeface="Times New Roman" panose="02020603050405020304" pitchFamily="18" charset="0"/>
              </a:rPr>
              <a:t>Sead</a:t>
            </a:r>
            <a:r>
              <a:rPr lang="pt-BR" sz="2400" b="1" dirty="0">
                <a:cs typeface="Times New Roman" panose="02020603050405020304" pitchFamily="18" charset="0"/>
              </a:rPr>
              <a:t> no Estado do </a:t>
            </a:r>
            <a:r>
              <a:rPr lang="pt-BR" sz="2400" b="1" dirty="0" smtClean="0">
                <a:cs typeface="Times New Roman" panose="02020603050405020304" pitchFamily="18" charset="0"/>
              </a:rPr>
              <a:t>Amazonas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(92) 3194-1383 / </a:t>
            </a:r>
            <a:r>
              <a:rPr lang="pt-BR" sz="2400" dirty="0" smtClean="0"/>
              <a:t>3648-0044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t-BR" sz="2400" b="1" dirty="0" smtClean="0"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cs typeface="Times New Roman" panose="02020603050405020304" pitchFamily="18" charset="0"/>
              </a:rPr>
              <a:t>dfda-am@mda.gov.br</a:t>
            </a:r>
            <a:endParaRPr lang="pt-B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37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83200"/>
            <a:ext cx="12192000" cy="157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NTRAcapaPPT5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"/>
            <a:ext cx="12192000" cy="67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30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0174" y="1506995"/>
            <a:ext cx="1083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0"/>
            <a:endParaRPr lang="pt-BR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3775608"/>
              </p:ext>
            </p:extLst>
          </p:nvPr>
        </p:nvGraphicFramePr>
        <p:xfrm>
          <a:off x="1667508" y="1331675"/>
          <a:ext cx="8856984" cy="51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</a:rPr>
              <a:t>AGRICULTURA </a:t>
            </a:r>
            <a:r>
              <a:rPr lang="pt-BR" sz="2400" b="1" dirty="0" smtClean="0">
                <a:solidFill>
                  <a:srgbClr val="FFFFFF"/>
                </a:solidFill>
              </a:rPr>
              <a:t>FAMILIAR </a:t>
            </a:r>
            <a:r>
              <a:rPr lang="pt-BR" sz="2400" b="1" dirty="0">
                <a:solidFill>
                  <a:srgbClr val="FFFFFF"/>
                </a:solidFill>
              </a:rPr>
              <a:t>- LEI Nº 11.326, DE 24 DE JULHO DE </a:t>
            </a:r>
            <a:r>
              <a:rPr lang="pt-BR" sz="2400" b="1" dirty="0" smtClean="0">
                <a:solidFill>
                  <a:srgbClr val="FFFFFF"/>
                </a:solidFill>
              </a:rPr>
              <a:t>2006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30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0174" y="1506995"/>
            <a:ext cx="1083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lvl="0"/>
            <a:endParaRPr lang="pt-BR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42796198"/>
              </p:ext>
            </p:extLst>
          </p:nvPr>
        </p:nvGraphicFramePr>
        <p:xfrm>
          <a:off x="1667508" y="1331675"/>
          <a:ext cx="8856984" cy="51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</a:rPr>
              <a:t>AGRICULTURA </a:t>
            </a:r>
            <a:r>
              <a:rPr lang="pt-BR" sz="2400" b="1" dirty="0" smtClean="0">
                <a:solidFill>
                  <a:srgbClr val="FFFFFF"/>
                </a:solidFill>
              </a:rPr>
              <a:t>FAMILIAR </a:t>
            </a:r>
            <a:r>
              <a:rPr lang="pt-BR" sz="2400" b="1" dirty="0">
                <a:solidFill>
                  <a:srgbClr val="FFFFFF"/>
                </a:solidFill>
              </a:rPr>
              <a:t>- LEI Nº 11.326, DE 24 DE JULHO DE </a:t>
            </a:r>
            <a:r>
              <a:rPr lang="pt-BR" sz="2400" b="1" dirty="0" smtClean="0">
                <a:solidFill>
                  <a:srgbClr val="FFFFFF"/>
                </a:solidFill>
              </a:rPr>
              <a:t>2006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0174" y="1506995"/>
            <a:ext cx="10833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FF"/>
                </a:solidFill>
              </a:rPr>
              <a:t>AGRICULTURA </a:t>
            </a:r>
            <a:r>
              <a:rPr lang="pt-BR" sz="2400" b="1" dirty="0" smtClean="0">
                <a:solidFill>
                  <a:srgbClr val="FFFFFF"/>
                </a:solidFill>
              </a:rPr>
              <a:t>FAMILIAR</a:t>
            </a:r>
            <a:endParaRPr lang="pt-B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C8E533EB-8623-45F7-9460-0D3FD2AA5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128170"/>
              </p:ext>
            </p:extLst>
          </p:nvPr>
        </p:nvGraphicFramePr>
        <p:xfrm>
          <a:off x="1710727" y="1722438"/>
          <a:ext cx="8146503" cy="426624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799944">
                  <a:extLst>
                    <a:ext uri="{9D8B030D-6E8A-4147-A177-3AD203B41FA5}">
                      <a16:colId xmlns:a16="http://schemas.microsoft.com/office/drawing/2014/main" xmlns="" val="3867322172"/>
                    </a:ext>
                  </a:extLst>
                </a:gridCol>
                <a:gridCol w="1139569">
                  <a:extLst>
                    <a:ext uri="{9D8B030D-6E8A-4147-A177-3AD203B41FA5}">
                      <a16:colId xmlns:a16="http://schemas.microsoft.com/office/drawing/2014/main" xmlns="" val="3695509641"/>
                    </a:ext>
                  </a:extLst>
                </a:gridCol>
                <a:gridCol w="1259648">
                  <a:extLst>
                    <a:ext uri="{9D8B030D-6E8A-4147-A177-3AD203B41FA5}">
                      <a16:colId xmlns:a16="http://schemas.microsoft.com/office/drawing/2014/main" xmlns="" val="3812959156"/>
                    </a:ext>
                  </a:extLst>
                </a:gridCol>
                <a:gridCol w="1624910">
                  <a:extLst>
                    <a:ext uri="{9D8B030D-6E8A-4147-A177-3AD203B41FA5}">
                      <a16:colId xmlns:a16="http://schemas.microsoft.com/office/drawing/2014/main" xmlns="" val="2643352951"/>
                    </a:ext>
                  </a:extLst>
                </a:gridCol>
                <a:gridCol w="1322432">
                  <a:extLst>
                    <a:ext uri="{9D8B030D-6E8A-4147-A177-3AD203B41FA5}">
                      <a16:colId xmlns:a16="http://schemas.microsoft.com/office/drawing/2014/main" xmlns="" val="1835351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AM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Nº. DAP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Nº. Sócio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Nº. </a:t>
                      </a:r>
                      <a:r>
                        <a:rPr lang="pt-BR" sz="1600" u="none" strike="noStrike" dirty="0" err="1">
                          <a:effectLst/>
                        </a:rPr>
                        <a:t>Agr.Fam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Nº. MUN.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07941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COOPERATIVA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2.325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1.921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4043255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ASSOCIAÇÃO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83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5.175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4.127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77076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Colônia de Pescador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108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89708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Sociedade Limitada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297701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Emp. Pequeno Porte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273962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Microempresa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3070604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116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7.619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6.160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3547560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Mais Gestão 2012/2016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335266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Adesão Cooperativa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378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310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1921369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Adesão Associação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778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518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xmlns="" val="261222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1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38" y="1298286"/>
            <a:ext cx="7086225" cy="50110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22" r="64831" b="80278"/>
          <a:stretch/>
        </p:blipFill>
        <p:spPr>
          <a:xfrm>
            <a:off x="74494" y="2064124"/>
            <a:ext cx="3410718" cy="1028700"/>
          </a:xfrm>
          <a:prstGeom prst="rect">
            <a:avLst/>
          </a:prstGeom>
        </p:spPr>
      </p:pic>
      <p:pic>
        <p:nvPicPr>
          <p:cNvPr id="5" name="Picture 5" descr="faixa_sup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COMPRA DA AGRICULTURA FAMILIAR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0174" y="1506995"/>
            <a:ext cx="10833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dirty="0" smtClean="0"/>
              <a:t>É uma ação de assistência técnica dirigida à gestão (organização, produção e comercialização) que visa aperfeiçoar  e fortalecer os empreendimentos coletivos da agricultura familiar, por meio de um sistema de resolução de problemas gerenciais e tecnológicos nas seis áreas funcionais: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Gestão Organizacional;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Gestão Industrial;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Finanças e Custos;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Gestão de Pessoas;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Comercialização e Marketing;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Gestão Ambiental.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0433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MAIS GESTÃO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MAIS GESTÃO -  ETAPAS</a:t>
            </a:r>
            <a:endParaRPr lang="pt-BR" sz="2400" b="1" dirty="0">
              <a:solidFill>
                <a:srgbClr val="FFFFFF"/>
              </a:solidFill>
            </a:endParaRPr>
          </a:p>
        </p:txBody>
      </p:sp>
      <p:pic>
        <p:nvPicPr>
          <p:cNvPr id="8" name="Imagem 7" descr="C:\Users\patricia.kato\Desktop\Porduto V\Apresentação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4" y="1506994"/>
            <a:ext cx="10085832" cy="4646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1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60174" y="1506995"/>
            <a:ext cx="10833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 smtClean="0"/>
              <a:t>Atendeu  </a:t>
            </a:r>
            <a:r>
              <a:rPr lang="pt-BR" sz="2200" dirty="0"/>
              <a:t>457 cooperativas  (quase 50% do público total de </a:t>
            </a:r>
            <a:r>
              <a:rPr lang="pt-BR" sz="2200" dirty="0" err="1"/>
              <a:t>DAPs</a:t>
            </a:r>
            <a:r>
              <a:rPr lang="pt-BR" sz="2200" dirty="0"/>
              <a:t> Jurídicas)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Equipe multidisciplinar: contadores, engenheiros de alimentos, nutricionistas, agrônomos, administradores.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Teve caráter consultivo e atuação continuada por 24 </a:t>
            </a:r>
            <a:r>
              <a:rPr lang="pt-BR" sz="2200" dirty="0" smtClean="0"/>
              <a:t>meses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710727" y="467651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MAIS GESTÃO – DADOS BRASIL</a:t>
            </a:r>
            <a:endParaRPr lang="pt-BR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02977"/>
              </p:ext>
            </p:extLst>
          </p:nvPr>
        </p:nvGraphicFramePr>
        <p:xfrm>
          <a:off x="1564048" y="3536282"/>
          <a:ext cx="10085410" cy="13817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7082"/>
                <a:gridCol w="2017082"/>
                <a:gridCol w="2017082"/>
                <a:gridCol w="2017082"/>
                <a:gridCol w="201708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DADOS DO MAIS GESTÃO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CONTRATOS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INVESTIMENTO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TÉCNICOS EM CAMPO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FAMÍLIAS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R$ 57,7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CERCA DE 170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100 MIL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ixa_sup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028"/>
            <a:ext cx="12192000" cy="161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0433" y="367067"/>
            <a:ext cx="9633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FF"/>
                </a:solidFill>
              </a:rPr>
              <a:t>NOVA CHAMADA – MAIS GESTÃO</a:t>
            </a:r>
            <a:endParaRPr lang="pt-BR" sz="2400" b="1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0174" y="1506995"/>
            <a:ext cx="10833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OBJETO: </a:t>
            </a:r>
            <a:r>
              <a:rPr lang="pt-BR" sz="2200" dirty="0" smtClean="0"/>
              <a:t>Qualificação </a:t>
            </a:r>
            <a:r>
              <a:rPr lang="pt-BR" sz="2200" dirty="0"/>
              <a:t>da gestão, apoio ao fortalecimento e à inserção de organizações econômicas da agricultura familiar nos mercados institucionais, públicos e privados</a:t>
            </a:r>
            <a:r>
              <a:rPr lang="pt-BR" sz="22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VALOR: </a:t>
            </a:r>
            <a:r>
              <a:rPr lang="pt-BR" sz="2200" dirty="0" smtClean="0"/>
              <a:t>R$ 5,7 milhões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Duração: </a:t>
            </a:r>
            <a:r>
              <a:rPr lang="pt-BR" sz="2200" dirty="0" smtClean="0"/>
              <a:t>36 meses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Público beneficiário: </a:t>
            </a:r>
            <a:r>
              <a:rPr lang="pt-BR" sz="2200" dirty="0" smtClean="0"/>
              <a:t>19 cooperativas e associações</a:t>
            </a:r>
          </a:p>
        </p:txBody>
      </p:sp>
    </p:spTree>
    <p:extLst>
      <p:ext uri="{BB962C8B-B14F-4D97-AF65-F5344CB8AC3E}">
        <p14:creationId xmlns:p14="http://schemas.microsoft.com/office/powerpoint/2010/main" val="7439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932</Words>
  <Application>Microsoft Office PowerPoint</Application>
  <PresentationFormat>Personalizar</PresentationFormat>
  <Paragraphs>173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Correa</dc:creator>
  <cp:lastModifiedBy>User</cp:lastModifiedBy>
  <cp:revision>203</cp:revision>
  <cp:lastPrinted>2017-05-10T11:55:59Z</cp:lastPrinted>
  <dcterms:created xsi:type="dcterms:W3CDTF">2017-05-08T18:31:38Z</dcterms:created>
  <dcterms:modified xsi:type="dcterms:W3CDTF">2017-10-02T17:39:26Z</dcterms:modified>
</cp:coreProperties>
</file>