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84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0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19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7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05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79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7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39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51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64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52CDE-8353-4DC1-A160-928E12DEF8B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65CB-4DB5-4912-B338-606AC767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9536" y="476672"/>
            <a:ext cx="8352928" cy="2088232"/>
          </a:xfrm>
        </p:spPr>
        <p:txBody>
          <a:bodyPr/>
          <a:lstStyle/>
          <a:p>
            <a:pPr algn="ctr"/>
            <a:r>
              <a:rPr lang="pt-BR" dirty="0" smtClean="0"/>
              <a:t>ID ACOLHIMENTO</a:t>
            </a:r>
            <a:br>
              <a:rPr lang="pt-BR" dirty="0" smtClean="0"/>
            </a:b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67609" y="3062372"/>
            <a:ext cx="6196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Secretaria Nacional de Assistência Social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76249" y="4437112"/>
            <a:ext cx="381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Departamento de Gestão do SUAS</a:t>
            </a:r>
          </a:p>
          <a:p>
            <a:pPr algn="ctr"/>
            <a:endParaRPr lang="pt-BR" sz="1600" b="1" i="1" dirty="0"/>
          </a:p>
          <a:p>
            <a:pPr algn="ctr"/>
            <a:r>
              <a:rPr lang="pt-BR" sz="1600" b="1" i="1" dirty="0"/>
              <a:t>Coordenação-Geral de Planejamento e  Vigilância Socioassistencial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74161" y="4437112"/>
            <a:ext cx="460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Departamento de Proteção Social Especial</a:t>
            </a:r>
          </a:p>
        </p:txBody>
      </p:sp>
    </p:spTree>
    <p:extLst>
      <p:ext uri="{BB962C8B-B14F-4D97-AF65-F5344CB8AC3E}">
        <p14:creationId xmlns:p14="http://schemas.microsoft.com/office/powerpoint/2010/main" val="34308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7731D55-38CE-48E9-B456-F1DFBD02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4" y="603806"/>
            <a:ext cx="8924926" cy="6137562"/>
          </a:xfrm>
          <a:prstGeom prst="rect">
            <a:avLst/>
          </a:prstGeom>
        </p:spPr>
      </p:pic>
      <p:sp>
        <p:nvSpPr>
          <p:cNvPr id="7" name="Seta para a Direita 4"/>
          <p:cNvSpPr/>
          <p:nvPr/>
        </p:nvSpPr>
        <p:spPr>
          <a:xfrm rot="16200000">
            <a:off x="3556907" y="1929493"/>
            <a:ext cx="4870580" cy="3449994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41266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33FAEDE-2452-4888-BDA3-C8E95755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-29074"/>
            <a:ext cx="6840760" cy="6813376"/>
          </a:xfrm>
          <a:prstGeom prst="rect">
            <a:avLst/>
          </a:prstGeom>
        </p:spPr>
      </p:pic>
      <p:sp>
        <p:nvSpPr>
          <p:cNvPr id="7" name="Seta para a Direita 7"/>
          <p:cNvSpPr/>
          <p:nvPr/>
        </p:nvSpPr>
        <p:spPr>
          <a:xfrm rot="16200000">
            <a:off x="4014107" y="2234293"/>
            <a:ext cx="4870580" cy="3449994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5C6FFB5-638A-4099-89FF-CA497D69BE68}"/>
              </a:ext>
            </a:extLst>
          </p:cNvPr>
          <p:cNvSpPr/>
          <p:nvPr/>
        </p:nvSpPr>
        <p:spPr>
          <a:xfrm>
            <a:off x="1540474" y="332657"/>
            <a:ext cx="1447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50" b="1" dirty="0">
                <a:latin typeface="Arial" panose="020B0604020202020204" pitchFamily="34" charset="0"/>
                <a:ea typeface="Times New Roman" panose="02020603050405020304" pitchFamily="18" charset="0"/>
              </a:rPr>
              <a:t>III – DIMENSÃO SERVIÇOS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3433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3997716-5B5D-421D-AA29-163403A0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90" y="476672"/>
            <a:ext cx="7746498" cy="306481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192D12A-6B06-4D6E-AE8B-C07DDE058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018" y="3620128"/>
            <a:ext cx="7918479" cy="3121241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6200000">
            <a:off x="3633107" y="1929493"/>
            <a:ext cx="4870580" cy="3449994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8"/>
          <p:cNvSpPr/>
          <p:nvPr/>
        </p:nvSpPr>
        <p:spPr>
          <a:xfrm>
            <a:off x="1505249" y="148441"/>
            <a:ext cx="257002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b="1" dirty="0">
                <a:latin typeface="Arial" panose="020B0604020202020204" pitchFamily="34" charset="0"/>
                <a:ea typeface="Times New Roman" panose="02020603050405020304" pitchFamily="18" charset="0"/>
              </a:rPr>
              <a:t>III – DIMENSÃO SERVIÇOS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6222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194"/>
            <a:ext cx="4102616" cy="52456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95" y="1236193"/>
            <a:ext cx="4102616" cy="52456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19" y="1239848"/>
            <a:ext cx="4102616" cy="5245619"/>
          </a:xfrm>
          <a:prstGeom prst="rect">
            <a:avLst/>
          </a:prstGeom>
        </p:spPr>
      </p:pic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1134527" y="197353"/>
            <a:ext cx="9922933" cy="70609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</a:rPr>
              <a:t>Dimensões do ID Acolhimento – Censo 2016</a:t>
            </a:r>
            <a:endParaRPr lang="pt-B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245527"/>
            <a:ext cx="9144019" cy="640081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35730" y="6349998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Censo 2016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7937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2\mapas_v3\mapa_id_acolhimento\plotagem\figura - ID acolhimento - abr24 11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97" y="0"/>
            <a:ext cx="63308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23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5405" y="62068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</a:t>
            </a:r>
            <a:endParaRPr lang="pt-BR" sz="3600" dirty="0"/>
          </a:p>
        </p:txBody>
      </p:sp>
      <p:sp>
        <p:nvSpPr>
          <p:cNvPr id="6" name="Espaço Reservado para Conteúdo 3"/>
          <p:cNvSpPr>
            <a:spLocks noGrp="1"/>
          </p:cNvSpPr>
          <p:nvPr>
            <p:ph idx="1"/>
          </p:nvPr>
        </p:nvSpPr>
        <p:spPr>
          <a:xfrm>
            <a:off x="1957389" y="1556792"/>
            <a:ext cx="8218487" cy="4464596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NOB SUAS (Resolução CNAS 33/2012)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Portaria </a:t>
            </a:r>
            <a:r>
              <a:rPr lang="pt-BR" dirty="0"/>
              <a:t>SNAS/MDS 37/2018</a:t>
            </a:r>
          </a:p>
          <a:p>
            <a:pPr marL="0" indent="0" algn="just">
              <a:buNone/>
            </a:pPr>
            <a:r>
              <a:rPr lang="pt-BR" dirty="0"/>
              <a:t>Art. 1º Menciona o </a:t>
            </a:r>
            <a:r>
              <a:rPr lang="pt-BR" b="1" dirty="0"/>
              <a:t>Indicador de Desenvolvimento das Unidades de Acolhimento para Crianças e Adolescentes – ID Acolhimento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698" y="2204864"/>
            <a:ext cx="7730398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5405" y="62068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  <a:endParaRPr lang="pt-BR" sz="3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5CC067-CCA4-4252-B1BD-BD9F56C53724}"/>
              </a:ext>
            </a:extLst>
          </p:cNvPr>
          <p:cNvSpPr/>
          <p:nvPr/>
        </p:nvSpPr>
        <p:spPr>
          <a:xfrm>
            <a:off x="1703512" y="1828801"/>
            <a:ext cx="8784976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/>
              <a:t>Indicadores são </a:t>
            </a:r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medidas</a:t>
            </a:r>
            <a:r>
              <a:rPr lang="pt-BR" sz="2800" dirty="0"/>
              <a:t> que têm por objetivo </a:t>
            </a:r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sumarizar determinada característica</a:t>
            </a:r>
            <a:r>
              <a:rPr lang="pt-BR" sz="2800" dirty="0"/>
              <a:t> da realidade. Permitem acompanhar (monitorar) a dinâmica de incidência de determinado fenômeno ao longo do tempo, como também comparar distintos territórios entre si. </a:t>
            </a:r>
          </a:p>
        </p:txBody>
      </p:sp>
    </p:spTree>
    <p:extLst>
      <p:ext uri="{BB962C8B-B14F-4D97-AF65-F5344CB8AC3E}">
        <p14:creationId xmlns:p14="http://schemas.microsoft.com/office/powerpoint/2010/main" val="18462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5405" y="62068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no SUAS - Histórico</a:t>
            </a:r>
            <a:endParaRPr lang="pt-BR" sz="36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975405" y="1556792"/>
            <a:ext cx="8229600" cy="4577680"/>
          </a:xfrm>
        </p:spPr>
        <p:txBody>
          <a:bodyPr>
            <a:normAutofit/>
          </a:bodyPr>
          <a:lstStyle/>
          <a:p>
            <a:r>
              <a:rPr lang="pt-BR" b="1" dirty="0"/>
              <a:t>2007</a:t>
            </a:r>
            <a:r>
              <a:rPr lang="pt-BR" dirty="0"/>
              <a:t>: Criação do IDCRAS</a:t>
            </a:r>
          </a:p>
          <a:p>
            <a:pPr algn="just"/>
            <a:r>
              <a:rPr lang="pt-BR" b="1" dirty="0"/>
              <a:t>2012</a:t>
            </a:r>
            <a:r>
              <a:rPr lang="pt-BR" dirty="0"/>
              <a:t>: NOB-SUAS  - Maior ênfase aos processos de monitoramento e avaliação </a:t>
            </a:r>
          </a:p>
          <a:p>
            <a:r>
              <a:rPr lang="pt-BR" b="1" dirty="0"/>
              <a:t>2014</a:t>
            </a:r>
            <a:r>
              <a:rPr lang="pt-BR" dirty="0"/>
              <a:t>: Revisão e divulgação do Novo IDCRAS</a:t>
            </a:r>
          </a:p>
          <a:p>
            <a:r>
              <a:rPr lang="pt-BR" b="1" dirty="0"/>
              <a:t>2014</a:t>
            </a:r>
            <a:r>
              <a:rPr lang="pt-BR" dirty="0"/>
              <a:t>: IDCREAS</a:t>
            </a:r>
          </a:p>
          <a:p>
            <a:r>
              <a:rPr lang="pt-BR" b="1" dirty="0"/>
              <a:t>2015</a:t>
            </a:r>
            <a:r>
              <a:rPr lang="pt-BR" dirty="0"/>
              <a:t>: </a:t>
            </a:r>
            <a:r>
              <a:rPr lang="pt-BR" dirty="0" err="1"/>
              <a:t>IDConselho</a:t>
            </a:r>
            <a:endParaRPr lang="pt-BR" dirty="0"/>
          </a:p>
          <a:p>
            <a:r>
              <a:rPr lang="pt-BR" b="1" dirty="0"/>
              <a:t>2017: </a:t>
            </a:r>
            <a:r>
              <a:rPr lang="pt-BR" dirty="0"/>
              <a:t>Testes e modelagem do ID Acolhimento e ID Centro POP</a:t>
            </a:r>
          </a:p>
          <a:p>
            <a:r>
              <a:rPr lang="pt-BR" b="1" dirty="0"/>
              <a:t>2018: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ID Acolhimento e ID Centro POP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36298" t="18080" r="35353" b="8841"/>
          <a:stretch/>
        </p:blipFill>
        <p:spPr>
          <a:xfrm>
            <a:off x="1586743" y="321147"/>
            <a:ext cx="2394963" cy="347269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l="36298" t="18079" r="35353" b="9681"/>
          <a:stretch/>
        </p:blipFill>
        <p:spPr>
          <a:xfrm>
            <a:off x="3290648" y="311154"/>
            <a:ext cx="2402327" cy="344333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/>
          <a:srcRect l="36298" t="21440" r="35353" b="7160"/>
          <a:stretch/>
        </p:blipFill>
        <p:spPr>
          <a:xfrm>
            <a:off x="5046828" y="321148"/>
            <a:ext cx="2110313" cy="304241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36298" t="21440" r="35353" b="7160"/>
          <a:stretch/>
        </p:blipFill>
        <p:spPr>
          <a:xfrm>
            <a:off x="6575099" y="311155"/>
            <a:ext cx="2160240" cy="331267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35825" t="21440" r="35353" b="7160"/>
          <a:stretch/>
        </p:blipFill>
        <p:spPr>
          <a:xfrm>
            <a:off x="8211432" y="354099"/>
            <a:ext cx="2349065" cy="32732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/>
          <a:srcRect l="36381" t="18480" r="35270" b="10926"/>
          <a:stretch/>
        </p:blipFill>
        <p:spPr>
          <a:xfrm>
            <a:off x="4284485" y="1700808"/>
            <a:ext cx="3569779" cy="50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/>
              <a:t>Censo SUAS 2017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957218" y="2420888"/>
            <a:ext cx="8219256" cy="36004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1 – IDENTIFICAÇÃO DA UNIDADE DE ACOLHIMENTO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2 – CARACTERIZAÇÃO DA UNIDADE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3 – CARACTERÍSTICAS DOS USUÁRIOS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4 – SERVIÇO DE ACOLHIMENTO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5 – ESTRUTURA FÍSICA E ÁREA DE LOCALIZAÇÃO DA UNIDADE 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6 – GESTÃO DE PESSOAS</a:t>
            </a:r>
            <a:endParaRPr lang="pt-BR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847528" y="1414091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Unidades de Acolhimento </a:t>
            </a:r>
          </a:p>
          <a:p>
            <a:r>
              <a:rPr lang="pt-BR" sz="3600" dirty="0"/>
              <a:t>(Abrigos, Casas-lares, Casas de passagem, entre outros) </a:t>
            </a:r>
            <a:endParaRPr lang="pt-BR" sz="3600" b="0" dirty="0"/>
          </a:p>
        </p:txBody>
      </p:sp>
    </p:spTree>
    <p:extLst>
      <p:ext uri="{BB962C8B-B14F-4D97-AF65-F5344CB8AC3E}">
        <p14:creationId xmlns:p14="http://schemas.microsoft.com/office/powerpoint/2010/main" val="3636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5405" y="62068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IDAcolhimento</a:t>
            </a:r>
            <a:r>
              <a:rPr 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faz parte do conjunto </a:t>
            </a:r>
            <a:endParaRPr lang="pt-BR" sz="36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628800"/>
            <a:ext cx="9144000" cy="4848200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São indicadores sintéticos que objetivam o monitoramento e a avaliação dos serviços prestados nas unidades </a:t>
            </a:r>
            <a:r>
              <a:rPr lang="pt-BR" dirty="0" err="1"/>
              <a:t>socioassistenciais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Capturar, de forma aproximada e comparativa, a “qualidade dos serviços”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Variam de 1 a 5, sendo 1 o menor “desenvolvimento” e 5 o Maior.</a:t>
            </a:r>
          </a:p>
        </p:txBody>
      </p:sp>
    </p:spTree>
    <p:extLst>
      <p:ext uri="{BB962C8B-B14F-4D97-AF65-F5344CB8AC3E}">
        <p14:creationId xmlns:p14="http://schemas.microsoft.com/office/powerpoint/2010/main" val="6193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5405" y="62068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Três dimensões</a:t>
            </a:r>
            <a:endParaRPr lang="pt-BR" sz="36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133600" y="1600200"/>
            <a:ext cx="6172200" cy="21717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Infraestrutura Física</a:t>
            </a:r>
          </a:p>
          <a:p>
            <a:pPr algn="just"/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Serviços </a:t>
            </a:r>
          </a:p>
          <a:p>
            <a:pPr algn="just"/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Recursos Humanos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23005" y="3786099"/>
            <a:ext cx="8844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r>
              <a:rPr lang="pt-BR" sz="2400" dirty="0"/>
              <a:t>IDACOLHIMENTO = MÉDIA SIMPLES DE CADA DIMENSÃO</a:t>
            </a:r>
          </a:p>
          <a:p>
            <a:endParaRPr lang="pt-BR" sz="2400" dirty="0"/>
          </a:p>
          <a:p>
            <a:r>
              <a:rPr lang="pt-BR" sz="2400" dirty="0"/>
              <a:t>Cada Dimensão varia de 1 a 5, o que implica que o ID Acolhimento também varia de 1 a 5</a:t>
            </a:r>
          </a:p>
        </p:txBody>
      </p:sp>
    </p:spTree>
    <p:extLst>
      <p:ext uri="{BB962C8B-B14F-4D97-AF65-F5344CB8AC3E}">
        <p14:creationId xmlns:p14="http://schemas.microsoft.com/office/powerpoint/2010/main" val="1145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99" y="86805"/>
            <a:ext cx="4833258" cy="42058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737" y="2751662"/>
            <a:ext cx="4572000" cy="3866972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6200000">
            <a:off x="3081046" y="1840463"/>
            <a:ext cx="4870580" cy="3449994"/>
          </a:xfrm>
          <a:prstGeom prst="rightArrow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2541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314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Tema do Office</vt:lpstr>
      <vt:lpstr>ID ACOLHIMENTO 2018</vt:lpstr>
      <vt:lpstr>Contexto</vt:lpstr>
      <vt:lpstr>Indicadores</vt:lpstr>
      <vt:lpstr>Indicadores no SUAS - Histórico</vt:lpstr>
      <vt:lpstr>Apresentação do PowerPoint</vt:lpstr>
      <vt:lpstr>Censo SUAS 2017</vt:lpstr>
      <vt:lpstr>IDAcolhimento faz parte do conjunto </vt:lpstr>
      <vt:lpstr>Três dimensões</vt:lpstr>
      <vt:lpstr>Apresentação do PowerPoint</vt:lpstr>
      <vt:lpstr>Apresentação do PowerPoint</vt:lpstr>
      <vt:lpstr>Apresentação do PowerPoint</vt:lpstr>
      <vt:lpstr>Apresentação do PowerPoint</vt:lpstr>
      <vt:lpstr>Dimensões do ID Acolhimento – Censo 2016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ID_ACOLHIMENTO 2018</dc:title>
  <dc:creator>Dionara Borges Andreani Barbosa</dc:creator>
  <cp:lastModifiedBy>Marcos Maia Antunes</cp:lastModifiedBy>
  <cp:revision>4</cp:revision>
  <dcterms:created xsi:type="dcterms:W3CDTF">2018-04-23T18:32:40Z</dcterms:created>
  <dcterms:modified xsi:type="dcterms:W3CDTF">2018-04-24T18:31:25Z</dcterms:modified>
</cp:coreProperties>
</file>