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355" r:id="rId3"/>
    <p:sldId id="344" r:id="rId4"/>
    <p:sldId id="345" r:id="rId5"/>
    <p:sldId id="346" r:id="rId6"/>
    <p:sldId id="347" r:id="rId7"/>
    <p:sldId id="348" r:id="rId8"/>
    <p:sldId id="258" r:id="rId9"/>
    <p:sldId id="301" r:id="rId10"/>
    <p:sldId id="259" r:id="rId11"/>
    <p:sldId id="260" r:id="rId12"/>
    <p:sldId id="296" r:id="rId13"/>
    <p:sldId id="316" r:id="rId14"/>
    <p:sldId id="263" r:id="rId15"/>
    <p:sldId id="298" r:id="rId16"/>
    <p:sldId id="262" r:id="rId17"/>
    <p:sldId id="261" r:id="rId18"/>
    <p:sldId id="300" r:id="rId19"/>
    <p:sldId id="299" r:id="rId20"/>
    <p:sldId id="350" r:id="rId21"/>
    <p:sldId id="351" r:id="rId22"/>
    <p:sldId id="306" r:id="rId23"/>
    <p:sldId id="294" r:id="rId24"/>
    <p:sldId id="269" r:id="rId25"/>
    <p:sldId id="310" r:id="rId26"/>
    <p:sldId id="284" r:id="rId27"/>
    <p:sldId id="352" r:id="rId28"/>
    <p:sldId id="315" r:id="rId29"/>
    <p:sldId id="349" r:id="rId30"/>
    <p:sldId id="353" r:id="rId31"/>
    <p:sldId id="319" r:id="rId32"/>
    <p:sldId id="317" r:id="rId33"/>
    <p:sldId id="320" r:id="rId34"/>
    <p:sldId id="324" r:id="rId35"/>
    <p:sldId id="321" r:id="rId36"/>
    <p:sldId id="322" r:id="rId37"/>
    <p:sldId id="323" r:id="rId38"/>
    <p:sldId id="331" r:id="rId39"/>
    <p:sldId id="325" r:id="rId40"/>
    <p:sldId id="332" r:id="rId41"/>
    <p:sldId id="326" r:id="rId42"/>
    <p:sldId id="333" r:id="rId43"/>
    <p:sldId id="327" r:id="rId44"/>
    <p:sldId id="334" r:id="rId45"/>
    <p:sldId id="328" r:id="rId46"/>
    <p:sldId id="335" r:id="rId47"/>
    <p:sldId id="337" r:id="rId48"/>
    <p:sldId id="318" r:id="rId49"/>
    <p:sldId id="329" r:id="rId50"/>
    <p:sldId id="338" r:id="rId51"/>
    <p:sldId id="336" r:id="rId52"/>
    <p:sldId id="330" r:id="rId53"/>
    <p:sldId id="343" r:id="rId54"/>
    <p:sldId id="339" r:id="rId55"/>
    <p:sldId id="354" r:id="rId56"/>
    <p:sldId id="286" r:id="rId5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A"/>
    <a:srgbClr val="477BB9"/>
    <a:srgbClr val="4C5C8A"/>
    <a:srgbClr val="EDF2F9"/>
    <a:srgbClr val="447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5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mds.net\mds\SNAS\DPSE\CGSA\CRIAN&#199;AS,%20ADOLESCENTES%20E%20JOVENS\Expans&#227;o%202014\Etapa%20de%20monitoramento\Resultados%20Compilados\Instrumental%20de%20Monitoramento_Todos%20Est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ds.net\mds\SNAS\DPSE\CGSA\CRIAN&#199;AS,%20ADOLESCENTES%20E%20JOVENS\Expans&#227;o%202014\Etapa%20de%20monitoramento\Resultados%20Compilados\Instrumental%20de%20Monitoramento_Todos%20Estad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ds.net\mds\SNAS\DPSE\CGSA\CRIAN&#199;AS,%20ADOLESCENTES%20E%20JOVENS\Expans&#227;o%202014\Etapa%20de%20monitoramento\Resultados%20Compilados\Instrumental%20de%20Monitoramento_Todos%20Estad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ds.net\mds\SNAS\DPSE\CGSA\CRIAN&#199;AS,%20ADOLESCENTES%20E%20JOVENS\Expans&#227;o%202014\Etapa%20de%20monitoramento\Resultados%20Compilados\Instrumental%20de%20Monitoramento_Todos%20Estad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ds.net\mds\SNAS\DPSE\CGSA\CRIAN&#199;AS,%20ADOLESCENTES%20E%20JOVENS\Expans&#227;o%202014\Etapa%20de%20monitoramento\Resultados%20Compilados\Instrumental%20de%20Monitoramento_Todos%20Estad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ds.net\mds\SNAS\DPSE\CGSA\CRIAN&#199;AS,%20ADOLESCENTES%20E%20JOVENS\Expans&#227;o%202014\Etapa%20de%20monitoramento\Resultados%20Compilados\Instrumental%20de%20Monitoramento_Todos%20Estad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ds.net\mds\SNAS\DPSE\CGSA\CRIAN&#199;AS,%20ADOLESCENTES%20E%20JOVENS\Expans&#227;o%202014\Etapa%20de%20monitoramento\Resultados%20Compilados\Instrumental%20de%20Monitoramento_Todos%20Estad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mds.net\mds\SNAS\DPSE\CGSA\CRIAN&#199;AS,%20ADOLESCENTES%20E%20JOVENS\Expans&#227;o%202014\Etapa%20de%20monitoramento\Resultados%20Compilados\Instrumental%20de%20Monitoramento_Todos%20Est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31-41BA-A5D3-CB7925DD39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Sheet7!$B$75:$B$79</c:f>
              <c:strCache>
                <c:ptCount val="5"/>
                <c:pt idx="0">
                  <c:v>Nenhuma Unidade</c:v>
                </c:pt>
                <c:pt idx="1">
                  <c:v>Uma Unidade</c:v>
                </c:pt>
                <c:pt idx="2">
                  <c:v>De 2 a 5 Unidades</c:v>
                </c:pt>
                <c:pt idx="3">
                  <c:v>De 6 a 25 Unidades</c:v>
                </c:pt>
                <c:pt idx="4">
                  <c:v>26 ou mais Unidades</c:v>
                </c:pt>
              </c:strCache>
            </c:strRef>
          </c:cat>
          <c:val>
            <c:numRef>
              <c:f>Sheet7!$C$75:$C$79</c:f>
              <c:numCache>
                <c:formatCode>###0.0</c:formatCode>
                <c:ptCount val="5"/>
                <c:pt idx="0">
                  <c:v>69.317773788150802</c:v>
                </c:pt>
                <c:pt idx="1">
                  <c:v>23.788150807899459</c:v>
                </c:pt>
                <c:pt idx="2">
                  <c:v>5.8348294434470382</c:v>
                </c:pt>
                <c:pt idx="3" formatCode="####.0">
                  <c:v>0.95152603231597843</c:v>
                </c:pt>
                <c:pt idx="4" formatCode="####.0">
                  <c:v>0.10771992818671454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31-41BA-A5D3-CB7925DD3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78464"/>
        <c:axId val="42880000"/>
      </c:barChart>
      <c:catAx>
        <c:axId val="4287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880000"/>
        <c:crosses val="autoZero"/>
        <c:auto val="1"/>
        <c:lblAlgn val="ctr"/>
        <c:lblOffset val="100"/>
        <c:noMultiLvlLbl val="0"/>
      </c:catAx>
      <c:valAx>
        <c:axId val="42880000"/>
        <c:scaling>
          <c:orientation val="minMax"/>
        </c:scaling>
        <c:delete val="0"/>
        <c:axPos val="l"/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87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'Dados Consolidados'!$A$85</c:f>
              <c:strCache>
                <c:ptCount val="1"/>
                <c:pt idx="0">
                  <c:v>Concluídas </c:v>
                </c:pt>
              </c:strCache>
            </c:strRef>
          </c:tx>
          <c:spPr>
            <a:solidFill>
              <a:srgbClr val="8CAF4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Consolidados'!$B$83</c:f>
              <c:strCache>
                <c:ptCount val="1"/>
                <c:pt idx="0">
                  <c:v>Parecer Estadual
(Concluídas, Em andamentoou Com problemas)</c:v>
                </c:pt>
              </c:strCache>
            </c:strRef>
          </c:cat>
          <c:val>
            <c:numRef>
              <c:f>'Dados Consolidados'!$B$85</c:f>
              <c:numCache>
                <c:formatCode>0%</c:formatCode>
                <c:ptCount val="1"/>
                <c:pt idx="0">
                  <c:v>4.9689440993788817E-2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B-41AD-A187-6327F99CDD0C}"/>
            </c:ext>
          </c:extLst>
        </c:ser>
        <c:ser>
          <c:idx val="2"/>
          <c:order val="1"/>
          <c:tx>
            <c:strRef>
              <c:f>'Dados Consolidados'!$A$86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rgbClr val="FFE48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Consolidados'!$B$83</c:f>
              <c:strCache>
                <c:ptCount val="1"/>
                <c:pt idx="0">
                  <c:v>Parecer Estadual
(Concluídas, Em andamentoou Com problemas)</c:v>
                </c:pt>
              </c:strCache>
            </c:strRef>
          </c:cat>
          <c:val>
            <c:numRef>
              <c:f>'Dados Consolidados'!$B$86</c:f>
              <c:numCache>
                <c:formatCode>0%</c:formatCode>
                <c:ptCount val="1"/>
                <c:pt idx="0">
                  <c:v>0.83850931677018636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B-41AD-A187-6327F99CDD0C}"/>
            </c:ext>
          </c:extLst>
        </c:ser>
        <c:ser>
          <c:idx val="3"/>
          <c:order val="2"/>
          <c:tx>
            <c:strRef>
              <c:f>'Dados Consolidados'!$A$87</c:f>
              <c:strCache>
                <c:ptCount val="1"/>
                <c:pt idx="0">
                  <c:v>Com problemas</c:v>
                </c:pt>
              </c:strCache>
            </c:strRef>
          </c:tx>
          <c:spPr>
            <a:solidFill>
              <a:srgbClr val="EC828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Consolidados'!$B$83</c:f>
              <c:strCache>
                <c:ptCount val="1"/>
                <c:pt idx="0">
                  <c:v>Parecer Estadual
(Concluídas, Em andamentoou Com problemas)</c:v>
                </c:pt>
              </c:strCache>
            </c:strRef>
          </c:cat>
          <c:val>
            <c:numRef>
              <c:f>'Dados Consolidados'!$B$87</c:f>
              <c:numCache>
                <c:formatCode>0%</c:formatCode>
                <c:ptCount val="1"/>
                <c:pt idx="0">
                  <c:v>9.8491570541259982E-2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FB-41AD-A187-6327F99CDD0C}"/>
            </c:ext>
          </c:extLst>
        </c:ser>
        <c:ser>
          <c:idx val="0"/>
          <c:order val="3"/>
          <c:tx>
            <c:strRef>
              <c:f>'Dados Consolidados'!$A$84</c:f>
              <c:strCache>
                <c:ptCount val="1"/>
                <c:pt idx="0">
                  <c:v>Sem informação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Consolidados'!$B$83</c:f>
              <c:strCache>
                <c:ptCount val="1"/>
                <c:pt idx="0">
                  <c:v>Parecer Estadual
(Concluídas, Em andamentoou Com problemas)</c:v>
                </c:pt>
              </c:strCache>
            </c:strRef>
          </c:cat>
          <c:val>
            <c:numRef>
              <c:f>'Dados Consolidados'!$B$84</c:f>
              <c:numCache>
                <c:formatCode>0%</c:formatCode>
                <c:ptCount val="1"/>
                <c:pt idx="0">
                  <c:v>1.3309671694764862E-2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FB-41AD-A187-6327F99CDD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0726400"/>
        <c:axId val="70727936"/>
      </c:barChart>
      <c:catAx>
        <c:axId val="70726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70727936"/>
        <c:crosses val="autoZero"/>
        <c:auto val="1"/>
        <c:lblAlgn val="ctr"/>
        <c:lblOffset val="100"/>
        <c:noMultiLvlLbl val="0"/>
      </c:catAx>
      <c:valAx>
        <c:axId val="707279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70726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 cap="all" baseline="0">
                <a:solidFill>
                  <a:srgbClr val="477BB9"/>
                </a:solidFill>
              </a:defRPr>
            </a:pPr>
            <a:r>
              <a:rPr lang="pt-BR" sz="2400" b="1" i="0" cap="all" baseline="0" dirty="0">
                <a:solidFill>
                  <a:srgbClr val="477BB9"/>
                </a:solidFill>
                <a:effectLst/>
                <a:latin typeface="Trebuchet MS" pitchFamily="34" charset="0"/>
              </a:rPr>
              <a:t>Porte e Estrutura</a:t>
            </a:r>
          </a:p>
          <a:p>
            <a:pPr algn="l">
              <a:defRPr sz="2000" cap="all" baseline="0">
                <a:solidFill>
                  <a:srgbClr val="477BB9"/>
                </a:solidFill>
              </a:defRPr>
            </a:pPr>
            <a:r>
              <a:rPr lang="pt-BR" sz="1400" b="1" i="0" cap="none" baseline="0" dirty="0">
                <a:solidFill>
                  <a:srgbClr val="477BB9"/>
                </a:solidFill>
                <a:effectLst/>
              </a:rPr>
              <a:t>(% de municípios de acordo com o andamento de cada ação)</a:t>
            </a:r>
            <a:endParaRPr lang="pt-BR" sz="1400" cap="all" baseline="0" dirty="0">
              <a:solidFill>
                <a:srgbClr val="477BB9"/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'Dados Consolidados'!$G$15</c:f>
              <c:strCache>
                <c:ptCount val="1"/>
                <c:pt idx="0">
                  <c:v>Concluídas </c:v>
                </c:pt>
              </c:strCache>
            </c:strRef>
          </c:tx>
          <c:spPr>
            <a:solidFill>
              <a:srgbClr val="8CAF4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'Dados Consolidados'!$H$13:$K$13</c:f>
              <c:strCache>
                <c:ptCount val="4"/>
                <c:pt idx="0">
                  <c:v>Adequação da capacidade de atendimento</c:v>
                </c:pt>
                <c:pt idx="1">
                  <c:v>Condições satisfatórias de habitabilidade, salubridade e privacidade</c:v>
                </c:pt>
                <c:pt idx="2">
                  <c:v>Localização do imóvel em áreas residenciais, sem identificação externa</c:v>
                </c:pt>
                <c:pt idx="3">
                  <c:v>Acessibilidade</c:v>
                </c:pt>
              </c:strCache>
            </c:strRef>
          </c:cat>
          <c:val>
            <c:numRef>
              <c:f>'Dados Consolidados'!$H$15:$K$15</c:f>
              <c:numCache>
                <c:formatCode>0%</c:formatCode>
                <c:ptCount val="4"/>
                <c:pt idx="0">
                  <c:v>0.61504424778761058</c:v>
                </c:pt>
                <c:pt idx="1">
                  <c:v>0.60251046025104604</c:v>
                </c:pt>
                <c:pt idx="2">
                  <c:v>0.79761904761904767</c:v>
                </c:pt>
                <c:pt idx="3">
                  <c:v>0.29162462159434915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A-48DB-8B1F-717CB5D1EA7B}"/>
            </c:ext>
          </c:extLst>
        </c:ser>
        <c:ser>
          <c:idx val="2"/>
          <c:order val="1"/>
          <c:tx>
            <c:strRef>
              <c:f>'Dados Consolidados'!$G$16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rgbClr val="FFE48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'Dados Consolidados'!$H$13:$K$13</c:f>
              <c:strCache>
                <c:ptCount val="4"/>
                <c:pt idx="0">
                  <c:v>Adequação da capacidade de atendimento</c:v>
                </c:pt>
                <c:pt idx="1">
                  <c:v>Condições satisfatórias de habitabilidade, salubridade e privacidade</c:v>
                </c:pt>
                <c:pt idx="2">
                  <c:v>Localização do imóvel em áreas residenciais, sem identificação externa</c:v>
                </c:pt>
                <c:pt idx="3">
                  <c:v>Acessibilidade</c:v>
                </c:pt>
              </c:strCache>
            </c:strRef>
          </c:cat>
          <c:val>
            <c:numRef>
              <c:f>'Dados Consolidados'!$H$16:$K$16</c:f>
              <c:numCache>
                <c:formatCode>0%</c:formatCode>
                <c:ptCount val="4"/>
                <c:pt idx="0">
                  <c:v>0.27323008849557523</c:v>
                </c:pt>
                <c:pt idx="1">
                  <c:v>0.29288702928870292</c:v>
                </c:pt>
                <c:pt idx="2">
                  <c:v>0.11071428571428571</c:v>
                </c:pt>
                <c:pt idx="3">
                  <c:v>0.49041372351160445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2A-48DB-8B1F-717CB5D1EA7B}"/>
            </c:ext>
          </c:extLst>
        </c:ser>
        <c:ser>
          <c:idx val="3"/>
          <c:order val="2"/>
          <c:tx>
            <c:strRef>
              <c:f>'Dados Consolidados'!$G$17</c:f>
              <c:strCache>
                <c:ptCount val="1"/>
                <c:pt idx="0">
                  <c:v>Com problemas</c:v>
                </c:pt>
              </c:strCache>
            </c:strRef>
          </c:tx>
          <c:spPr>
            <a:solidFill>
              <a:srgbClr val="EC828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'Dados Consolidados'!$H$13:$K$13</c:f>
              <c:strCache>
                <c:ptCount val="4"/>
                <c:pt idx="0">
                  <c:v>Adequação da capacidade de atendimento</c:v>
                </c:pt>
                <c:pt idx="1">
                  <c:v>Condições satisfatórias de habitabilidade, salubridade e privacidade</c:v>
                </c:pt>
                <c:pt idx="2">
                  <c:v>Localização do imóvel em áreas residenciais, sem identificação externa</c:v>
                </c:pt>
                <c:pt idx="3">
                  <c:v>Acessibilidade</c:v>
                </c:pt>
              </c:strCache>
            </c:strRef>
          </c:cat>
          <c:val>
            <c:numRef>
              <c:f>'Dados Consolidados'!$H$17:$K$17</c:f>
              <c:numCache>
                <c:formatCode>0%</c:formatCode>
                <c:ptCount val="4"/>
                <c:pt idx="0">
                  <c:v>5.4203539823008851E-2</c:v>
                </c:pt>
                <c:pt idx="1">
                  <c:v>7.4267782426778242E-2</c:v>
                </c:pt>
                <c:pt idx="2">
                  <c:v>5.2380952380952382E-2</c:v>
                </c:pt>
                <c:pt idx="3">
                  <c:v>0.18062563067608475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2A-48DB-8B1F-717CB5D1EA7B}"/>
            </c:ext>
          </c:extLst>
        </c:ser>
        <c:ser>
          <c:idx val="0"/>
          <c:order val="3"/>
          <c:tx>
            <c:strRef>
              <c:f>'Dados Consolidados'!$G$14</c:f>
              <c:strCache>
                <c:ptCount val="1"/>
                <c:pt idx="0">
                  <c:v>Sem informação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'Dados Consolidados'!$H$13:$K$13</c:f>
              <c:strCache>
                <c:ptCount val="4"/>
                <c:pt idx="0">
                  <c:v>Adequação da capacidade de atendimento</c:v>
                </c:pt>
                <c:pt idx="1">
                  <c:v>Condições satisfatórias de habitabilidade, salubridade e privacidade</c:v>
                </c:pt>
                <c:pt idx="2">
                  <c:v>Localização do imóvel em áreas residenciais, sem identificação externa</c:v>
                </c:pt>
                <c:pt idx="3">
                  <c:v>Acessibilidade</c:v>
                </c:pt>
              </c:strCache>
            </c:strRef>
          </c:cat>
          <c:val>
            <c:numRef>
              <c:f>'Dados Consolidados'!$H$14:$K$14</c:f>
              <c:numCache>
                <c:formatCode>0%</c:formatCode>
                <c:ptCount val="4"/>
                <c:pt idx="0">
                  <c:v>5.7522123893805309E-2</c:v>
                </c:pt>
                <c:pt idx="1">
                  <c:v>3.0334728033472803E-2</c:v>
                </c:pt>
                <c:pt idx="2">
                  <c:v>3.9285714285714285E-2</c:v>
                </c:pt>
                <c:pt idx="3">
                  <c:v>3.7336024217961658E-2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2A-48DB-8B1F-717CB5D1EA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9431552"/>
        <c:axId val="79433088"/>
      </c:barChart>
      <c:catAx>
        <c:axId val="79431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79433088"/>
        <c:crosses val="autoZero"/>
        <c:auto val="1"/>
        <c:lblAlgn val="ctr"/>
        <c:lblOffset val="100"/>
        <c:noMultiLvlLbl val="0"/>
      </c:catAx>
      <c:valAx>
        <c:axId val="794330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794315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 rtl="0">
              <a:defRPr/>
            </a:pPr>
            <a:r>
              <a:rPr lang="pt-BR"/>
              <a:t>Recursos Humanos</a:t>
            </a:r>
          </a:p>
          <a:p>
            <a:pPr algn="l" rtl="0">
              <a:defRPr/>
            </a:pPr>
            <a:r>
              <a:rPr lang="pt-BR"/>
              <a:t>(% de municípios de acordo com o andamento de cada ação)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'Dados Consolidados'!$G$25</c:f>
              <c:strCache>
                <c:ptCount val="1"/>
                <c:pt idx="0">
                  <c:v>Concluídas </c:v>
                </c:pt>
              </c:strCache>
            </c:strRef>
          </c:tx>
          <c:spPr>
            <a:solidFill>
              <a:srgbClr val="8CAF4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'Dados Consolidados'!$H$23:$K$23</c:f>
              <c:strCache>
                <c:ptCount val="4"/>
                <c:pt idx="0">
                  <c:v>Adequação do número de profissionais da(s) equipe(s) de cuidadores do(s) serviço(s) </c:v>
                </c:pt>
                <c:pt idx="1">
                  <c:v>Adequação do número de profissionais da(s) equipe(s) técnica(s) do(s) serviço(s)</c:v>
                </c:pt>
                <c:pt idx="2">
                  <c:v>Equipe de supervisão e apoio aos serviços de acolhimento (órgão gestor)</c:v>
                </c:pt>
                <c:pt idx="3">
                  <c:v>Capacitação e formação continuada</c:v>
                </c:pt>
              </c:strCache>
            </c:strRef>
          </c:cat>
          <c:val>
            <c:numRef>
              <c:f>'Dados Consolidados'!$H$25:$K$25</c:f>
              <c:numCache>
                <c:formatCode>0%</c:formatCode>
                <c:ptCount val="4"/>
                <c:pt idx="0">
                  <c:v>0.54498977505112478</c:v>
                </c:pt>
                <c:pt idx="1">
                  <c:v>0.50992063492063489</c:v>
                </c:pt>
                <c:pt idx="2">
                  <c:v>0.55671296296296291</c:v>
                </c:pt>
                <c:pt idx="3">
                  <c:v>0.30588235294117649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8-4AEC-AF45-7267A0F7C644}"/>
            </c:ext>
          </c:extLst>
        </c:ser>
        <c:ser>
          <c:idx val="2"/>
          <c:order val="1"/>
          <c:tx>
            <c:strRef>
              <c:f>'Dados Consolidados'!$G$26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rgbClr val="FFE48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'Dados Consolidados'!$H$23:$K$23</c:f>
              <c:strCache>
                <c:ptCount val="4"/>
                <c:pt idx="0">
                  <c:v>Adequação do número de profissionais da(s) equipe(s) de cuidadores do(s) serviço(s) </c:v>
                </c:pt>
                <c:pt idx="1">
                  <c:v>Adequação do número de profissionais da(s) equipe(s) técnica(s) do(s) serviço(s)</c:v>
                </c:pt>
                <c:pt idx="2">
                  <c:v>Equipe de supervisão e apoio aos serviços de acolhimento (órgão gestor)</c:v>
                </c:pt>
                <c:pt idx="3">
                  <c:v>Capacitação e formação continuada</c:v>
                </c:pt>
              </c:strCache>
            </c:strRef>
          </c:cat>
          <c:val>
            <c:numRef>
              <c:f>'Dados Consolidados'!$H$26:$K$26</c:f>
              <c:numCache>
                <c:formatCode>0%</c:formatCode>
                <c:ptCount val="4"/>
                <c:pt idx="0">
                  <c:v>0.33946830265848671</c:v>
                </c:pt>
                <c:pt idx="1">
                  <c:v>0.34722222222222221</c:v>
                </c:pt>
                <c:pt idx="2">
                  <c:v>0.29050925925925924</c:v>
                </c:pt>
                <c:pt idx="3">
                  <c:v>0.54705882352941182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8-4AEC-AF45-7267A0F7C644}"/>
            </c:ext>
          </c:extLst>
        </c:ser>
        <c:ser>
          <c:idx val="3"/>
          <c:order val="2"/>
          <c:tx>
            <c:strRef>
              <c:f>'Dados Consolidados'!$G$27</c:f>
              <c:strCache>
                <c:ptCount val="1"/>
                <c:pt idx="0">
                  <c:v>Com problemas</c:v>
                </c:pt>
              </c:strCache>
            </c:strRef>
          </c:tx>
          <c:spPr>
            <a:solidFill>
              <a:srgbClr val="EC828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'Dados Consolidados'!$H$23:$K$23</c:f>
              <c:strCache>
                <c:ptCount val="4"/>
                <c:pt idx="0">
                  <c:v>Adequação do número de profissionais da(s) equipe(s) de cuidadores do(s) serviço(s) </c:v>
                </c:pt>
                <c:pt idx="1">
                  <c:v>Adequação do número de profissionais da(s) equipe(s) técnica(s) do(s) serviço(s)</c:v>
                </c:pt>
                <c:pt idx="2">
                  <c:v>Equipe de supervisão e apoio aos serviços de acolhimento (órgão gestor)</c:v>
                </c:pt>
                <c:pt idx="3">
                  <c:v>Capacitação e formação continuada</c:v>
                </c:pt>
              </c:strCache>
            </c:strRef>
          </c:cat>
          <c:val>
            <c:numRef>
              <c:f>'Dados Consolidados'!$H$27:$K$27</c:f>
              <c:numCache>
                <c:formatCode>0%</c:formatCode>
                <c:ptCount val="4"/>
                <c:pt idx="0">
                  <c:v>8.2822085889570546E-2</c:v>
                </c:pt>
                <c:pt idx="1">
                  <c:v>0.1111111111111111</c:v>
                </c:pt>
                <c:pt idx="2">
                  <c:v>9.4907407407407413E-2</c:v>
                </c:pt>
                <c:pt idx="3">
                  <c:v>0.10392156862745099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B8-4AEC-AF45-7267A0F7C644}"/>
            </c:ext>
          </c:extLst>
        </c:ser>
        <c:ser>
          <c:idx val="0"/>
          <c:order val="3"/>
          <c:tx>
            <c:strRef>
              <c:f>'Dados Consolidados'!$G$24</c:f>
              <c:strCache>
                <c:ptCount val="1"/>
                <c:pt idx="0">
                  <c:v>Sem informação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'Dados Consolidados'!$H$23:$K$23</c:f>
              <c:strCache>
                <c:ptCount val="4"/>
                <c:pt idx="0">
                  <c:v>Adequação do número de profissionais da(s) equipe(s) de cuidadores do(s) serviço(s) </c:v>
                </c:pt>
                <c:pt idx="1">
                  <c:v>Adequação do número de profissionais da(s) equipe(s) técnica(s) do(s) serviço(s)</c:v>
                </c:pt>
                <c:pt idx="2">
                  <c:v>Equipe de supervisão e apoio aos serviços de acolhimento (órgão gestor)</c:v>
                </c:pt>
                <c:pt idx="3">
                  <c:v>Capacitação e formação continuada</c:v>
                </c:pt>
              </c:strCache>
            </c:strRef>
          </c:cat>
          <c:val>
            <c:numRef>
              <c:f>'Dados Consolidados'!$H$24:$K$24</c:f>
              <c:numCache>
                <c:formatCode>0%</c:formatCode>
                <c:ptCount val="4"/>
                <c:pt idx="0">
                  <c:v>3.2719836400817999E-2</c:v>
                </c:pt>
                <c:pt idx="1">
                  <c:v>3.1746031746031744E-2</c:v>
                </c:pt>
                <c:pt idx="2">
                  <c:v>5.7870370370370371E-2</c:v>
                </c:pt>
                <c:pt idx="3">
                  <c:v>4.3137254901960784E-2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B8-4AEC-AF45-7267A0F7C6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2974592"/>
        <c:axId val="43050112"/>
      </c:barChart>
      <c:catAx>
        <c:axId val="42974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3050112"/>
        <c:crosses val="autoZero"/>
        <c:auto val="1"/>
        <c:lblAlgn val="ctr"/>
        <c:lblOffset val="100"/>
        <c:noMultiLvlLbl val="0"/>
      </c:catAx>
      <c:valAx>
        <c:axId val="430501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429745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 rtl="0">
              <a:defRPr/>
            </a:pPr>
            <a:r>
              <a:rPr lang="en-US"/>
              <a:t>Gestão do Serviço</a:t>
            </a:r>
          </a:p>
          <a:p>
            <a:pPr algn="l" rtl="0">
              <a:defRPr/>
            </a:pPr>
            <a:r>
              <a:rPr lang="pt-BR"/>
              <a:t>(% de municípios de acordo com o andamento de cada ação)</a:t>
            </a:r>
          </a:p>
        </c:rich>
      </c:tx>
      <c:layout>
        <c:manualLayout>
          <c:xMode val="edge"/>
          <c:yMode val="edge"/>
          <c:x val="1.7608106436810405E-4"/>
          <c:y val="3.010295447461456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'Dados Consolidados'!$G$35</c:f>
              <c:strCache>
                <c:ptCount val="1"/>
                <c:pt idx="0">
                  <c:v>Concluídas </c:v>
                </c:pt>
              </c:strCache>
            </c:strRef>
          </c:tx>
          <c:spPr>
            <a:solidFill>
              <a:srgbClr val="8CAF4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Consolidados'!$H$33:$J$33</c:f>
              <c:strCache>
                <c:ptCount val="3"/>
                <c:pt idx="0">
                  <c:v>Elaboração/Aprimora-mento do Projeto Político-Pedagógico</c:v>
                </c:pt>
                <c:pt idx="1">
                  <c:v>Inscrição no Conselho de Assistência Social</c:v>
                </c:pt>
                <c:pt idx="2">
                  <c:v>Inscrição no Conselho de Direitos da Criança e do Adolescente</c:v>
                </c:pt>
              </c:strCache>
            </c:strRef>
          </c:cat>
          <c:val>
            <c:numRef>
              <c:f>'Dados Consolidados'!$H$35:$J$35</c:f>
              <c:numCache>
                <c:formatCode>0%</c:formatCode>
                <c:ptCount val="3"/>
                <c:pt idx="0">
                  <c:v>0.5058139534883721</c:v>
                </c:pt>
                <c:pt idx="1">
                  <c:v>0.75984251968503935</c:v>
                </c:pt>
                <c:pt idx="2">
                  <c:v>0.77256740914419697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7-427F-AE2A-969B977E1B2F}"/>
            </c:ext>
          </c:extLst>
        </c:ser>
        <c:ser>
          <c:idx val="2"/>
          <c:order val="1"/>
          <c:tx>
            <c:strRef>
              <c:f>'Dados Consolidados'!$G$36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rgbClr val="FFE48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Consolidados'!$H$33:$J$33</c:f>
              <c:strCache>
                <c:ptCount val="3"/>
                <c:pt idx="0">
                  <c:v>Elaboração/Aprimora-mento do Projeto Político-Pedagógico</c:v>
                </c:pt>
                <c:pt idx="1">
                  <c:v>Inscrição no Conselho de Assistência Social</c:v>
                </c:pt>
                <c:pt idx="2">
                  <c:v>Inscrição no Conselho de Direitos da Criança e do Adolescente</c:v>
                </c:pt>
              </c:strCache>
            </c:strRef>
          </c:cat>
          <c:val>
            <c:numRef>
              <c:f>'Dados Consolidados'!$H$36:$J$36</c:f>
              <c:numCache>
                <c:formatCode>0%</c:formatCode>
                <c:ptCount val="3"/>
                <c:pt idx="0">
                  <c:v>0.38759689922480622</c:v>
                </c:pt>
                <c:pt idx="1">
                  <c:v>0.14566929133858267</c:v>
                </c:pt>
                <c:pt idx="2">
                  <c:v>0.14302461899179367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47-427F-AE2A-969B977E1B2F}"/>
            </c:ext>
          </c:extLst>
        </c:ser>
        <c:ser>
          <c:idx val="3"/>
          <c:order val="2"/>
          <c:tx>
            <c:strRef>
              <c:f>'Dados Consolidados'!$G$37</c:f>
              <c:strCache>
                <c:ptCount val="1"/>
                <c:pt idx="0">
                  <c:v>Com problemas</c:v>
                </c:pt>
              </c:strCache>
            </c:strRef>
          </c:tx>
          <c:spPr>
            <a:solidFill>
              <a:srgbClr val="EC828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Consolidados'!$H$33:$J$33</c:f>
              <c:strCache>
                <c:ptCount val="3"/>
                <c:pt idx="0">
                  <c:v>Elaboração/Aprimora-mento do Projeto Político-Pedagógico</c:v>
                </c:pt>
                <c:pt idx="1">
                  <c:v>Inscrição no Conselho de Assistência Social</c:v>
                </c:pt>
                <c:pt idx="2">
                  <c:v>Inscrição no Conselho de Direitos da Criança e do Adolescente</c:v>
                </c:pt>
              </c:strCache>
            </c:strRef>
          </c:cat>
          <c:val>
            <c:numRef>
              <c:f>'Dados Consolidados'!$H$37:$J$37</c:f>
              <c:numCache>
                <c:formatCode>0%</c:formatCode>
                <c:ptCount val="3"/>
                <c:pt idx="0">
                  <c:v>7.0736434108527133E-2</c:v>
                </c:pt>
                <c:pt idx="1">
                  <c:v>2.0997375328083989E-2</c:v>
                </c:pt>
                <c:pt idx="2">
                  <c:v>3.6342321219226259E-2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47-427F-AE2A-969B977E1B2F}"/>
            </c:ext>
          </c:extLst>
        </c:ser>
        <c:ser>
          <c:idx val="0"/>
          <c:order val="3"/>
          <c:tx>
            <c:strRef>
              <c:f>'Dados Consolidados'!$G$34</c:f>
              <c:strCache>
                <c:ptCount val="1"/>
                <c:pt idx="0">
                  <c:v>Sem informação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Consolidados'!$H$33:$J$33</c:f>
              <c:strCache>
                <c:ptCount val="3"/>
                <c:pt idx="0">
                  <c:v>Elaboração/Aprimora-mento do Projeto Político-Pedagógico</c:v>
                </c:pt>
                <c:pt idx="1">
                  <c:v>Inscrição no Conselho de Assistência Social</c:v>
                </c:pt>
                <c:pt idx="2">
                  <c:v>Inscrição no Conselho de Direitos da Criança e do Adolescente</c:v>
                </c:pt>
              </c:strCache>
            </c:strRef>
          </c:cat>
          <c:val>
            <c:numRef>
              <c:f>'Dados Consolidados'!$H$34:$J$34</c:f>
              <c:numCache>
                <c:formatCode>0%</c:formatCode>
                <c:ptCount val="3"/>
                <c:pt idx="0">
                  <c:v>3.5852713178294575E-2</c:v>
                </c:pt>
                <c:pt idx="1">
                  <c:v>7.3490813648293962E-2</c:v>
                </c:pt>
                <c:pt idx="2">
                  <c:v>4.8065650644783117E-2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47-427F-AE2A-969B977E1B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410176"/>
        <c:axId val="43411712"/>
      </c:barChart>
      <c:catAx>
        <c:axId val="4341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3411712"/>
        <c:crosses val="autoZero"/>
        <c:auto val="1"/>
        <c:lblAlgn val="ctr"/>
        <c:lblOffset val="100"/>
        <c:noMultiLvlLbl val="0"/>
      </c:catAx>
      <c:valAx>
        <c:axId val="434117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43410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pt-BR"/>
              <a:t>Metodologias de Atendimento</a:t>
            </a:r>
          </a:p>
          <a:p>
            <a:pPr algn="ctr" rtl="0">
              <a:defRPr/>
            </a:pPr>
            <a:r>
              <a:rPr lang="pt-BR"/>
              <a:t>(% de municípios de acordo com o andamento de cada ação)</a:t>
            </a:r>
          </a:p>
        </c:rich>
      </c:tx>
      <c:layout>
        <c:manualLayout>
          <c:xMode val="edge"/>
          <c:yMode val="edge"/>
          <c:x val="8.1460559463004132E-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'Dados Consolidados'!$J$45</c:f>
              <c:strCache>
                <c:ptCount val="1"/>
                <c:pt idx="0">
                  <c:v>Concluídas </c:v>
                </c:pt>
              </c:strCache>
            </c:strRef>
          </c:tx>
          <c:spPr>
            <a:solidFill>
              <a:srgbClr val="8CAF4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Consolidados'!$K$43:$Q$43</c:f>
              <c:strCache>
                <c:ptCount val="7"/>
                <c:pt idx="0">
                  <c:v>Elaboração do Plano Individual de Atendimento para crianças e adolescentes/Projeto de vida para jovens</c:v>
                </c:pt>
                <c:pt idx="1">
                  <c:v>Elaboração e envio de relatórios de acompanhamento ao Poder Judiciário</c:v>
                </c:pt>
                <c:pt idx="2">
                  <c:v>Atendimento de grupos de irmãos, sempre que houver demanda</c:v>
                </c:pt>
                <c:pt idx="3">
                  <c:v>Manutenção de prontuários individualizados e atualizados dos acolhidos</c:v>
                </c:pt>
                <c:pt idx="4">
                  <c:v>Seleção, capacitação e acompanhamento das famílias acolhedoras</c:v>
                </c:pt>
                <c:pt idx="5">
                  <c:v>Acompanhamento das famílias de origem no PAIF/ CRAS e PAEFI/CREAS durante período de acolhimento</c:v>
                </c:pt>
                <c:pt idx="6">
                  <c:v>Acompanhamento das famílias de origem pelos CREAS após desligamento dos acolhidos</c:v>
                </c:pt>
              </c:strCache>
            </c:strRef>
          </c:cat>
          <c:val>
            <c:numRef>
              <c:f>'Dados Consolidados'!$K$45:$Q$45</c:f>
              <c:numCache>
                <c:formatCode>0%</c:formatCode>
                <c:ptCount val="7"/>
                <c:pt idx="0">
                  <c:v>0.77459016393442626</c:v>
                </c:pt>
                <c:pt idx="1">
                  <c:v>0.8086283185840708</c:v>
                </c:pt>
                <c:pt idx="2">
                  <c:v>0.83771428571428574</c:v>
                </c:pt>
                <c:pt idx="3">
                  <c:v>0.82333333333333336</c:v>
                </c:pt>
                <c:pt idx="4">
                  <c:v>0.26558265582655827</c:v>
                </c:pt>
                <c:pt idx="5">
                  <c:v>0.63814432989690717</c:v>
                </c:pt>
                <c:pt idx="6">
                  <c:v>0.60702524698133919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2-44C2-8454-F6E3547923D0}"/>
            </c:ext>
          </c:extLst>
        </c:ser>
        <c:ser>
          <c:idx val="2"/>
          <c:order val="1"/>
          <c:tx>
            <c:strRef>
              <c:f>'Dados Consolidados'!$J$46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rgbClr val="FFE48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Consolidados'!$K$43:$Q$43</c:f>
              <c:strCache>
                <c:ptCount val="7"/>
                <c:pt idx="0">
                  <c:v>Elaboração do Plano Individual de Atendimento para crianças e adolescentes/Projeto de vida para jovens</c:v>
                </c:pt>
                <c:pt idx="1">
                  <c:v>Elaboração e envio de relatórios de acompanhamento ao Poder Judiciário</c:v>
                </c:pt>
                <c:pt idx="2">
                  <c:v>Atendimento de grupos de irmãos, sempre que houver demanda</c:v>
                </c:pt>
                <c:pt idx="3">
                  <c:v>Manutenção de prontuários individualizados e atualizados dos acolhidos</c:v>
                </c:pt>
                <c:pt idx="4">
                  <c:v>Seleção, capacitação e acompanhamento das famílias acolhedoras</c:v>
                </c:pt>
                <c:pt idx="5">
                  <c:v>Acompanhamento das famílias de origem no PAIF/ CRAS e PAEFI/CREAS durante período de acolhimento</c:v>
                </c:pt>
                <c:pt idx="6">
                  <c:v>Acompanhamento das famílias de origem pelos CREAS após desligamento dos acolhidos</c:v>
                </c:pt>
              </c:strCache>
            </c:strRef>
          </c:cat>
          <c:val>
            <c:numRef>
              <c:f>'Dados Consolidados'!$K$46:$Q$46</c:f>
              <c:numCache>
                <c:formatCode>0%</c:formatCode>
                <c:ptCount val="7"/>
                <c:pt idx="0">
                  <c:v>0.1598360655737705</c:v>
                </c:pt>
                <c:pt idx="1">
                  <c:v>0.13827433628318583</c:v>
                </c:pt>
                <c:pt idx="2">
                  <c:v>9.4857142857142862E-2</c:v>
                </c:pt>
                <c:pt idx="3">
                  <c:v>0.11888888888888889</c:v>
                </c:pt>
                <c:pt idx="4">
                  <c:v>0.36043360433604338</c:v>
                </c:pt>
                <c:pt idx="5">
                  <c:v>0.27628865979381445</c:v>
                </c:pt>
                <c:pt idx="6">
                  <c:v>0.28869374313940727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2-44C2-8454-F6E3547923D0}"/>
            </c:ext>
          </c:extLst>
        </c:ser>
        <c:ser>
          <c:idx val="3"/>
          <c:order val="2"/>
          <c:tx>
            <c:strRef>
              <c:f>'Dados Consolidados'!$J$47</c:f>
              <c:strCache>
                <c:ptCount val="1"/>
                <c:pt idx="0">
                  <c:v>Com problemas</c:v>
                </c:pt>
              </c:strCache>
            </c:strRef>
          </c:tx>
          <c:spPr>
            <a:solidFill>
              <a:srgbClr val="EC828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Consolidados'!$K$43:$Q$43</c:f>
              <c:strCache>
                <c:ptCount val="7"/>
                <c:pt idx="0">
                  <c:v>Elaboração do Plano Individual de Atendimento para crianças e adolescentes/Projeto de vida para jovens</c:v>
                </c:pt>
                <c:pt idx="1">
                  <c:v>Elaboração e envio de relatórios de acompanhamento ao Poder Judiciário</c:v>
                </c:pt>
                <c:pt idx="2">
                  <c:v>Atendimento de grupos de irmãos, sempre que houver demanda</c:v>
                </c:pt>
                <c:pt idx="3">
                  <c:v>Manutenção de prontuários individualizados e atualizados dos acolhidos</c:v>
                </c:pt>
                <c:pt idx="4">
                  <c:v>Seleção, capacitação e acompanhamento das famílias acolhedoras</c:v>
                </c:pt>
                <c:pt idx="5">
                  <c:v>Acompanhamento das famílias de origem no PAIF/ CRAS e PAEFI/CREAS durante período de acolhimento</c:v>
                </c:pt>
                <c:pt idx="6">
                  <c:v>Acompanhamento das famílias de origem pelos CREAS após desligamento dos acolhidos</c:v>
                </c:pt>
              </c:strCache>
            </c:strRef>
          </c:cat>
          <c:val>
            <c:numRef>
              <c:f>'Dados Consolidados'!$K$47:$Q$47</c:f>
              <c:numCache>
                <c:formatCode>0%</c:formatCode>
                <c:ptCount val="7"/>
                <c:pt idx="0">
                  <c:v>2.8688524590163935E-2</c:v>
                </c:pt>
                <c:pt idx="1">
                  <c:v>1.8805309734513276E-2</c:v>
                </c:pt>
                <c:pt idx="2">
                  <c:v>2.9714285714285714E-2</c:v>
                </c:pt>
                <c:pt idx="3">
                  <c:v>2.5555555555555557E-2</c:v>
                </c:pt>
                <c:pt idx="4">
                  <c:v>0.14363143631436315</c:v>
                </c:pt>
                <c:pt idx="5">
                  <c:v>5.1546391752577317E-2</c:v>
                </c:pt>
                <c:pt idx="6">
                  <c:v>5.7080131723380903E-2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2-44C2-8454-F6E3547923D0}"/>
            </c:ext>
          </c:extLst>
        </c:ser>
        <c:ser>
          <c:idx val="0"/>
          <c:order val="3"/>
          <c:tx>
            <c:strRef>
              <c:f>'Dados Consolidados'!$J$44</c:f>
              <c:strCache>
                <c:ptCount val="1"/>
                <c:pt idx="0">
                  <c:v>Sem informação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Consolidados'!$K$43:$Q$43</c:f>
              <c:strCache>
                <c:ptCount val="7"/>
                <c:pt idx="0">
                  <c:v>Elaboração do Plano Individual de Atendimento para crianças e adolescentes/Projeto de vida para jovens</c:v>
                </c:pt>
                <c:pt idx="1">
                  <c:v>Elaboração e envio de relatórios de acompanhamento ao Poder Judiciário</c:v>
                </c:pt>
                <c:pt idx="2">
                  <c:v>Atendimento de grupos de irmãos, sempre que houver demanda</c:v>
                </c:pt>
                <c:pt idx="3">
                  <c:v>Manutenção de prontuários individualizados e atualizados dos acolhidos</c:v>
                </c:pt>
                <c:pt idx="4">
                  <c:v>Seleção, capacitação e acompanhamento das famílias acolhedoras</c:v>
                </c:pt>
                <c:pt idx="5">
                  <c:v>Acompanhamento das famílias de origem no PAIF/ CRAS e PAEFI/CREAS durante período de acolhimento</c:v>
                </c:pt>
                <c:pt idx="6">
                  <c:v>Acompanhamento das famílias de origem pelos CREAS após desligamento dos acolhidos</c:v>
                </c:pt>
              </c:strCache>
            </c:strRef>
          </c:cat>
          <c:val>
            <c:numRef>
              <c:f>'Dados Consolidados'!$K$44:$Q$44</c:f>
              <c:numCache>
                <c:formatCode>0%</c:formatCode>
                <c:ptCount val="7"/>
                <c:pt idx="0">
                  <c:v>3.6885245901639344E-2</c:v>
                </c:pt>
                <c:pt idx="1">
                  <c:v>3.4292035398230086E-2</c:v>
                </c:pt>
                <c:pt idx="2">
                  <c:v>3.7714285714285714E-2</c:v>
                </c:pt>
                <c:pt idx="3">
                  <c:v>3.2222222222222222E-2</c:v>
                </c:pt>
                <c:pt idx="4">
                  <c:v>0.23035230352303523</c:v>
                </c:pt>
                <c:pt idx="5">
                  <c:v>3.4020618556701028E-2</c:v>
                </c:pt>
                <c:pt idx="6">
                  <c:v>4.7200878155872671E-2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02-44C2-8454-F6E3547923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739008"/>
        <c:axId val="43740544"/>
      </c:barChart>
      <c:catAx>
        <c:axId val="43739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3740544"/>
        <c:crosses val="autoZero"/>
        <c:auto val="1"/>
        <c:lblAlgn val="ctr"/>
        <c:lblOffset val="100"/>
        <c:noMultiLvlLbl val="0"/>
      </c:catAx>
      <c:valAx>
        <c:axId val="437405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437390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cap="all" baseline="0" dirty="0" err="1">
                <a:solidFill>
                  <a:srgbClr val="477BB9"/>
                </a:solidFill>
                <a:effectLst/>
              </a:rPr>
              <a:t>Gestão</a:t>
            </a:r>
            <a:r>
              <a:rPr lang="en-US" sz="2400" b="1" i="0" cap="all" baseline="0" dirty="0">
                <a:solidFill>
                  <a:srgbClr val="477BB9"/>
                </a:solidFill>
                <a:effectLst/>
              </a:rPr>
              <a:t> da </a:t>
            </a:r>
            <a:r>
              <a:rPr lang="en-US" sz="2400" b="1" i="0" cap="all" baseline="0" dirty="0" err="1">
                <a:solidFill>
                  <a:srgbClr val="477BB9"/>
                </a:solidFill>
                <a:effectLst/>
              </a:rPr>
              <a:t>Rede</a:t>
            </a:r>
            <a:endParaRPr lang="en-US" sz="2400" b="1" i="0" cap="all" baseline="0" dirty="0">
              <a:solidFill>
                <a:srgbClr val="477BB9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baseline="0" dirty="0">
                <a:solidFill>
                  <a:srgbClr val="477BB9"/>
                </a:solidFill>
                <a:effectLst/>
              </a:rPr>
              <a:t>(% de municípios de acordo com o andamento de cada ação</a:t>
            </a:r>
            <a:r>
              <a:rPr lang="pt-BR" sz="1400" b="1" i="0" cap="all" baseline="0" dirty="0">
                <a:solidFill>
                  <a:srgbClr val="477BB9"/>
                </a:solidFill>
                <a:effectLst/>
              </a:rPr>
              <a:t>)</a:t>
            </a:r>
            <a:endParaRPr lang="pt-BR" sz="1400" dirty="0">
              <a:solidFill>
                <a:srgbClr val="477BB9"/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'Dados Consolidados'!$H$55</c:f>
              <c:strCache>
                <c:ptCount val="1"/>
                <c:pt idx="0">
                  <c:v>Concluídas </c:v>
                </c:pt>
              </c:strCache>
            </c:strRef>
          </c:tx>
          <c:spPr>
            <a:solidFill>
              <a:srgbClr val="8CAF4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Consolidados'!$I$53:$M$53</c:f>
              <c:strCache>
                <c:ptCount val="5"/>
                <c:pt idx="0">
                  <c:v>Gestão da(s) capacidade(s) de atendimento do(s) serviço(s)</c:v>
                </c:pt>
                <c:pt idx="1">
                  <c:v>Apoio e supervisão às equipes dos serviços</c:v>
                </c:pt>
                <c:pt idx="2">
                  <c:v>Estabelecimento de fluxos e protocolos com o sistema de justiça</c:v>
                </c:pt>
                <c:pt idx="3">
                  <c:v>Capacitação dos recursos humanos</c:v>
                </c:pt>
                <c:pt idx="4">
                  <c:v>Articulação com a rede local</c:v>
                </c:pt>
              </c:strCache>
            </c:strRef>
          </c:cat>
          <c:val>
            <c:numRef>
              <c:f>'Dados Consolidados'!$I$55:$M$55</c:f>
              <c:numCache>
                <c:formatCode>0%</c:formatCode>
                <c:ptCount val="5"/>
                <c:pt idx="0">
                  <c:v>0.60653889515219839</c:v>
                </c:pt>
                <c:pt idx="1">
                  <c:v>0.56055734190782425</c:v>
                </c:pt>
                <c:pt idx="2">
                  <c:v>0.57724425887265141</c:v>
                </c:pt>
                <c:pt idx="3">
                  <c:v>0.33166332665330661</c:v>
                </c:pt>
                <c:pt idx="4">
                  <c:v>0.64960629921259838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1-43E3-A918-A650F2DFA50E}"/>
            </c:ext>
          </c:extLst>
        </c:ser>
        <c:ser>
          <c:idx val="2"/>
          <c:order val="1"/>
          <c:tx>
            <c:strRef>
              <c:f>'Dados Consolidados'!$H$56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rgbClr val="FFE48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Consolidados'!$I$53:$M$53</c:f>
              <c:strCache>
                <c:ptCount val="5"/>
                <c:pt idx="0">
                  <c:v>Gestão da(s) capacidade(s) de atendimento do(s) serviço(s)</c:v>
                </c:pt>
                <c:pt idx="1">
                  <c:v>Apoio e supervisão às equipes dos serviços</c:v>
                </c:pt>
                <c:pt idx="2">
                  <c:v>Estabelecimento de fluxos e protocolos com o sistema de justiça</c:v>
                </c:pt>
                <c:pt idx="3">
                  <c:v>Capacitação dos recursos humanos</c:v>
                </c:pt>
                <c:pt idx="4">
                  <c:v>Articulação com a rede local</c:v>
                </c:pt>
              </c:strCache>
            </c:strRef>
          </c:cat>
          <c:val>
            <c:numRef>
              <c:f>'Dados Consolidados'!$I$56:$M$56</c:f>
              <c:numCache>
                <c:formatCode>0%</c:formatCode>
                <c:ptCount val="5"/>
                <c:pt idx="0">
                  <c:v>0.28072153325817362</c:v>
                </c:pt>
                <c:pt idx="1">
                  <c:v>0.32154340836012862</c:v>
                </c:pt>
                <c:pt idx="2">
                  <c:v>0.31315240083507306</c:v>
                </c:pt>
                <c:pt idx="3">
                  <c:v>0.52204408817635273</c:v>
                </c:pt>
                <c:pt idx="4">
                  <c:v>0.28346456692913385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41-43E3-A918-A650F2DFA50E}"/>
            </c:ext>
          </c:extLst>
        </c:ser>
        <c:ser>
          <c:idx val="3"/>
          <c:order val="2"/>
          <c:tx>
            <c:strRef>
              <c:f>'Dados Consolidados'!$H$57</c:f>
              <c:strCache>
                <c:ptCount val="1"/>
                <c:pt idx="0">
                  <c:v>Com problemas</c:v>
                </c:pt>
              </c:strCache>
            </c:strRef>
          </c:tx>
          <c:spPr>
            <a:solidFill>
              <a:srgbClr val="EC828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Consolidados'!$I$53:$M$53</c:f>
              <c:strCache>
                <c:ptCount val="5"/>
                <c:pt idx="0">
                  <c:v>Gestão da(s) capacidade(s) de atendimento do(s) serviço(s)</c:v>
                </c:pt>
                <c:pt idx="1">
                  <c:v>Apoio e supervisão às equipes dos serviços</c:v>
                </c:pt>
                <c:pt idx="2">
                  <c:v>Estabelecimento de fluxos e protocolos com o sistema de justiça</c:v>
                </c:pt>
                <c:pt idx="3">
                  <c:v>Capacitação dos recursos humanos</c:v>
                </c:pt>
                <c:pt idx="4">
                  <c:v>Articulação com a rede local</c:v>
                </c:pt>
              </c:strCache>
            </c:strRef>
          </c:cat>
          <c:val>
            <c:numRef>
              <c:f>'Dados Consolidados'!$I$57:$M$57</c:f>
              <c:numCache>
                <c:formatCode>0%</c:formatCode>
                <c:ptCount val="5"/>
                <c:pt idx="0">
                  <c:v>5.8624577226606536E-2</c:v>
                </c:pt>
                <c:pt idx="1">
                  <c:v>6.6452304394426578E-2</c:v>
                </c:pt>
                <c:pt idx="2">
                  <c:v>5.2192066805845511E-2</c:v>
                </c:pt>
                <c:pt idx="3">
                  <c:v>9.0180360721442893E-2</c:v>
                </c:pt>
                <c:pt idx="4">
                  <c:v>3.1496062992125984E-2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41-43E3-A918-A650F2DFA50E}"/>
            </c:ext>
          </c:extLst>
        </c:ser>
        <c:ser>
          <c:idx val="0"/>
          <c:order val="3"/>
          <c:tx>
            <c:strRef>
              <c:f>'Dados Consolidados'!$H$54</c:f>
              <c:strCache>
                <c:ptCount val="1"/>
                <c:pt idx="0">
                  <c:v>Sem informação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Consolidados'!$I$53:$M$53</c:f>
              <c:strCache>
                <c:ptCount val="5"/>
                <c:pt idx="0">
                  <c:v>Gestão da(s) capacidade(s) de atendimento do(s) serviço(s)</c:v>
                </c:pt>
                <c:pt idx="1">
                  <c:v>Apoio e supervisão às equipes dos serviços</c:v>
                </c:pt>
                <c:pt idx="2">
                  <c:v>Estabelecimento de fluxos e protocolos com o sistema de justiça</c:v>
                </c:pt>
                <c:pt idx="3">
                  <c:v>Capacitação dos recursos humanos</c:v>
                </c:pt>
                <c:pt idx="4">
                  <c:v>Articulação com a rede local</c:v>
                </c:pt>
              </c:strCache>
            </c:strRef>
          </c:cat>
          <c:val>
            <c:numRef>
              <c:f>'Dados Consolidados'!$I$54:$M$54</c:f>
              <c:numCache>
                <c:formatCode>0%</c:formatCode>
                <c:ptCount val="5"/>
                <c:pt idx="0">
                  <c:v>5.4114994363021418E-2</c:v>
                </c:pt>
                <c:pt idx="1">
                  <c:v>5.1446945337620578E-2</c:v>
                </c:pt>
                <c:pt idx="2">
                  <c:v>5.7411273486430062E-2</c:v>
                </c:pt>
                <c:pt idx="3">
                  <c:v>5.6112224448897796E-2</c:v>
                </c:pt>
                <c:pt idx="4">
                  <c:v>3.5433070866141732E-2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41-43E3-A918-A650F2DFA5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957248"/>
        <c:axId val="44180224"/>
      </c:barChart>
      <c:catAx>
        <c:axId val="43957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4180224"/>
        <c:crosses val="autoZero"/>
        <c:auto val="1"/>
        <c:lblAlgn val="ctr"/>
        <c:lblOffset val="100"/>
        <c:noMultiLvlLbl val="0"/>
      </c:catAx>
      <c:valAx>
        <c:axId val="441802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43957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'Dados Consolidados'!$D$75</c:f>
              <c:strCache>
                <c:ptCount val="1"/>
                <c:pt idx="0">
                  <c:v>Concluídas </c:v>
                </c:pt>
              </c:strCache>
            </c:strRef>
          </c:tx>
          <c:spPr>
            <a:solidFill>
              <a:srgbClr val="8CAF4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Consolidados'!$E$74</c:f>
              <c:strCache>
                <c:ptCount val="1"/>
                <c:pt idx="0">
                  <c:v>Todas as Ações</c:v>
                </c:pt>
              </c:strCache>
            </c:strRef>
          </c:cat>
          <c:val>
            <c:numRef>
              <c:f>'Dados Consolidados'!$E$75</c:f>
              <c:numCache>
                <c:formatCode>0%</c:formatCode>
                <c:ptCount val="1"/>
                <c:pt idx="0">
                  <c:v>0.58515517164611064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8-4902-AE7B-AA726A90D4BB}"/>
            </c:ext>
          </c:extLst>
        </c:ser>
        <c:ser>
          <c:idx val="1"/>
          <c:order val="1"/>
          <c:tx>
            <c:strRef>
              <c:f>'Dados Consolidados'!$D$76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rgbClr val="FFE48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Consolidados'!$E$74</c:f>
              <c:strCache>
                <c:ptCount val="1"/>
                <c:pt idx="0">
                  <c:v>Todas as Ações</c:v>
                </c:pt>
              </c:strCache>
            </c:strRef>
          </c:cat>
          <c:val>
            <c:numRef>
              <c:f>'Dados Consolidados'!$E$76</c:f>
              <c:numCache>
                <c:formatCode>0%</c:formatCode>
                <c:ptCount val="1"/>
                <c:pt idx="0">
                  <c:v>0.29070751146533685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8-4902-AE7B-AA726A90D4BB}"/>
            </c:ext>
          </c:extLst>
        </c:ser>
        <c:ser>
          <c:idx val="2"/>
          <c:order val="2"/>
          <c:tx>
            <c:strRef>
              <c:f>'Dados Consolidados'!$D$77</c:f>
              <c:strCache>
                <c:ptCount val="1"/>
                <c:pt idx="0">
                  <c:v>Com problemas</c:v>
                </c:pt>
              </c:strCache>
            </c:strRef>
          </c:tx>
          <c:spPr>
            <a:solidFill>
              <a:srgbClr val="EC828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Consolidados'!$E$74</c:f>
              <c:strCache>
                <c:ptCount val="1"/>
                <c:pt idx="0">
                  <c:v>Todas as Ações</c:v>
                </c:pt>
              </c:strCache>
            </c:strRef>
          </c:cat>
          <c:val>
            <c:numRef>
              <c:f>'Dados Consolidados'!$E$77</c:f>
              <c:numCache>
                <c:formatCode>0%</c:formatCode>
                <c:ptCount val="1"/>
                <c:pt idx="0">
                  <c:v>7.1151876753194704E-2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48-4902-AE7B-AA726A90D4BB}"/>
            </c:ext>
          </c:extLst>
        </c:ser>
        <c:ser>
          <c:idx val="3"/>
          <c:order val="3"/>
          <c:tx>
            <c:strRef>
              <c:f>'Dados Consolidados'!$D$78</c:f>
              <c:strCache>
                <c:ptCount val="1"/>
                <c:pt idx="0">
                  <c:v>Sem informação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Consolidados'!$E$74</c:f>
              <c:strCache>
                <c:ptCount val="1"/>
                <c:pt idx="0">
                  <c:v>Todas as Ações</c:v>
                </c:pt>
              </c:strCache>
            </c:strRef>
          </c:cat>
          <c:val>
            <c:numRef>
              <c:f>'Dados Consolidados'!$E$78</c:f>
              <c:numCache>
                <c:formatCode>0%</c:formatCode>
                <c:ptCount val="1"/>
                <c:pt idx="0">
                  <c:v>5.2985440135357761E-2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48-4902-AE7B-AA726A90D4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4220800"/>
        <c:axId val="44222336"/>
      </c:barChart>
      <c:catAx>
        <c:axId val="44220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4222336"/>
        <c:crosses val="autoZero"/>
        <c:auto val="1"/>
        <c:lblAlgn val="ctr"/>
        <c:lblOffset val="100"/>
        <c:noMultiLvlLbl val="0"/>
      </c:catAx>
      <c:valAx>
        <c:axId val="442223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44220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477BB9"/>
                </a:solidFill>
              </a:defRPr>
            </a:pPr>
            <a:r>
              <a:rPr lang="en-US" cap="all" baseline="0" dirty="0">
                <a:solidFill>
                  <a:srgbClr val="477BB9"/>
                </a:solidFill>
              </a:rPr>
              <a:t>% de </a:t>
            </a:r>
            <a:r>
              <a:rPr lang="en-US" cap="all" baseline="0" dirty="0" err="1">
                <a:solidFill>
                  <a:srgbClr val="477BB9"/>
                </a:solidFill>
              </a:rPr>
              <a:t>Municípios</a:t>
            </a:r>
            <a:r>
              <a:rPr lang="en-US" cap="all" baseline="0" dirty="0">
                <a:solidFill>
                  <a:srgbClr val="477BB9"/>
                </a:solidFill>
              </a:rPr>
              <a:t> </a:t>
            </a:r>
            <a:r>
              <a:rPr lang="en-US" cap="all" baseline="0" dirty="0" err="1">
                <a:solidFill>
                  <a:srgbClr val="477BB9"/>
                </a:solidFill>
              </a:rPr>
              <a:t>que</a:t>
            </a:r>
            <a:r>
              <a:rPr lang="en-US" cap="all" baseline="0" dirty="0">
                <a:solidFill>
                  <a:srgbClr val="477BB9"/>
                </a:solidFill>
              </a:rPr>
              <a:t> </a:t>
            </a:r>
            <a:r>
              <a:rPr lang="en-US" cap="all" baseline="0" dirty="0" err="1">
                <a:solidFill>
                  <a:srgbClr val="477BB9"/>
                </a:solidFill>
              </a:rPr>
              <a:t>concluíram</a:t>
            </a:r>
            <a:r>
              <a:rPr lang="en-US" cap="all" baseline="0" dirty="0">
                <a:solidFill>
                  <a:srgbClr val="477BB9"/>
                </a:solidFill>
              </a:rPr>
              <a:t> as </a:t>
            </a:r>
            <a:r>
              <a:rPr lang="en-US" cap="all" baseline="0" dirty="0" err="1">
                <a:solidFill>
                  <a:srgbClr val="477BB9"/>
                </a:solidFill>
              </a:rPr>
              <a:t>ações</a:t>
            </a:r>
            <a:endParaRPr lang="en-US" cap="all" baseline="0" dirty="0">
              <a:solidFill>
                <a:srgbClr val="477BB9"/>
              </a:solidFill>
            </a:endParaRPr>
          </a:p>
          <a:p>
            <a:pPr>
              <a:defRPr>
                <a:solidFill>
                  <a:srgbClr val="477BB9"/>
                </a:solidFill>
              </a:defRPr>
            </a:pPr>
            <a:r>
              <a:rPr lang="en-US" sz="1200" dirty="0">
                <a:solidFill>
                  <a:srgbClr val="477BB9"/>
                </a:solidFill>
              </a:rPr>
              <a:t>(</a:t>
            </a:r>
            <a:r>
              <a:rPr lang="en-US" sz="1200" dirty="0" err="1">
                <a:solidFill>
                  <a:srgbClr val="477BB9"/>
                </a:solidFill>
              </a:rPr>
              <a:t>apenas</a:t>
            </a:r>
            <a:r>
              <a:rPr lang="en-US" sz="1200" dirty="0">
                <a:solidFill>
                  <a:srgbClr val="477BB9"/>
                </a:solidFill>
              </a:rPr>
              <a:t> </a:t>
            </a:r>
            <a:r>
              <a:rPr lang="en-US" sz="1200" dirty="0" err="1">
                <a:solidFill>
                  <a:srgbClr val="477BB9"/>
                </a:solidFill>
              </a:rPr>
              <a:t>municípios</a:t>
            </a:r>
            <a:r>
              <a:rPr lang="en-US" sz="1200" dirty="0">
                <a:solidFill>
                  <a:srgbClr val="477BB9"/>
                </a:solidFill>
              </a:rPr>
              <a:t> </a:t>
            </a:r>
            <a:r>
              <a:rPr lang="en-US" sz="1200" dirty="0" err="1">
                <a:solidFill>
                  <a:srgbClr val="477BB9"/>
                </a:solidFill>
              </a:rPr>
              <a:t>que</a:t>
            </a:r>
            <a:r>
              <a:rPr lang="en-US" sz="1200" dirty="0">
                <a:solidFill>
                  <a:srgbClr val="477BB9"/>
                </a:solidFill>
              </a:rPr>
              <a:t> </a:t>
            </a:r>
            <a:r>
              <a:rPr lang="en-US" sz="1200" dirty="0" err="1">
                <a:solidFill>
                  <a:srgbClr val="477BB9"/>
                </a:solidFill>
              </a:rPr>
              <a:t>previram</a:t>
            </a:r>
            <a:r>
              <a:rPr lang="en-US" sz="1200" dirty="0">
                <a:solidFill>
                  <a:srgbClr val="477BB9"/>
                </a:solidFill>
              </a:rPr>
              <a:t> a </a:t>
            </a:r>
            <a:r>
              <a:rPr lang="en-US" sz="1200" dirty="0" err="1">
                <a:solidFill>
                  <a:srgbClr val="477BB9"/>
                </a:solidFill>
              </a:rPr>
              <a:t>ação</a:t>
            </a:r>
            <a:r>
              <a:rPr lang="en-US" sz="1200" dirty="0">
                <a:solidFill>
                  <a:srgbClr val="477BB9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28047160542776689"/>
          <c:y val="1.41095433840684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0402734255631654"/>
          <c:y val="0.13376332749711367"/>
          <c:w val="0.45006949548142461"/>
          <c:h val="0.8402517616076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'Dados Consolidados'!$G$94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8CAF4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Consolidados'!$F$95:$F$117</c:f>
              <c:strCache>
                <c:ptCount val="23"/>
                <c:pt idx="0">
                  <c:v>Atendimento de grupos de irmãos, sempre que houver demanda</c:v>
                </c:pt>
                <c:pt idx="1">
                  <c:v>Manutenção de prontuários individualizados e atualizados dos acolhidos</c:v>
                </c:pt>
                <c:pt idx="2">
                  <c:v>Elaboração e envio de relatórios de acompanhamento ao Poder Judiciário</c:v>
                </c:pt>
                <c:pt idx="3">
                  <c:v>Localização do imóvel em áreas residenciais, sem identificação externa</c:v>
                </c:pt>
                <c:pt idx="4">
                  <c:v>Elaboração do Plano Individual de Atendimento para crianças e adolescentes/Projeto de vida para jovens</c:v>
                </c:pt>
                <c:pt idx="5">
                  <c:v>Inscrição no Conselho de Direitos da Criança e do Adolescente</c:v>
                </c:pt>
                <c:pt idx="6">
                  <c:v>Inscrição no Conselho de Assistência Social</c:v>
                </c:pt>
                <c:pt idx="7">
                  <c:v>Articulação com a rede local</c:v>
                </c:pt>
                <c:pt idx="8">
                  <c:v>Acompanhamento das famílias de origem no PAIF/ CRAS e PAEFI/CREAS durante período de acolhimento</c:v>
                </c:pt>
                <c:pt idx="9">
                  <c:v>Adequação da capacidade de atendimento</c:v>
                </c:pt>
                <c:pt idx="10">
                  <c:v>Acompanhamento das famílias de origem pelos CREAS após desligamento dos acolhidos</c:v>
                </c:pt>
                <c:pt idx="11">
                  <c:v>Gestão da(s) capacidade(s) de atendimento do(s) serviço(s)</c:v>
                </c:pt>
                <c:pt idx="12">
                  <c:v>Condições satisfatórias de habitabilidade, salubridade e privacidade</c:v>
                </c:pt>
                <c:pt idx="13">
                  <c:v>Estabelecimento de fluxos e protocolos com o sistema de justiça</c:v>
                </c:pt>
                <c:pt idx="14">
                  <c:v>Apoio e supervisão às equipes dos serviços</c:v>
                </c:pt>
                <c:pt idx="15">
                  <c:v>Equipe de supervisão e apoio aos serviços de acolhimento (órgão gestor)</c:v>
                </c:pt>
                <c:pt idx="16">
                  <c:v>Adequação do número de profissionais da(s) equipe(s) de cuidadores do(s) serviço(s) </c:v>
                </c:pt>
                <c:pt idx="17">
                  <c:v>Adequação do número de profissionais da(s) equipe(s) técnica(s) do(s) serviço(s)</c:v>
                </c:pt>
                <c:pt idx="18">
                  <c:v>Elaboração/Aprimora-mento do Projeto Político-Pedagógico</c:v>
                </c:pt>
                <c:pt idx="19">
                  <c:v>Capacitação dos recursos humanos</c:v>
                </c:pt>
                <c:pt idx="20">
                  <c:v>Capacitação e formação continuada</c:v>
                </c:pt>
                <c:pt idx="21">
                  <c:v>Acessibilidade</c:v>
                </c:pt>
                <c:pt idx="22">
                  <c:v>Seleção, capacitação e acompanhamento das famílias acolhedoras</c:v>
                </c:pt>
              </c:strCache>
            </c:strRef>
          </c:cat>
          <c:val>
            <c:numRef>
              <c:f>'Dados Consolidados'!$G$95:$G$117</c:f>
              <c:numCache>
                <c:formatCode>0%</c:formatCode>
                <c:ptCount val="23"/>
                <c:pt idx="0">
                  <c:v>0.83771428571428574</c:v>
                </c:pt>
                <c:pt idx="1">
                  <c:v>0.82333333333333336</c:v>
                </c:pt>
                <c:pt idx="2">
                  <c:v>0.8086283185840708</c:v>
                </c:pt>
                <c:pt idx="3">
                  <c:v>0.79761904761904767</c:v>
                </c:pt>
                <c:pt idx="4">
                  <c:v>0.77459016393442626</c:v>
                </c:pt>
                <c:pt idx="5">
                  <c:v>0.77256740914419697</c:v>
                </c:pt>
                <c:pt idx="6">
                  <c:v>0.75984251968503935</c:v>
                </c:pt>
                <c:pt idx="7">
                  <c:v>0.64960629921259838</c:v>
                </c:pt>
                <c:pt idx="8">
                  <c:v>0.63814432989690717</c:v>
                </c:pt>
                <c:pt idx="9">
                  <c:v>0.61504424778761058</c:v>
                </c:pt>
                <c:pt idx="10">
                  <c:v>0.60702524698133919</c:v>
                </c:pt>
                <c:pt idx="11">
                  <c:v>0.60653889515219839</c:v>
                </c:pt>
                <c:pt idx="12">
                  <c:v>0.60251046025104604</c:v>
                </c:pt>
                <c:pt idx="13">
                  <c:v>0.57724425887265141</c:v>
                </c:pt>
                <c:pt idx="14">
                  <c:v>0.56055734190782425</c:v>
                </c:pt>
                <c:pt idx="15">
                  <c:v>0.55671296296296291</c:v>
                </c:pt>
                <c:pt idx="16">
                  <c:v>0.54498977505112478</c:v>
                </c:pt>
                <c:pt idx="17">
                  <c:v>0.50992063492063489</c:v>
                </c:pt>
                <c:pt idx="18">
                  <c:v>0.5058139534883721</c:v>
                </c:pt>
                <c:pt idx="19">
                  <c:v>0.33166332665330661</c:v>
                </c:pt>
                <c:pt idx="20">
                  <c:v>0.30588235294117649</c:v>
                </c:pt>
                <c:pt idx="21">
                  <c:v>0.29162462159434915</c:v>
                </c:pt>
                <c:pt idx="22">
                  <c:v>0.26558265582655827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A-4F4C-BECF-FA3020E725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539264"/>
        <c:axId val="44550400"/>
      </c:barChart>
      <c:catAx>
        <c:axId val="445392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44550400"/>
        <c:crosses val="autoZero"/>
        <c:auto val="1"/>
        <c:lblAlgn val="ctr"/>
        <c:lblOffset val="100"/>
        <c:noMultiLvlLbl val="0"/>
      </c:catAx>
      <c:valAx>
        <c:axId val="445504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4539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 de Municípios com ações com prolemas</a:t>
            </a:r>
          </a:p>
          <a:p>
            <a:pPr>
              <a:defRPr/>
            </a:pPr>
            <a:r>
              <a:rPr lang="en-US"/>
              <a:t>(Apenas municípios que previram a ação)</a:t>
            </a:r>
          </a:p>
        </c:rich>
      </c:tx>
      <c:layout>
        <c:manualLayout>
          <c:xMode val="edge"/>
          <c:yMode val="edge"/>
          <c:x val="0.2101118044752912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3830413491708331"/>
          <c:y val="0.13012710126225291"/>
          <c:w val="0.2892868764702734"/>
          <c:h val="0.83919366719205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'Dados Consolidados'!$C$94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'Dados Consolidados'!$B$95:$B$117</c:f>
              <c:strCache>
                <c:ptCount val="23"/>
                <c:pt idx="0">
                  <c:v>Acessibilidade</c:v>
                </c:pt>
                <c:pt idx="1">
                  <c:v>Seleção, capacitação e acompanhamento das famílias acolhedoras</c:v>
                </c:pt>
                <c:pt idx="2">
                  <c:v>Adequação do número de profissionais da(s) equipe(s) técnica(s) do(s) serviço(s)</c:v>
                </c:pt>
                <c:pt idx="3">
                  <c:v>Capacitação e formação continuada</c:v>
                </c:pt>
                <c:pt idx="4">
                  <c:v>Equipe de supervisão e apoio aos serviços de acolhimento (órgão gestor)</c:v>
                </c:pt>
                <c:pt idx="5">
                  <c:v>Capacitação dos recursos humanos</c:v>
                </c:pt>
                <c:pt idx="6">
                  <c:v>Adequação do número de profissionais da(s) equipe(s) de cuidadores do(s) serviço(s) </c:v>
                </c:pt>
                <c:pt idx="7">
                  <c:v>Condições satisfatórias de habitabilidade, salubridade e privacidade</c:v>
                </c:pt>
                <c:pt idx="8">
                  <c:v>Elaboração/Aprimora-mento do Projeto Político-Pedagógico</c:v>
                </c:pt>
                <c:pt idx="9">
                  <c:v>Apoio e supervisão às equipes dos serviços</c:v>
                </c:pt>
                <c:pt idx="10">
                  <c:v>Gestão da(s) capacidade(s) de atendimento do(s) serviço(s)</c:v>
                </c:pt>
                <c:pt idx="11">
                  <c:v>Acompanhamento das famílias de origem pelos CREAS após desligamento dos acolhidos</c:v>
                </c:pt>
                <c:pt idx="12">
                  <c:v>Adequação da capacidade de atendimento</c:v>
                </c:pt>
                <c:pt idx="13">
                  <c:v>Localização do imóvel em áreas residenciais, sem identificação externa</c:v>
                </c:pt>
                <c:pt idx="14">
                  <c:v>Estabelecimento de fluxos e protocolos com o sistema de justiça</c:v>
                </c:pt>
                <c:pt idx="15">
                  <c:v>Acompanhamento das famílias de origem no PAIF/ CRAS e PAEFI/CREAS durante período de acolhimento</c:v>
                </c:pt>
                <c:pt idx="16">
                  <c:v>Inscrição no Conselho de Direitos da Criança e do Adolescente</c:v>
                </c:pt>
                <c:pt idx="17">
                  <c:v>Articulação com a rede local</c:v>
                </c:pt>
                <c:pt idx="18">
                  <c:v>Atendimento de grupos de irmãos, sempre que houver demanda</c:v>
                </c:pt>
                <c:pt idx="19">
                  <c:v>Elaboração do Plano Individual de Atendimento para crianças e adolescentes/Projeto de vida para jovens</c:v>
                </c:pt>
                <c:pt idx="20">
                  <c:v>Manutenção de prontuários individualizados e atualizados dos acolhidos</c:v>
                </c:pt>
                <c:pt idx="21">
                  <c:v>Inscrição no Conselho de Assistência Social</c:v>
                </c:pt>
                <c:pt idx="22">
                  <c:v>Elaboração e envio de relatórios de acompanhamento ao Poder Judiciário</c:v>
                </c:pt>
              </c:strCache>
            </c:strRef>
          </c:cat>
          <c:val>
            <c:numRef>
              <c:f>'Dados Consolidados'!$C$95:$C$117</c:f>
              <c:numCache>
                <c:formatCode>0%</c:formatCode>
                <c:ptCount val="23"/>
                <c:pt idx="0">
                  <c:v>0.18062563067608475</c:v>
                </c:pt>
                <c:pt idx="1">
                  <c:v>0.14363143631436315</c:v>
                </c:pt>
                <c:pt idx="2">
                  <c:v>0.1111111111111111</c:v>
                </c:pt>
                <c:pt idx="3">
                  <c:v>0.10392156862745099</c:v>
                </c:pt>
                <c:pt idx="4">
                  <c:v>9.4907407407407413E-2</c:v>
                </c:pt>
                <c:pt idx="5">
                  <c:v>9.0180360721442893E-2</c:v>
                </c:pt>
                <c:pt idx="6">
                  <c:v>8.2822085889570546E-2</c:v>
                </c:pt>
                <c:pt idx="7">
                  <c:v>7.4267782426778242E-2</c:v>
                </c:pt>
                <c:pt idx="8">
                  <c:v>7.0736434108527133E-2</c:v>
                </c:pt>
                <c:pt idx="9">
                  <c:v>6.6452304394426578E-2</c:v>
                </c:pt>
                <c:pt idx="10">
                  <c:v>5.8624577226606536E-2</c:v>
                </c:pt>
                <c:pt idx="11">
                  <c:v>5.7080131723380903E-2</c:v>
                </c:pt>
                <c:pt idx="12">
                  <c:v>5.4203539823008851E-2</c:v>
                </c:pt>
                <c:pt idx="13">
                  <c:v>5.2380952380952382E-2</c:v>
                </c:pt>
                <c:pt idx="14">
                  <c:v>5.2192066805845511E-2</c:v>
                </c:pt>
                <c:pt idx="15">
                  <c:v>5.1546391752577317E-2</c:v>
                </c:pt>
                <c:pt idx="16">
                  <c:v>3.6342321219226259E-2</c:v>
                </c:pt>
                <c:pt idx="17">
                  <c:v>3.1496062992125984E-2</c:v>
                </c:pt>
                <c:pt idx="18">
                  <c:v>2.9714285714285714E-2</c:v>
                </c:pt>
                <c:pt idx="19">
                  <c:v>2.8688524590163935E-2</c:v>
                </c:pt>
                <c:pt idx="20">
                  <c:v>2.5555555555555557E-2</c:v>
                </c:pt>
                <c:pt idx="21">
                  <c:v>2.0997375328083989E-2</c:v>
                </c:pt>
                <c:pt idx="22">
                  <c:v>1.8805309734513276E-2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3-4B05-96DB-87A8820B56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674432"/>
        <c:axId val="45230336"/>
      </c:barChart>
      <c:catAx>
        <c:axId val="44674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45230336"/>
        <c:crosses val="autoZero"/>
        <c:auto val="1"/>
        <c:lblAlgn val="ctr"/>
        <c:lblOffset val="100"/>
        <c:noMultiLvlLbl val="0"/>
      </c:catAx>
      <c:valAx>
        <c:axId val="452303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467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97687-6A6D-4305-AEE3-9E86CAC51D2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D22E2A2A-2C9D-4A72-B430-DF72D97648DC}">
      <dgm:prSet custT="1"/>
      <dgm:spPr/>
      <dgm:t>
        <a:bodyPr/>
        <a:lstStyle/>
        <a:p>
          <a:pPr rtl="0"/>
          <a:r>
            <a:rPr lang="pt-BR" sz="2800"/>
            <a:t>Níveis de Proteção</a:t>
          </a:r>
        </a:p>
      </dgm:t>
    </dgm:pt>
    <dgm:pt modelId="{240BDDB4-9F4B-4044-BF42-A7A6489DC2FB}" type="parTrans" cxnId="{61945B5D-DEBE-4BB1-A5CA-B6C9540F69FA}">
      <dgm:prSet/>
      <dgm:spPr/>
      <dgm:t>
        <a:bodyPr/>
        <a:lstStyle/>
        <a:p>
          <a:endParaRPr lang="pt-BR" sz="3600"/>
        </a:p>
      </dgm:t>
    </dgm:pt>
    <dgm:pt modelId="{2A56CCC4-7441-4412-B807-4A097A335E52}" type="sibTrans" cxnId="{61945B5D-DEBE-4BB1-A5CA-B6C9540F69FA}">
      <dgm:prSet/>
      <dgm:spPr/>
      <dgm:t>
        <a:bodyPr/>
        <a:lstStyle/>
        <a:p>
          <a:endParaRPr lang="pt-BR" sz="3600"/>
        </a:p>
      </dgm:t>
    </dgm:pt>
    <dgm:pt modelId="{8139B338-509A-43B9-A57E-7AD0DBA446CE}">
      <dgm:prSet custT="1"/>
      <dgm:spPr/>
      <dgm:t>
        <a:bodyPr/>
        <a:lstStyle/>
        <a:p>
          <a:pPr rtl="0"/>
          <a:r>
            <a:rPr lang="pt-BR" sz="2800" dirty="0"/>
            <a:t>Média Complexidade</a:t>
          </a:r>
        </a:p>
      </dgm:t>
    </dgm:pt>
    <dgm:pt modelId="{A567E763-2DCB-4EFF-9D2C-58CAD55CF8E4}" type="parTrans" cxnId="{2FA03C05-6F1C-498B-AFB3-DA5B3157C77E}">
      <dgm:prSet/>
      <dgm:spPr/>
      <dgm:t>
        <a:bodyPr/>
        <a:lstStyle/>
        <a:p>
          <a:endParaRPr lang="pt-BR" sz="3600"/>
        </a:p>
      </dgm:t>
    </dgm:pt>
    <dgm:pt modelId="{3E6D8E59-0711-4BEB-8C88-FECBCC9950EE}" type="sibTrans" cxnId="{2FA03C05-6F1C-498B-AFB3-DA5B3157C77E}">
      <dgm:prSet/>
      <dgm:spPr/>
      <dgm:t>
        <a:bodyPr/>
        <a:lstStyle/>
        <a:p>
          <a:endParaRPr lang="pt-BR" sz="3600"/>
        </a:p>
      </dgm:t>
    </dgm:pt>
    <dgm:pt modelId="{1F0E348A-C583-410D-8EB3-F4E29BF16575}">
      <dgm:prSet custT="1"/>
      <dgm:spPr/>
      <dgm:t>
        <a:bodyPr/>
        <a:lstStyle/>
        <a:p>
          <a:pPr rtl="0"/>
          <a:r>
            <a:rPr lang="pt-BR" sz="2800"/>
            <a:t>Alta complexidade</a:t>
          </a:r>
        </a:p>
      </dgm:t>
    </dgm:pt>
    <dgm:pt modelId="{8850EA05-A72D-4717-BDC2-D19AEEA56C45}" type="parTrans" cxnId="{DE5F65A2-BCB3-4DCC-AAA4-0FFC862A8A25}">
      <dgm:prSet/>
      <dgm:spPr/>
      <dgm:t>
        <a:bodyPr/>
        <a:lstStyle/>
        <a:p>
          <a:endParaRPr lang="pt-BR" sz="3600"/>
        </a:p>
      </dgm:t>
    </dgm:pt>
    <dgm:pt modelId="{E097B96C-5BA2-4F9A-89FF-B8E28EBF9E5E}" type="sibTrans" cxnId="{DE5F65A2-BCB3-4DCC-AAA4-0FFC862A8A25}">
      <dgm:prSet/>
      <dgm:spPr/>
      <dgm:t>
        <a:bodyPr/>
        <a:lstStyle/>
        <a:p>
          <a:endParaRPr lang="pt-BR" sz="3600"/>
        </a:p>
      </dgm:t>
    </dgm:pt>
    <dgm:pt modelId="{A64D672F-0423-4595-AF4D-C3FEAACA5AFC}" type="pres">
      <dgm:prSet presAssocID="{76E97687-6A6D-4305-AEE3-9E86CAC51D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28491C6-48A6-4780-AF6F-950F77A5513A}" type="pres">
      <dgm:prSet presAssocID="{D22E2A2A-2C9D-4A72-B430-DF72D97648DC}" presName="hierRoot1" presStyleCnt="0">
        <dgm:presLayoutVars>
          <dgm:hierBranch val="init"/>
        </dgm:presLayoutVars>
      </dgm:prSet>
      <dgm:spPr/>
    </dgm:pt>
    <dgm:pt modelId="{3EAB53CE-8D26-4038-A634-1F84BBF56FD3}" type="pres">
      <dgm:prSet presAssocID="{D22E2A2A-2C9D-4A72-B430-DF72D97648DC}" presName="rootComposite1" presStyleCnt="0"/>
      <dgm:spPr/>
    </dgm:pt>
    <dgm:pt modelId="{BF96965A-3058-4446-B6C9-604AF100CA73}" type="pres">
      <dgm:prSet presAssocID="{D22E2A2A-2C9D-4A72-B430-DF72D97648D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BE437C1-EC02-47D5-A49C-763BC9EBB244}" type="pres">
      <dgm:prSet presAssocID="{D22E2A2A-2C9D-4A72-B430-DF72D97648DC}" presName="rootConnector1" presStyleLbl="node1" presStyleIdx="0" presStyleCnt="0"/>
      <dgm:spPr/>
      <dgm:t>
        <a:bodyPr/>
        <a:lstStyle/>
        <a:p>
          <a:endParaRPr lang="pt-BR"/>
        </a:p>
      </dgm:t>
    </dgm:pt>
    <dgm:pt modelId="{9D1260A8-FFEF-4838-A8FE-27F43FE76EC7}" type="pres">
      <dgm:prSet presAssocID="{D22E2A2A-2C9D-4A72-B430-DF72D97648DC}" presName="hierChild2" presStyleCnt="0"/>
      <dgm:spPr/>
    </dgm:pt>
    <dgm:pt modelId="{AA573244-CBAD-4D10-9517-E1387B6D9329}" type="pres">
      <dgm:prSet presAssocID="{A567E763-2DCB-4EFF-9D2C-58CAD55CF8E4}" presName="Name37" presStyleLbl="parChTrans1D2" presStyleIdx="0" presStyleCnt="2"/>
      <dgm:spPr/>
      <dgm:t>
        <a:bodyPr/>
        <a:lstStyle/>
        <a:p>
          <a:endParaRPr lang="pt-BR"/>
        </a:p>
      </dgm:t>
    </dgm:pt>
    <dgm:pt modelId="{98C2A5D4-4BBF-43E7-92E1-AE1C5715AD76}" type="pres">
      <dgm:prSet presAssocID="{8139B338-509A-43B9-A57E-7AD0DBA446CE}" presName="hierRoot2" presStyleCnt="0">
        <dgm:presLayoutVars>
          <dgm:hierBranch val="init"/>
        </dgm:presLayoutVars>
      </dgm:prSet>
      <dgm:spPr/>
    </dgm:pt>
    <dgm:pt modelId="{9F9D533C-4FF2-49D0-887A-AF141D77EB16}" type="pres">
      <dgm:prSet presAssocID="{8139B338-509A-43B9-A57E-7AD0DBA446CE}" presName="rootComposite" presStyleCnt="0"/>
      <dgm:spPr/>
    </dgm:pt>
    <dgm:pt modelId="{9F1F77C1-7F46-4180-B02F-955F9180E555}" type="pres">
      <dgm:prSet presAssocID="{8139B338-509A-43B9-A57E-7AD0DBA446C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8AC743-4546-449E-9EDB-76D12436C3FE}" type="pres">
      <dgm:prSet presAssocID="{8139B338-509A-43B9-A57E-7AD0DBA446CE}" presName="rootConnector" presStyleLbl="node2" presStyleIdx="0" presStyleCnt="2"/>
      <dgm:spPr/>
      <dgm:t>
        <a:bodyPr/>
        <a:lstStyle/>
        <a:p>
          <a:endParaRPr lang="pt-BR"/>
        </a:p>
      </dgm:t>
    </dgm:pt>
    <dgm:pt modelId="{76914182-7E2A-4AFB-921A-AFC97D3DE148}" type="pres">
      <dgm:prSet presAssocID="{8139B338-509A-43B9-A57E-7AD0DBA446CE}" presName="hierChild4" presStyleCnt="0"/>
      <dgm:spPr/>
    </dgm:pt>
    <dgm:pt modelId="{621B8EA1-6912-4660-9C8C-1BDA0A815554}" type="pres">
      <dgm:prSet presAssocID="{8139B338-509A-43B9-A57E-7AD0DBA446CE}" presName="hierChild5" presStyleCnt="0"/>
      <dgm:spPr/>
    </dgm:pt>
    <dgm:pt modelId="{899EA66E-D12C-4CBA-9800-BEA06E504A6F}" type="pres">
      <dgm:prSet presAssocID="{8850EA05-A72D-4717-BDC2-D19AEEA56C45}" presName="Name37" presStyleLbl="parChTrans1D2" presStyleIdx="1" presStyleCnt="2"/>
      <dgm:spPr/>
      <dgm:t>
        <a:bodyPr/>
        <a:lstStyle/>
        <a:p>
          <a:endParaRPr lang="pt-BR"/>
        </a:p>
      </dgm:t>
    </dgm:pt>
    <dgm:pt modelId="{9288FC6B-F124-4738-8274-42A977B2A92A}" type="pres">
      <dgm:prSet presAssocID="{1F0E348A-C583-410D-8EB3-F4E29BF16575}" presName="hierRoot2" presStyleCnt="0">
        <dgm:presLayoutVars>
          <dgm:hierBranch val="init"/>
        </dgm:presLayoutVars>
      </dgm:prSet>
      <dgm:spPr/>
    </dgm:pt>
    <dgm:pt modelId="{971BECAE-DC19-44EB-B943-3DAD566D92A9}" type="pres">
      <dgm:prSet presAssocID="{1F0E348A-C583-410D-8EB3-F4E29BF16575}" presName="rootComposite" presStyleCnt="0"/>
      <dgm:spPr/>
    </dgm:pt>
    <dgm:pt modelId="{A0C98F7F-84D5-40CF-8260-B68744C43F32}" type="pres">
      <dgm:prSet presAssocID="{1F0E348A-C583-410D-8EB3-F4E29BF1657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F29054-27E8-4687-82B1-1AE15F548F7B}" type="pres">
      <dgm:prSet presAssocID="{1F0E348A-C583-410D-8EB3-F4E29BF16575}" presName="rootConnector" presStyleLbl="node2" presStyleIdx="1" presStyleCnt="2"/>
      <dgm:spPr/>
      <dgm:t>
        <a:bodyPr/>
        <a:lstStyle/>
        <a:p>
          <a:endParaRPr lang="pt-BR"/>
        </a:p>
      </dgm:t>
    </dgm:pt>
    <dgm:pt modelId="{673194C0-98C0-41FA-86E5-9428DEB17073}" type="pres">
      <dgm:prSet presAssocID="{1F0E348A-C583-410D-8EB3-F4E29BF16575}" presName="hierChild4" presStyleCnt="0"/>
      <dgm:spPr/>
    </dgm:pt>
    <dgm:pt modelId="{204FBDB8-5CE3-424F-9017-E27902ECBF45}" type="pres">
      <dgm:prSet presAssocID="{1F0E348A-C583-410D-8EB3-F4E29BF16575}" presName="hierChild5" presStyleCnt="0"/>
      <dgm:spPr/>
    </dgm:pt>
    <dgm:pt modelId="{DA06345A-C5AD-4DAD-9613-9271B7E8821E}" type="pres">
      <dgm:prSet presAssocID="{D22E2A2A-2C9D-4A72-B430-DF72D97648DC}" presName="hierChild3" presStyleCnt="0"/>
      <dgm:spPr/>
    </dgm:pt>
  </dgm:ptLst>
  <dgm:cxnLst>
    <dgm:cxn modelId="{03F71ACE-3CA5-442E-BE9E-3B946E0B626E}" type="presOf" srcId="{A567E763-2DCB-4EFF-9D2C-58CAD55CF8E4}" destId="{AA573244-CBAD-4D10-9517-E1387B6D9329}" srcOrd="0" destOrd="0" presId="urn:microsoft.com/office/officeart/2005/8/layout/orgChart1"/>
    <dgm:cxn modelId="{81FDDE00-17BB-47B3-9229-C52C55524D31}" type="presOf" srcId="{D22E2A2A-2C9D-4A72-B430-DF72D97648DC}" destId="{BF96965A-3058-4446-B6C9-604AF100CA73}" srcOrd="0" destOrd="0" presId="urn:microsoft.com/office/officeart/2005/8/layout/orgChart1"/>
    <dgm:cxn modelId="{2FA03C05-6F1C-498B-AFB3-DA5B3157C77E}" srcId="{D22E2A2A-2C9D-4A72-B430-DF72D97648DC}" destId="{8139B338-509A-43B9-A57E-7AD0DBA446CE}" srcOrd="0" destOrd="0" parTransId="{A567E763-2DCB-4EFF-9D2C-58CAD55CF8E4}" sibTransId="{3E6D8E59-0711-4BEB-8C88-FECBCC9950EE}"/>
    <dgm:cxn modelId="{DE5F65A2-BCB3-4DCC-AAA4-0FFC862A8A25}" srcId="{D22E2A2A-2C9D-4A72-B430-DF72D97648DC}" destId="{1F0E348A-C583-410D-8EB3-F4E29BF16575}" srcOrd="1" destOrd="0" parTransId="{8850EA05-A72D-4717-BDC2-D19AEEA56C45}" sibTransId="{E097B96C-5BA2-4F9A-89FF-B8E28EBF9E5E}"/>
    <dgm:cxn modelId="{61945B5D-DEBE-4BB1-A5CA-B6C9540F69FA}" srcId="{76E97687-6A6D-4305-AEE3-9E86CAC51D28}" destId="{D22E2A2A-2C9D-4A72-B430-DF72D97648DC}" srcOrd="0" destOrd="0" parTransId="{240BDDB4-9F4B-4044-BF42-A7A6489DC2FB}" sibTransId="{2A56CCC4-7441-4412-B807-4A097A335E52}"/>
    <dgm:cxn modelId="{07BE158C-ED7E-451D-BCE3-5C3F3B559FAA}" type="presOf" srcId="{8139B338-509A-43B9-A57E-7AD0DBA446CE}" destId="{188AC743-4546-449E-9EDB-76D12436C3FE}" srcOrd="1" destOrd="0" presId="urn:microsoft.com/office/officeart/2005/8/layout/orgChart1"/>
    <dgm:cxn modelId="{0AEAE7F0-AE0C-4CB5-917B-0CAB5B02EFC6}" type="presOf" srcId="{1F0E348A-C583-410D-8EB3-F4E29BF16575}" destId="{B1F29054-27E8-4687-82B1-1AE15F548F7B}" srcOrd="1" destOrd="0" presId="urn:microsoft.com/office/officeart/2005/8/layout/orgChart1"/>
    <dgm:cxn modelId="{5AF11228-FB30-4F7F-B250-D9EAF420CC6E}" type="presOf" srcId="{8850EA05-A72D-4717-BDC2-D19AEEA56C45}" destId="{899EA66E-D12C-4CBA-9800-BEA06E504A6F}" srcOrd="0" destOrd="0" presId="urn:microsoft.com/office/officeart/2005/8/layout/orgChart1"/>
    <dgm:cxn modelId="{1DF7E801-8838-4251-B226-0EBF0FCBF68D}" type="presOf" srcId="{76E97687-6A6D-4305-AEE3-9E86CAC51D28}" destId="{A64D672F-0423-4595-AF4D-C3FEAACA5AFC}" srcOrd="0" destOrd="0" presId="urn:microsoft.com/office/officeart/2005/8/layout/orgChart1"/>
    <dgm:cxn modelId="{1E060D17-5534-43D8-B9AC-D10477AD17C0}" type="presOf" srcId="{8139B338-509A-43B9-A57E-7AD0DBA446CE}" destId="{9F1F77C1-7F46-4180-B02F-955F9180E555}" srcOrd="0" destOrd="0" presId="urn:microsoft.com/office/officeart/2005/8/layout/orgChart1"/>
    <dgm:cxn modelId="{C3CC3724-8CCC-466C-B31B-B247683BC312}" type="presOf" srcId="{1F0E348A-C583-410D-8EB3-F4E29BF16575}" destId="{A0C98F7F-84D5-40CF-8260-B68744C43F32}" srcOrd="0" destOrd="0" presId="urn:microsoft.com/office/officeart/2005/8/layout/orgChart1"/>
    <dgm:cxn modelId="{7EBACBEF-4E93-4A78-9087-A58F6CFF96FE}" type="presOf" srcId="{D22E2A2A-2C9D-4A72-B430-DF72D97648DC}" destId="{6BE437C1-EC02-47D5-A49C-763BC9EBB244}" srcOrd="1" destOrd="0" presId="urn:microsoft.com/office/officeart/2005/8/layout/orgChart1"/>
    <dgm:cxn modelId="{081684F2-BD94-42FC-9A44-979142908F9D}" type="presParOf" srcId="{A64D672F-0423-4595-AF4D-C3FEAACA5AFC}" destId="{528491C6-48A6-4780-AF6F-950F77A5513A}" srcOrd="0" destOrd="0" presId="urn:microsoft.com/office/officeart/2005/8/layout/orgChart1"/>
    <dgm:cxn modelId="{A81713D9-508B-4396-919F-53C420442803}" type="presParOf" srcId="{528491C6-48A6-4780-AF6F-950F77A5513A}" destId="{3EAB53CE-8D26-4038-A634-1F84BBF56FD3}" srcOrd="0" destOrd="0" presId="urn:microsoft.com/office/officeart/2005/8/layout/orgChart1"/>
    <dgm:cxn modelId="{D71BAA06-27BC-455A-BA14-C63EB79E9FDD}" type="presParOf" srcId="{3EAB53CE-8D26-4038-A634-1F84BBF56FD3}" destId="{BF96965A-3058-4446-B6C9-604AF100CA73}" srcOrd="0" destOrd="0" presId="urn:microsoft.com/office/officeart/2005/8/layout/orgChart1"/>
    <dgm:cxn modelId="{57EA64A3-C6BD-432A-B4A2-55F8E647E85A}" type="presParOf" srcId="{3EAB53CE-8D26-4038-A634-1F84BBF56FD3}" destId="{6BE437C1-EC02-47D5-A49C-763BC9EBB244}" srcOrd="1" destOrd="0" presId="urn:microsoft.com/office/officeart/2005/8/layout/orgChart1"/>
    <dgm:cxn modelId="{03371F80-64CD-4661-9D1C-42075AE14C5A}" type="presParOf" srcId="{528491C6-48A6-4780-AF6F-950F77A5513A}" destId="{9D1260A8-FFEF-4838-A8FE-27F43FE76EC7}" srcOrd="1" destOrd="0" presId="urn:microsoft.com/office/officeart/2005/8/layout/orgChart1"/>
    <dgm:cxn modelId="{90BA8D95-F677-4514-847A-534983815058}" type="presParOf" srcId="{9D1260A8-FFEF-4838-A8FE-27F43FE76EC7}" destId="{AA573244-CBAD-4D10-9517-E1387B6D9329}" srcOrd="0" destOrd="0" presId="urn:microsoft.com/office/officeart/2005/8/layout/orgChart1"/>
    <dgm:cxn modelId="{492277DA-9DA9-4691-B76C-CEB21871ACB1}" type="presParOf" srcId="{9D1260A8-FFEF-4838-A8FE-27F43FE76EC7}" destId="{98C2A5D4-4BBF-43E7-92E1-AE1C5715AD76}" srcOrd="1" destOrd="0" presId="urn:microsoft.com/office/officeart/2005/8/layout/orgChart1"/>
    <dgm:cxn modelId="{134E8539-122C-443D-A538-3D36D2602790}" type="presParOf" srcId="{98C2A5D4-4BBF-43E7-92E1-AE1C5715AD76}" destId="{9F9D533C-4FF2-49D0-887A-AF141D77EB16}" srcOrd="0" destOrd="0" presId="urn:microsoft.com/office/officeart/2005/8/layout/orgChart1"/>
    <dgm:cxn modelId="{EE06CD2C-5145-4F43-A187-4016B2EB9857}" type="presParOf" srcId="{9F9D533C-4FF2-49D0-887A-AF141D77EB16}" destId="{9F1F77C1-7F46-4180-B02F-955F9180E555}" srcOrd="0" destOrd="0" presId="urn:microsoft.com/office/officeart/2005/8/layout/orgChart1"/>
    <dgm:cxn modelId="{3D5E8796-B567-45C8-BD39-665B0703510B}" type="presParOf" srcId="{9F9D533C-4FF2-49D0-887A-AF141D77EB16}" destId="{188AC743-4546-449E-9EDB-76D12436C3FE}" srcOrd="1" destOrd="0" presId="urn:microsoft.com/office/officeart/2005/8/layout/orgChart1"/>
    <dgm:cxn modelId="{88DE86C1-7F7A-4E41-ACD9-FC19E2706F25}" type="presParOf" srcId="{98C2A5D4-4BBF-43E7-92E1-AE1C5715AD76}" destId="{76914182-7E2A-4AFB-921A-AFC97D3DE148}" srcOrd="1" destOrd="0" presId="urn:microsoft.com/office/officeart/2005/8/layout/orgChart1"/>
    <dgm:cxn modelId="{0ADB3F21-9768-4CCF-B9C6-90502163E509}" type="presParOf" srcId="{98C2A5D4-4BBF-43E7-92E1-AE1C5715AD76}" destId="{621B8EA1-6912-4660-9C8C-1BDA0A815554}" srcOrd="2" destOrd="0" presId="urn:microsoft.com/office/officeart/2005/8/layout/orgChart1"/>
    <dgm:cxn modelId="{DEBE3D40-46DA-4703-9BE2-77CFF4A457FD}" type="presParOf" srcId="{9D1260A8-FFEF-4838-A8FE-27F43FE76EC7}" destId="{899EA66E-D12C-4CBA-9800-BEA06E504A6F}" srcOrd="2" destOrd="0" presId="urn:microsoft.com/office/officeart/2005/8/layout/orgChart1"/>
    <dgm:cxn modelId="{503D3ED5-6331-4792-93A1-0DB6D10140BE}" type="presParOf" srcId="{9D1260A8-FFEF-4838-A8FE-27F43FE76EC7}" destId="{9288FC6B-F124-4738-8274-42A977B2A92A}" srcOrd="3" destOrd="0" presId="urn:microsoft.com/office/officeart/2005/8/layout/orgChart1"/>
    <dgm:cxn modelId="{ADE131E6-206E-449E-A3C8-A83A1CF4BFBD}" type="presParOf" srcId="{9288FC6B-F124-4738-8274-42A977B2A92A}" destId="{971BECAE-DC19-44EB-B943-3DAD566D92A9}" srcOrd="0" destOrd="0" presId="urn:microsoft.com/office/officeart/2005/8/layout/orgChart1"/>
    <dgm:cxn modelId="{2976AA95-07BF-41BB-A970-0772EBB7FA7D}" type="presParOf" srcId="{971BECAE-DC19-44EB-B943-3DAD566D92A9}" destId="{A0C98F7F-84D5-40CF-8260-B68744C43F32}" srcOrd="0" destOrd="0" presId="urn:microsoft.com/office/officeart/2005/8/layout/orgChart1"/>
    <dgm:cxn modelId="{C5FF886A-2AD8-4708-A07C-85D1CE09B46F}" type="presParOf" srcId="{971BECAE-DC19-44EB-B943-3DAD566D92A9}" destId="{B1F29054-27E8-4687-82B1-1AE15F548F7B}" srcOrd="1" destOrd="0" presId="urn:microsoft.com/office/officeart/2005/8/layout/orgChart1"/>
    <dgm:cxn modelId="{510CA408-85AC-4F10-9E46-BF45830EE4F3}" type="presParOf" srcId="{9288FC6B-F124-4738-8274-42A977B2A92A}" destId="{673194C0-98C0-41FA-86E5-9428DEB17073}" srcOrd="1" destOrd="0" presId="urn:microsoft.com/office/officeart/2005/8/layout/orgChart1"/>
    <dgm:cxn modelId="{C34A172A-EF74-49AF-8369-8E0E6C401B1E}" type="presParOf" srcId="{9288FC6B-F124-4738-8274-42A977B2A92A}" destId="{204FBDB8-5CE3-424F-9017-E27902ECBF45}" srcOrd="2" destOrd="0" presId="urn:microsoft.com/office/officeart/2005/8/layout/orgChart1"/>
    <dgm:cxn modelId="{2DCEE300-BC0D-4702-BAD1-74D6EF0996D2}" type="presParOf" srcId="{528491C6-48A6-4780-AF6F-950F77A5513A}" destId="{DA06345A-C5AD-4DAD-9613-9271B7E88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BF8B57-2D43-4F83-801C-05AA9E0D50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A406D9F3-DF4E-4C4A-9770-5ABAF970B19F}" type="pres">
      <dgm:prSet presAssocID="{0CBF8B57-2D43-4F83-801C-05AA9E0D50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09927825-ED23-4752-A932-4FE854546147}" type="presOf" srcId="{0CBF8B57-2D43-4F83-801C-05AA9E0D5070}" destId="{A406D9F3-DF4E-4C4A-9770-5ABAF970B1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F6B40-6015-4607-8335-DB5D60C6DC7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937C6778-5F68-4921-A201-28247C39586A}">
      <dgm:prSet phldrT="[Texto]"/>
      <dgm:spPr/>
      <dgm:t>
        <a:bodyPr/>
        <a:lstStyle/>
        <a:p>
          <a:r>
            <a:rPr lang="pt-BR" b="1" dirty="0"/>
            <a:t>Dimensões do reordenamento</a:t>
          </a:r>
          <a:endParaRPr lang="pt-BR" dirty="0"/>
        </a:p>
      </dgm:t>
    </dgm:pt>
    <dgm:pt modelId="{EDDCE15C-9EF4-4869-9FDC-07C32C62E8FC}" type="parTrans" cxnId="{98D4727B-B0A8-4A29-8510-6E9F780C8E34}">
      <dgm:prSet/>
      <dgm:spPr/>
      <dgm:t>
        <a:bodyPr/>
        <a:lstStyle/>
        <a:p>
          <a:endParaRPr lang="pt-BR"/>
        </a:p>
      </dgm:t>
    </dgm:pt>
    <dgm:pt modelId="{066C224B-E081-48DC-ABA4-D051B80173DE}" type="sibTrans" cxnId="{98D4727B-B0A8-4A29-8510-6E9F780C8E34}">
      <dgm:prSet/>
      <dgm:spPr/>
      <dgm:t>
        <a:bodyPr/>
        <a:lstStyle/>
        <a:p>
          <a:endParaRPr lang="pt-BR"/>
        </a:p>
      </dgm:t>
    </dgm:pt>
    <dgm:pt modelId="{54D90FD9-1BC1-49B3-AA24-16DB3AB85100}">
      <dgm:prSet phldrT="[Texto]"/>
      <dgm:spPr/>
      <dgm:t>
        <a:bodyPr/>
        <a:lstStyle/>
        <a:p>
          <a:r>
            <a:rPr lang="pt-BR" b="1" dirty="0"/>
            <a:t>Porte e estrutura</a:t>
          </a:r>
          <a:endParaRPr lang="pt-BR" dirty="0"/>
        </a:p>
      </dgm:t>
    </dgm:pt>
    <dgm:pt modelId="{5846E165-AC8E-492C-A41F-6FB07B42E44D}" type="parTrans" cxnId="{49FF17AB-204C-44DF-94F9-303FBB274047}">
      <dgm:prSet/>
      <dgm:spPr/>
      <dgm:t>
        <a:bodyPr/>
        <a:lstStyle/>
        <a:p>
          <a:endParaRPr lang="pt-BR"/>
        </a:p>
      </dgm:t>
    </dgm:pt>
    <dgm:pt modelId="{CEEBAFEF-79BF-4471-9211-7F7BD0192BC7}" type="sibTrans" cxnId="{49FF17AB-204C-44DF-94F9-303FBB274047}">
      <dgm:prSet/>
      <dgm:spPr/>
      <dgm:t>
        <a:bodyPr/>
        <a:lstStyle/>
        <a:p>
          <a:endParaRPr lang="pt-BR"/>
        </a:p>
      </dgm:t>
    </dgm:pt>
    <dgm:pt modelId="{C3237327-0329-4502-B280-D3F705434C5A}">
      <dgm:prSet phldrT="[Texto]"/>
      <dgm:spPr/>
      <dgm:t>
        <a:bodyPr/>
        <a:lstStyle/>
        <a:p>
          <a:r>
            <a:rPr lang="pt-BR" b="1" dirty="0"/>
            <a:t>Recursos humanos</a:t>
          </a:r>
          <a:endParaRPr lang="pt-BR" dirty="0"/>
        </a:p>
      </dgm:t>
    </dgm:pt>
    <dgm:pt modelId="{128E9F91-3ED4-4A22-A3FC-7EB87300B731}" type="parTrans" cxnId="{13F52977-1337-4C2F-975B-DCA34BF00102}">
      <dgm:prSet/>
      <dgm:spPr/>
      <dgm:t>
        <a:bodyPr/>
        <a:lstStyle/>
        <a:p>
          <a:endParaRPr lang="pt-BR"/>
        </a:p>
      </dgm:t>
    </dgm:pt>
    <dgm:pt modelId="{DFC62A09-B7FC-4C69-A7AF-8235AEAEC367}" type="sibTrans" cxnId="{13F52977-1337-4C2F-975B-DCA34BF00102}">
      <dgm:prSet/>
      <dgm:spPr/>
      <dgm:t>
        <a:bodyPr/>
        <a:lstStyle/>
        <a:p>
          <a:endParaRPr lang="pt-BR"/>
        </a:p>
      </dgm:t>
    </dgm:pt>
    <dgm:pt modelId="{5F41DB3D-0CDE-4EFA-A881-A1FBACB6532F}">
      <dgm:prSet/>
      <dgm:spPr/>
      <dgm:t>
        <a:bodyPr/>
        <a:lstStyle/>
        <a:p>
          <a:r>
            <a:rPr lang="pt-BR" b="1" dirty="0"/>
            <a:t>Gestão do serviço</a:t>
          </a:r>
        </a:p>
      </dgm:t>
    </dgm:pt>
    <dgm:pt modelId="{B4350306-BB29-4945-AA78-C6FEDFCA4D14}" type="parTrans" cxnId="{E6952438-4AC0-427D-BAD6-EF626B55283B}">
      <dgm:prSet/>
      <dgm:spPr/>
      <dgm:t>
        <a:bodyPr/>
        <a:lstStyle/>
        <a:p>
          <a:endParaRPr lang="pt-BR"/>
        </a:p>
      </dgm:t>
    </dgm:pt>
    <dgm:pt modelId="{ABE4F1C0-64B7-4FC4-ACCB-8C518F7F6415}" type="sibTrans" cxnId="{E6952438-4AC0-427D-BAD6-EF626B55283B}">
      <dgm:prSet/>
      <dgm:spPr/>
      <dgm:t>
        <a:bodyPr/>
        <a:lstStyle/>
        <a:p>
          <a:endParaRPr lang="pt-BR"/>
        </a:p>
      </dgm:t>
    </dgm:pt>
    <dgm:pt modelId="{60A28169-E814-47D5-9D47-0CEDD8DB0DF6}">
      <dgm:prSet/>
      <dgm:spPr/>
      <dgm:t>
        <a:bodyPr/>
        <a:lstStyle/>
        <a:p>
          <a:r>
            <a:rPr lang="pt-BR" b="1"/>
            <a:t>Metodologias de atendimento</a:t>
          </a:r>
          <a:endParaRPr lang="pt-BR" b="1" dirty="0"/>
        </a:p>
      </dgm:t>
    </dgm:pt>
    <dgm:pt modelId="{456DB7B6-A34F-4A3D-8F10-A2E48828DEF9}" type="parTrans" cxnId="{34090A22-33AF-4510-B0A9-47D4EC0C3EA3}">
      <dgm:prSet/>
      <dgm:spPr/>
      <dgm:t>
        <a:bodyPr/>
        <a:lstStyle/>
        <a:p>
          <a:endParaRPr lang="pt-BR"/>
        </a:p>
      </dgm:t>
    </dgm:pt>
    <dgm:pt modelId="{E2E8AB33-7E85-46BA-99A4-C3EECB606CEB}" type="sibTrans" cxnId="{34090A22-33AF-4510-B0A9-47D4EC0C3EA3}">
      <dgm:prSet/>
      <dgm:spPr/>
      <dgm:t>
        <a:bodyPr/>
        <a:lstStyle/>
        <a:p>
          <a:endParaRPr lang="pt-BR"/>
        </a:p>
      </dgm:t>
    </dgm:pt>
    <dgm:pt modelId="{13DA4649-FFA4-48A7-92C7-73A6C745F64C}">
      <dgm:prSet/>
      <dgm:spPr/>
      <dgm:t>
        <a:bodyPr/>
        <a:lstStyle/>
        <a:p>
          <a:r>
            <a:rPr lang="pt-BR" b="1"/>
            <a:t>Gestão da rede</a:t>
          </a:r>
          <a:endParaRPr lang="pt-BR" b="1" dirty="0"/>
        </a:p>
      </dgm:t>
    </dgm:pt>
    <dgm:pt modelId="{F71D1DE4-A02A-41E1-8AE3-DCC72E499731}" type="parTrans" cxnId="{5B8BF418-9854-45C6-920B-89429EBBC8F2}">
      <dgm:prSet/>
      <dgm:spPr/>
      <dgm:t>
        <a:bodyPr/>
        <a:lstStyle/>
        <a:p>
          <a:endParaRPr lang="pt-BR"/>
        </a:p>
      </dgm:t>
    </dgm:pt>
    <dgm:pt modelId="{2D94EEC5-660A-4917-97FE-A83D6C28FBA1}" type="sibTrans" cxnId="{5B8BF418-9854-45C6-920B-89429EBBC8F2}">
      <dgm:prSet/>
      <dgm:spPr/>
      <dgm:t>
        <a:bodyPr/>
        <a:lstStyle/>
        <a:p>
          <a:endParaRPr lang="pt-BR"/>
        </a:p>
      </dgm:t>
    </dgm:pt>
    <dgm:pt modelId="{B3653F0F-69B5-43DA-951C-93E071E9F997}" type="pres">
      <dgm:prSet presAssocID="{290F6B40-6015-4607-8335-DB5D60C6DC7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A378B8-E5F9-4D80-9619-51560256E602}" type="pres">
      <dgm:prSet presAssocID="{937C6778-5F68-4921-A201-28247C39586A}" presName="root1" presStyleCnt="0"/>
      <dgm:spPr/>
    </dgm:pt>
    <dgm:pt modelId="{0D3E28F7-A766-4C9A-AE9A-0A1938FD3363}" type="pres">
      <dgm:prSet presAssocID="{937C6778-5F68-4921-A201-28247C39586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862E550-1ECF-4138-B68C-E56110DA0F17}" type="pres">
      <dgm:prSet presAssocID="{937C6778-5F68-4921-A201-28247C39586A}" presName="level2hierChild" presStyleCnt="0"/>
      <dgm:spPr/>
    </dgm:pt>
    <dgm:pt modelId="{C6D62FFD-2FA4-4ACD-A6CF-5C4CAD2B3683}" type="pres">
      <dgm:prSet presAssocID="{5846E165-AC8E-492C-A41F-6FB07B42E44D}" presName="conn2-1" presStyleLbl="parChTrans1D2" presStyleIdx="0" presStyleCnt="5"/>
      <dgm:spPr/>
      <dgm:t>
        <a:bodyPr/>
        <a:lstStyle/>
        <a:p>
          <a:endParaRPr lang="pt-BR"/>
        </a:p>
      </dgm:t>
    </dgm:pt>
    <dgm:pt modelId="{BCF27729-929C-49CF-BB59-E502F3532F9B}" type="pres">
      <dgm:prSet presAssocID="{5846E165-AC8E-492C-A41F-6FB07B42E44D}" presName="connTx" presStyleLbl="parChTrans1D2" presStyleIdx="0" presStyleCnt="5"/>
      <dgm:spPr/>
      <dgm:t>
        <a:bodyPr/>
        <a:lstStyle/>
        <a:p>
          <a:endParaRPr lang="pt-BR"/>
        </a:p>
      </dgm:t>
    </dgm:pt>
    <dgm:pt modelId="{BF48F553-52E2-4151-8CEF-72459A0B5A4E}" type="pres">
      <dgm:prSet presAssocID="{54D90FD9-1BC1-49B3-AA24-16DB3AB85100}" presName="root2" presStyleCnt="0"/>
      <dgm:spPr/>
    </dgm:pt>
    <dgm:pt modelId="{DBCDDA8A-BDFD-4F3D-9F2D-0E2E27B39A70}" type="pres">
      <dgm:prSet presAssocID="{54D90FD9-1BC1-49B3-AA24-16DB3AB85100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66D51D-BA58-4B8B-B92B-0E7EDAA11C56}" type="pres">
      <dgm:prSet presAssocID="{54D90FD9-1BC1-49B3-AA24-16DB3AB85100}" presName="level3hierChild" presStyleCnt="0"/>
      <dgm:spPr/>
    </dgm:pt>
    <dgm:pt modelId="{35DEA5FB-2375-4A5F-BA61-760EE10DA7AE}" type="pres">
      <dgm:prSet presAssocID="{128E9F91-3ED4-4A22-A3FC-7EB87300B731}" presName="conn2-1" presStyleLbl="parChTrans1D2" presStyleIdx="1" presStyleCnt="5"/>
      <dgm:spPr/>
      <dgm:t>
        <a:bodyPr/>
        <a:lstStyle/>
        <a:p>
          <a:endParaRPr lang="pt-BR"/>
        </a:p>
      </dgm:t>
    </dgm:pt>
    <dgm:pt modelId="{91398463-6068-4A5E-812B-39719D7D339B}" type="pres">
      <dgm:prSet presAssocID="{128E9F91-3ED4-4A22-A3FC-7EB87300B731}" presName="connTx" presStyleLbl="parChTrans1D2" presStyleIdx="1" presStyleCnt="5"/>
      <dgm:spPr/>
      <dgm:t>
        <a:bodyPr/>
        <a:lstStyle/>
        <a:p>
          <a:endParaRPr lang="pt-BR"/>
        </a:p>
      </dgm:t>
    </dgm:pt>
    <dgm:pt modelId="{8B3305D4-4BC5-4E49-B972-55C6B0404EE8}" type="pres">
      <dgm:prSet presAssocID="{C3237327-0329-4502-B280-D3F705434C5A}" presName="root2" presStyleCnt="0"/>
      <dgm:spPr/>
    </dgm:pt>
    <dgm:pt modelId="{9C3FBF15-1FA5-4991-A37C-48D30D3A4E35}" type="pres">
      <dgm:prSet presAssocID="{C3237327-0329-4502-B280-D3F705434C5A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9368133-F432-420E-B70F-94ABB85D9AE4}" type="pres">
      <dgm:prSet presAssocID="{C3237327-0329-4502-B280-D3F705434C5A}" presName="level3hierChild" presStyleCnt="0"/>
      <dgm:spPr/>
    </dgm:pt>
    <dgm:pt modelId="{0BF68AD1-C8A3-4983-A882-A9C3887AA69F}" type="pres">
      <dgm:prSet presAssocID="{B4350306-BB29-4945-AA78-C6FEDFCA4D14}" presName="conn2-1" presStyleLbl="parChTrans1D2" presStyleIdx="2" presStyleCnt="5"/>
      <dgm:spPr/>
      <dgm:t>
        <a:bodyPr/>
        <a:lstStyle/>
        <a:p>
          <a:endParaRPr lang="pt-BR"/>
        </a:p>
      </dgm:t>
    </dgm:pt>
    <dgm:pt modelId="{94DE48A7-952E-4D9E-8CC3-DA608CF2D8E5}" type="pres">
      <dgm:prSet presAssocID="{B4350306-BB29-4945-AA78-C6FEDFCA4D14}" presName="connTx" presStyleLbl="parChTrans1D2" presStyleIdx="2" presStyleCnt="5"/>
      <dgm:spPr/>
      <dgm:t>
        <a:bodyPr/>
        <a:lstStyle/>
        <a:p>
          <a:endParaRPr lang="pt-BR"/>
        </a:p>
      </dgm:t>
    </dgm:pt>
    <dgm:pt modelId="{BF9BB2E5-BD53-4DC6-816C-F48DA2D36D42}" type="pres">
      <dgm:prSet presAssocID="{5F41DB3D-0CDE-4EFA-A881-A1FBACB6532F}" presName="root2" presStyleCnt="0"/>
      <dgm:spPr/>
    </dgm:pt>
    <dgm:pt modelId="{61891DAC-D525-434D-BD7F-5636659301AA}" type="pres">
      <dgm:prSet presAssocID="{5F41DB3D-0CDE-4EFA-A881-A1FBACB6532F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9FD6D73-8FB9-4B63-BF49-9D17C1A2BE25}" type="pres">
      <dgm:prSet presAssocID="{5F41DB3D-0CDE-4EFA-A881-A1FBACB6532F}" presName="level3hierChild" presStyleCnt="0"/>
      <dgm:spPr/>
    </dgm:pt>
    <dgm:pt modelId="{417B3C73-F1FE-449F-8BCB-D620CF8F5744}" type="pres">
      <dgm:prSet presAssocID="{456DB7B6-A34F-4A3D-8F10-A2E48828DEF9}" presName="conn2-1" presStyleLbl="parChTrans1D2" presStyleIdx="3" presStyleCnt="5"/>
      <dgm:spPr/>
      <dgm:t>
        <a:bodyPr/>
        <a:lstStyle/>
        <a:p>
          <a:endParaRPr lang="pt-BR"/>
        </a:p>
      </dgm:t>
    </dgm:pt>
    <dgm:pt modelId="{905FA581-F56A-4A5E-B9F5-AD1434CAE7C3}" type="pres">
      <dgm:prSet presAssocID="{456DB7B6-A34F-4A3D-8F10-A2E48828DEF9}" presName="connTx" presStyleLbl="parChTrans1D2" presStyleIdx="3" presStyleCnt="5"/>
      <dgm:spPr/>
      <dgm:t>
        <a:bodyPr/>
        <a:lstStyle/>
        <a:p>
          <a:endParaRPr lang="pt-BR"/>
        </a:p>
      </dgm:t>
    </dgm:pt>
    <dgm:pt modelId="{DA51B079-1030-48C5-9954-D8B00C9A3C27}" type="pres">
      <dgm:prSet presAssocID="{60A28169-E814-47D5-9D47-0CEDD8DB0DF6}" presName="root2" presStyleCnt="0"/>
      <dgm:spPr/>
    </dgm:pt>
    <dgm:pt modelId="{43C1C31C-D8CF-4287-8DB6-C896164688CB}" type="pres">
      <dgm:prSet presAssocID="{60A28169-E814-47D5-9D47-0CEDD8DB0DF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F2BB219-B016-49DF-88B6-4723F967BEAB}" type="pres">
      <dgm:prSet presAssocID="{60A28169-E814-47D5-9D47-0CEDD8DB0DF6}" presName="level3hierChild" presStyleCnt="0"/>
      <dgm:spPr/>
    </dgm:pt>
    <dgm:pt modelId="{4DD43BDC-D6FC-4A1F-873B-BF1F104A82FA}" type="pres">
      <dgm:prSet presAssocID="{F71D1DE4-A02A-41E1-8AE3-DCC72E499731}" presName="conn2-1" presStyleLbl="parChTrans1D2" presStyleIdx="4" presStyleCnt="5"/>
      <dgm:spPr/>
      <dgm:t>
        <a:bodyPr/>
        <a:lstStyle/>
        <a:p>
          <a:endParaRPr lang="pt-BR"/>
        </a:p>
      </dgm:t>
    </dgm:pt>
    <dgm:pt modelId="{546CBD4C-5080-4A41-9060-9DC9F6C52967}" type="pres">
      <dgm:prSet presAssocID="{F71D1DE4-A02A-41E1-8AE3-DCC72E499731}" presName="connTx" presStyleLbl="parChTrans1D2" presStyleIdx="4" presStyleCnt="5"/>
      <dgm:spPr/>
      <dgm:t>
        <a:bodyPr/>
        <a:lstStyle/>
        <a:p>
          <a:endParaRPr lang="pt-BR"/>
        </a:p>
      </dgm:t>
    </dgm:pt>
    <dgm:pt modelId="{45175B23-1E63-42C9-B482-925AAB1859A3}" type="pres">
      <dgm:prSet presAssocID="{13DA4649-FFA4-48A7-92C7-73A6C745F64C}" presName="root2" presStyleCnt="0"/>
      <dgm:spPr/>
    </dgm:pt>
    <dgm:pt modelId="{2FAFA7FB-42F0-485A-B16D-FD5D34035618}" type="pres">
      <dgm:prSet presAssocID="{13DA4649-FFA4-48A7-92C7-73A6C745F64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C814AF-B909-458B-A52E-F50B1ECE57E8}" type="pres">
      <dgm:prSet presAssocID="{13DA4649-FFA4-48A7-92C7-73A6C745F64C}" presName="level3hierChild" presStyleCnt="0"/>
      <dgm:spPr/>
    </dgm:pt>
  </dgm:ptLst>
  <dgm:cxnLst>
    <dgm:cxn modelId="{BD5DF2DE-AB97-4A7B-9659-FB9BD7A0E1ED}" type="presOf" srcId="{456DB7B6-A34F-4A3D-8F10-A2E48828DEF9}" destId="{417B3C73-F1FE-449F-8BCB-D620CF8F5744}" srcOrd="0" destOrd="0" presId="urn:microsoft.com/office/officeart/2008/layout/HorizontalMultiLevelHierarchy"/>
    <dgm:cxn modelId="{D31C768F-6DF0-4C20-9218-AA509377A5CC}" type="presOf" srcId="{B4350306-BB29-4945-AA78-C6FEDFCA4D14}" destId="{94DE48A7-952E-4D9E-8CC3-DA608CF2D8E5}" srcOrd="1" destOrd="0" presId="urn:microsoft.com/office/officeart/2008/layout/HorizontalMultiLevelHierarchy"/>
    <dgm:cxn modelId="{4A11443C-0D5B-4734-9CD9-F6F301F655BE}" type="presOf" srcId="{5846E165-AC8E-492C-A41F-6FB07B42E44D}" destId="{BCF27729-929C-49CF-BB59-E502F3532F9B}" srcOrd="1" destOrd="0" presId="urn:microsoft.com/office/officeart/2008/layout/HorizontalMultiLevelHierarchy"/>
    <dgm:cxn modelId="{3C7E6EA0-1056-4E5F-8777-993048C77593}" type="presOf" srcId="{F71D1DE4-A02A-41E1-8AE3-DCC72E499731}" destId="{546CBD4C-5080-4A41-9060-9DC9F6C52967}" srcOrd="1" destOrd="0" presId="urn:microsoft.com/office/officeart/2008/layout/HorizontalMultiLevelHierarchy"/>
    <dgm:cxn modelId="{5B8BF418-9854-45C6-920B-89429EBBC8F2}" srcId="{937C6778-5F68-4921-A201-28247C39586A}" destId="{13DA4649-FFA4-48A7-92C7-73A6C745F64C}" srcOrd="4" destOrd="0" parTransId="{F71D1DE4-A02A-41E1-8AE3-DCC72E499731}" sibTransId="{2D94EEC5-660A-4917-97FE-A83D6C28FBA1}"/>
    <dgm:cxn modelId="{ABF2E535-F9AC-45B8-9D2F-FEA7162C06E1}" type="presOf" srcId="{13DA4649-FFA4-48A7-92C7-73A6C745F64C}" destId="{2FAFA7FB-42F0-485A-B16D-FD5D34035618}" srcOrd="0" destOrd="0" presId="urn:microsoft.com/office/officeart/2008/layout/HorizontalMultiLevelHierarchy"/>
    <dgm:cxn modelId="{13F52977-1337-4C2F-975B-DCA34BF00102}" srcId="{937C6778-5F68-4921-A201-28247C39586A}" destId="{C3237327-0329-4502-B280-D3F705434C5A}" srcOrd="1" destOrd="0" parTransId="{128E9F91-3ED4-4A22-A3FC-7EB87300B731}" sibTransId="{DFC62A09-B7FC-4C69-A7AF-8235AEAEC367}"/>
    <dgm:cxn modelId="{EE5FF56F-3DDD-43A6-83D9-37A9B4747F32}" type="presOf" srcId="{128E9F91-3ED4-4A22-A3FC-7EB87300B731}" destId="{35DEA5FB-2375-4A5F-BA61-760EE10DA7AE}" srcOrd="0" destOrd="0" presId="urn:microsoft.com/office/officeart/2008/layout/HorizontalMultiLevelHierarchy"/>
    <dgm:cxn modelId="{4CD8316B-85AF-44D9-95A3-824E00F5A224}" type="presOf" srcId="{54D90FD9-1BC1-49B3-AA24-16DB3AB85100}" destId="{DBCDDA8A-BDFD-4F3D-9F2D-0E2E27B39A70}" srcOrd="0" destOrd="0" presId="urn:microsoft.com/office/officeart/2008/layout/HorizontalMultiLevelHierarchy"/>
    <dgm:cxn modelId="{34090A22-33AF-4510-B0A9-47D4EC0C3EA3}" srcId="{937C6778-5F68-4921-A201-28247C39586A}" destId="{60A28169-E814-47D5-9D47-0CEDD8DB0DF6}" srcOrd="3" destOrd="0" parTransId="{456DB7B6-A34F-4A3D-8F10-A2E48828DEF9}" sibTransId="{E2E8AB33-7E85-46BA-99A4-C3EECB606CEB}"/>
    <dgm:cxn modelId="{9C07A2FF-2196-45C8-85FD-C5FBB93B6FDC}" type="presOf" srcId="{128E9F91-3ED4-4A22-A3FC-7EB87300B731}" destId="{91398463-6068-4A5E-812B-39719D7D339B}" srcOrd="1" destOrd="0" presId="urn:microsoft.com/office/officeart/2008/layout/HorizontalMultiLevelHierarchy"/>
    <dgm:cxn modelId="{D801957E-DEC5-49C6-A982-F44E20D3626F}" type="presOf" srcId="{C3237327-0329-4502-B280-D3F705434C5A}" destId="{9C3FBF15-1FA5-4991-A37C-48D30D3A4E35}" srcOrd="0" destOrd="0" presId="urn:microsoft.com/office/officeart/2008/layout/HorizontalMultiLevelHierarchy"/>
    <dgm:cxn modelId="{B2029D44-6420-48F8-8D68-779273D031A2}" type="presOf" srcId="{290F6B40-6015-4607-8335-DB5D60C6DC74}" destId="{B3653F0F-69B5-43DA-951C-93E071E9F997}" srcOrd="0" destOrd="0" presId="urn:microsoft.com/office/officeart/2008/layout/HorizontalMultiLevelHierarchy"/>
    <dgm:cxn modelId="{0FA9B692-BB2D-4493-89EC-07F41294D644}" type="presOf" srcId="{5F41DB3D-0CDE-4EFA-A881-A1FBACB6532F}" destId="{61891DAC-D525-434D-BD7F-5636659301AA}" srcOrd="0" destOrd="0" presId="urn:microsoft.com/office/officeart/2008/layout/HorizontalMultiLevelHierarchy"/>
    <dgm:cxn modelId="{4D7A4EAA-19DF-4130-9BFC-1EE07959A786}" type="presOf" srcId="{B4350306-BB29-4945-AA78-C6FEDFCA4D14}" destId="{0BF68AD1-C8A3-4983-A882-A9C3887AA69F}" srcOrd="0" destOrd="0" presId="urn:microsoft.com/office/officeart/2008/layout/HorizontalMultiLevelHierarchy"/>
    <dgm:cxn modelId="{49FF17AB-204C-44DF-94F9-303FBB274047}" srcId="{937C6778-5F68-4921-A201-28247C39586A}" destId="{54D90FD9-1BC1-49B3-AA24-16DB3AB85100}" srcOrd="0" destOrd="0" parTransId="{5846E165-AC8E-492C-A41F-6FB07B42E44D}" sibTransId="{CEEBAFEF-79BF-4471-9211-7F7BD0192BC7}"/>
    <dgm:cxn modelId="{E6952438-4AC0-427D-BAD6-EF626B55283B}" srcId="{937C6778-5F68-4921-A201-28247C39586A}" destId="{5F41DB3D-0CDE-4EFA-A881-A1FBACB6532F}" srcOrd="2" destOrd="0" parTransId="{B4350306-BB29-4945-AA78-C6FEDFCA4D14}" sibTransId="{ABE4F1C0-64B7-4FC4-ACCB-8C518F7F6415}"/>
    <dgm:cxn modelId="{F1F03B4D-D67D-4361-88F3-D82670C68957}" type="presOf" srcId="{937C6778-5F68-4921-A201-28247C39586A}" destId="{0D3E28F7-A766-4C9A-AE9A-0A1938FD3363}" srcOrd="0" destOrd="0" presId="urn:microsoft.com/office/officeart/2008/layout/HorizontalMultiLevelHierarchy"/>
    <dgm:cxn modelId="{C967246A-307C-4493-BB35-A8DBADC125AC}" type="presOf" srcId="{F71D1DE4-A02A-41E1-8AE3-DCC72E499731}" destId="{4DD43BDC-D6FC-4A1F-873B-BF1F104A82FA}" srcOrd="0" destOrd="0" presId="urn:microsoft.com/office/officeart/2008/layout/HorizontalMultiLevelHierarchy"/>
    <dgm:cxn modelId="{1ABCAC25-FD47-411C-9B3B-FD636AB810AC}" type="presOf" srcId="{60A28169-E814-47D5-9D47-0CEDD8DB0DF6}" destId="{43C1C31C-D8CF-4287-8DB6-C896164688CB}" srcOrd="0" destOrd="0" presId="urn:microsoft.com/office/officeart/2008/layout/HorizontalMultiLevelHierarchy"/>
    <dgm:cxn modelId="{98D4727B-B0A8-4A29-8510-6E9F780C8E34}" srcId="{290F6B40-6015-4607-8335-DB5D60C6DC74}" destId="{937C6778-5F68-4921-A201-28247C39586A}" srcOrd="0" destOrd="0" parTransId="{EDDCE15C-9EF4-4869-9FDC-07C32C62E8FC}" sibTransId="{066C224B-E081-48DC-ABA4-D051B80173DE}"/>
    <dgm:cxn modelId="{0995FC76-E7F7-4A5D-9148-06E9CC6B9656}" type="presOf" srcId="{456DB7B6-A34F-4A3D-8F10-A2E48828DEF9}" destId="{905FA581-F56A-4A5E-B9F5-AD1434CAE7C3}" srcOrd="1" destOrd="0" presId="urn:microsoft.com/office/officeart/2008/layout/HorizontalMultiLevelHierarchy"/>
    <dgm:cxn modelId="{8798D291-F2A0-4459-8C64-D463685610CD}" type="presOf" srcId="{5846E165-AC8E-492C-A41F-6FB07B42E44D}" destId="{C6D62FFD-2FA4-4ACD-A6CF-5C4CAD2B3683}" srcOrd="0" destOrd="0" presId="urn:microsoft.com/office/officeart/2008/layout/HorizontalMultiLevelHierarchy"/>
    <dgm:cxn modelId="{7D61D18F-B876-41FA-8706-792FA3BEB5DF}" type="presParOf" srcId="{B3653F0F-69B5-43DA-951C-93E071E9F997}" destId="{EAA378B8-E5F9-4D80-9619-51560256E602}" srcOrd="0" destOrd="0" presId="urn:microsoft.com/office/officeart/2008/layout/HorizontalMultiLevelHierarchy"/>
    <dgm:cxn modelId="{7DE7EC78-0555-4176-B841-3B6CB2CD76B8}" type="presParOf" srcId="{EAA378B8-E5F9-4D80-9619-51560256E602}" destId="{0D3E28F7-A766-4C9A-AE9A-0A1938FD3363}" srcOrd="0" destOrd="0" presId="urn:microsoft.com/office/officeart/2008/layout/HorizontalMultiLevelHierarchy"/>
    <dgm:cxn modelId="{A92DD18D-FD3E-4FBB-A61D-5B8A8F8D3650}" type="presParOf" srcId="{EAA378B8-E5F9-4D80-9619-51560256E602}" destId="{B862E550-1ECF-4138-B68C-E56110DA0F17}" srcOrd="1" destOrd="0" presId="urn:microsoft.com/office/officeart/2008/layout/HorizontalMultiLevelHierarchy"/>
    <dgm:cxn modelId="{57E1DFB1-D43F-4252-B3B2-42E75A5B7904}" type="presParOf" srcId="{B862E550-1ECF-4138-B68C-E56110DA0F17}" destId="{C6D62FFD-2FA4-4ACD-A6CF-5C4CAD2B3683}" srcOrd="0" destOrd="0" presId="urn:microsoft.com/office/officeart/2008/layout/HorizontalMultiLevelHierarchy"/>
    <dgm:cxn modelId="{3B5C4189-5A5A-4BBC-894E-2EE7401F65E1}" type="presParOf" srcId="{C6D62FFD-2FA4-4ACD-A6CF-5C4CAD2B3683}" destId="{BCF27729-929C-49CF-BB59-E502F3532F9B}" srcOrd="0" destOrd="0" presId="urn:microsoft.com/office/officeart/2008/layout/HorizontalMultiLevelHierarchy"/>
    <dgm:cxn modelId="{7B7A92C1-CE44-4E5F-8E7A-C9DD5424E2EE}" type="presParOf" srcId="{B862E550-1ECF-4138-B68C-E56110DA0F17}" destId="{BF48F553-52E2-4151-8CEF-72459A0B5A4E}" srcOrd="1" destOrd="0" presId="urn:microsoft.com/office/officeart/2008/layout/HorizontalMultiLevelHierarchy"/>
    <dgm:cxn modelId="{DA398505-4945-4E40-8AB3-F0ACFA5ECBE5}" type="presParOf" srcId="{BF48F553-52E2-4151-8CEF-72459A0B5A4E}" destId="{DBCDDA8A-BDFD-4F3D-9F2D-0E2E27B39A70}" srcOrd="0" destOrd="0" presId="urn:microsoft.com/office/officeart/2008/layout/HorizontalMultiLevelHierarchy"/>
    <dgm:cxn modelId="{2EC83EAC-4820-4A3E-B08D-12DDC7879403}" type="presParOf" srcId="{BF48F553-52E2-4151-8CEF-72459A0B5A4E}" destId="{E866D51D-BA58-4B8B-B92B-0E7EDAA11C56}" srcOrd="1" destOrd="0" presId="urn:microsoft.com/office/officeart/2008/layout/HorizontalMultiLevelHierarchy"/>
    <dgm:cxn modelId="{FF322BA8-7110-49D4-B414-56EA7E65A3BF}" type="presParOf" srcId="{B862E550-1ECF-4138-B68C-E56110DA0F17}" destId="{35DEA5FB-2375-4A5F-BA61-760EE10DA7AE}" srcOrd="2" destOrd="0" presId="urn:microsoft.com/office/officeart/2008/layout/HorizontalMultiLevelHierarchy"/>
    <dgm:cxn modelId="{2C47D6CD-80C2-409E-96B2-6D601543E040}" type="presParOf" srcId="{35DEA5FB-2375-4A5F-BA61-760EE10DA7AE}" destId="{91398463-6068-4A5E-812B-39719D7D339B}" srcOrd="0" destOrd="0" presId="urn:microsoft.com/office/officeart/2008/layout/HorizontalMultiLevelHierarchy"/>
    <dgm:cxn modelId="{02193242-EC3E-4D53-8E51-99FDB5D6EDF8}" type="presParOf" srcId="{B862E550-1ECF-4138-B68C-E56110DA0F17}" destId="{8B3305D4-4BC5-4E49-B972-55C6B0404EE8}" srcOrd="3" destOrd="0" presId="urn:microsoft.com/office/officeart/2008/layout/HorizontalMultiLevelHierarchy"/>
    <dgm:cxn modelId="{F84983CF-A106-4925-9329-59E9175C9711}" type="presParOf" srcId="{8B3305D4-4BC5-4E49-B972-55C6B0404EE8}" destId="{9C3FBF15-1FA5-4991-A37C-48D30D3A4E35}" srcOrd="0" destOrd="0" presId="urn:microsoft.com/office/officeart/2008/layout/HorizontalMultiLevelHierarchy"/>
    <dgm:cxn modelId="{8F1241B3-671F-44E0-BF37-777EC664F61C}" type="presParOf" srcId="{8B3305D4-4BC5-4E49-B972-55C6B0404EE8}" destId="{79368133-F432-420E-B70F-94ABB85D9AE4}" srcOrd="1" destOrd="0" presId="urn:microsoft.com/office/officeart/2008/layout/HorizontalMultiLevelHierarchy"/>
    <dgm:cxn modelId="{DD344A89-674F-4B40-AF39-0DB040CA1F0A}" type="presParOf" srcId="{B862E550-1ECF-4138-B68C-E56110DA0F17}" destId="{0BF68AD1-C8A3-4983-A882-A9C3887AA69F}" srcOrd="4" destOrd="0" presId="urn:microsoft.com/office/officeart/2008/layout/HorizontalMultiLevelHierarchy"/>
    <dgm:cxn modelId="{C3E08FFA-BAD5-4C14-AA17-89E4858DCD6C}" type="presParOf" srcId="{0BF68AD1-C8A3-4983-A882-A9C3887AA69F}" destId="{94DE48A7-952E-4D9E-8CC3-DA608CF2D8E5}" srcOrd="0" destOrd="0" presId="urn:microsoft.com/office/officeart/2008/layout/HorizontalMultiLevelHierarchy"/>
    <dgm:cxn modelId="{B2C3A25C-3768-416F-9FF0-35570D030EA4}" type="presParOf" srcId="{B862E550-1ECF-4138-B68C-E56110DA0F17}" destId="{BF9BB2E5-BD53-4DC6-816C-F48DA2D36D42}" srcOrd="5" destOrd="0" presId="urn:microsoft.com/office/officeart/2008/layout/HorizontalMultiLevelHierarchy"/>
    <dgm:cxn modelId="{5E755B8F-D5F7-4613-9EBC-84E1CD22FEBD}" type="presParOf" srcId="{BF9BB2E5-BD53-4DC6-816C-F48DA2D36D42}" destId="{61891DAC-D525-434D-BD7F-5636659301AA}" srcOrd="0" destOrd="0" presId="urn:microsoft.com/office/officeart/2008/layout/HorizontalMultiLevelHierarchy"/>
    <dgm:cxn modelId="{90F26146-AC33-4114-BD92-389F8E2A3814}" type="presParOf" srcId="{BF9BB2E5-BD53-4DC6-816C-F48DA2D36D42}" destId="{59FD6D73-8FB9-4B63-BF49-9D17C1A2BE25}" srcOrd="1" destOrd="0" presId="urn:microsoft.com/office/officeart/2008/layout/HorizontalMultiLevelHierarchy"/>
    <dgm:cxn modelId="{696E7007-AD91-4FC6-84BA-8821650D55E6}" type="presParOf" srcId="{B862E550-1ECF-4138-B68C-E56110DA0F17}" destId="{417B3C73-F1FE-449F-8BCB-D620CF8F5744}" srcOrd="6" destOrd="0" presId="urn:microsoft.com/office/officeart/2008/layout/HorizontalMultiLevelHierarchy"/>
    <dgm:cxn modelId="{492F8268-5BC3-40E4-8A30-F7A00DF0ADFF}" type="presParOf" srcId="{417B3C73-F1FE-449F-8BCB-D620CF8F5744}" destId="{905FA581-F56A-4A5E-B9F5-AD1434CAE7C3}" srcOrd="0" destOrd="0" presId="urn:microsoft.com/office/officeart/2008/layout/HorizontalMultiLevelHierarchy"/>
    <dgm:cxn modelId="{36453086-2BAD-45B3-BB11-54513240780E}" type="presParOf" srcId="{B862E550-1ECF-4138-B68C-E56110DA0F17}" destId="{DA51B079-1030-48C5-9954-D8B00C9A3C27}" srcOrd="7" destOrd="0" presId="urn:microsoft.com/office/officeart/2008/layout/HorizontalMultiLevelHierarchy"/>
    <dgm:cxn modelId="{5BA8FB02-4AC6-46EF-8974-97A0C11E6B98}" type="presParOf" srcId="{DA51B079-1030-48C5-9954-D8B00C9A3C27}" destId="{43C1C31C-D8CF-4287-8DB6-C896164688CB}" srcOrd="0" destOrd="0" presId="urn:microsoft.com/office/officeart/2008/layout/HorizontalMultiLevelHierarchy"/>
    <dgm:cxn modelId="{355588BC-6803-45EA-8D72-0AF5C666F6C2}" type="presParOf" srcId="{DA51B079-1030-48C5-9954-D8B00C9A3C27}" destId="{BF2BB219-B016-49DF-88B6-4723F967BEAB}" srcOrd="1" destOrd="0" presId="urn:microsoft.com/office/officeart/2008/layout/HorizontalMultiLevelHierarchy"/>
    <dgm:cxn modelId="{0043EE5D-A492-4C33-B532-AE1AED64E2EF}" type="presParOf" srcId="{B862E550-1ECF-4138-B68C-E56110DA0F17}" destId="{4DD43BDC-D6FC-4A1F-873B-BF1F104A82FA}" srcOrd="8" destOrd="0" presId="urn:microsoft.com/office/officeart/2008/layout/HorizontalMultiLevelHierarchy"/>
    <dgm:cxn modelId="{7819178C-E7DE-41B6-96D1-D5CAB4C57582}" type="presParOf" srcId="{4DD43BDC-D6FC-4A1F-873B-BF1F104A82FA}" destId="{546CBD4C-5080-4A41-9060-9DC9F6C52967}" srcOrd="0" destOrd="0" presId="urn:microsoft.com/office/officeart/2008/layout/HorizontalMultiLevelHierarchy"/>
    <dgm:cxn modelId="{C6F4C281-E5EA-4660-B8A4-5E5941146B7B}" type="presParOf" srcId="{B862E550-1ECF-4138-B68C-E56110DA0F17}" destId="{45175B23-1E63-42C9-B482-925AAB1859A3}" srcOrd="9" destOrd="0" presId="urn:microsoft.com/office/officeart/2008/layout/HorizontalMultiLevelHierarchy"/>
    <dgm:cxn modelId="{A7C31DDD-1872-42BD-BACA-08A1CA2DD50E}" type="presParOf" srcId="{45175B23-1E63-42C9-B482-925AAB1859A3}" destId="{2FAFA7FB-42F0-485A-B16D-FD5D34035618}" srcOrd="0" destOrd="0" presId="urn:microsoft.com/office/officeart/2008/layout/HorizontalMultiLevelHierarchy"/>
    <dgm:cxn modelId="{2C4FE043-2541-41D6-8F35-EDF981E94B68}" type="presParOf" srcId="{45175B23-1E63-42C9-B482-925AAB1859A3}" destId="{EFC814AF-B909-458B-A52E-F50B1ECE57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BF8B57-2D43-4F83-801C-05AA9E0D50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A406D9F3-DF4E-4C4A-9770-5ABAF970B19F}" type="pres">
      <dgm:prSet presAssocID="{0CBF8B57-2D43-4F83-801C-05AA9E0D50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80D7A18B-96FB-4B08-B704-6EB72CBB9421}" type="presOf" srcId="{0CBF8B57-2D43-4F83-801C-05AA9E0D5070}" destId="{A406D9F3-DF4E-4C4A-9770-5ABAF970B1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EA66E-D12C-4CBA-9800-BEA06E504A6F}">
      <dsp:nvSpPr>
        <dsp:cNvPr id="0" name=""/>
        <dsp:cNvSpPr/>
      </dsp:nvSpPr>
      <dsp:spPr>
        <a:xfrm>
          <a:off x="4176464" y="1369256"/>
          <a:ext cx="1653251" cy="573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27"/>
              </a:lnTo>
              <a:lnTo>
                <a:pt x="1653251" y="286927"/>
              </a:lnTo>
              <a:lnTo>
                <a:pt x="1653251" y="5738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73244-CBAD-4D10-9517-E1387B6D9329}">
      <dsp:nvSpPr>
        <dsp:cNvPr id="0" name=""/>
        <dsp:cNvSpPr/>
      </dsp:nvSpPr>
      <dsp:spPr>
        <a:xfrm>
          <a:off x="2523212" y="1369256"/>
          <a:ext cx="1653251" cy="573855"/>
        </a:xfrm>
        <a:custGeom>
          <a:avLst/>
          <a:gdLst/>
          <a:ahLst/>
          <a:cxnLst/>
          <a:rect l="0" t="0" r="0" b="0"/>
          <a:pathLst>
            <a:path>
              <a:moveTo>
                <a:pt x="1653251" y="0"/>
              </a:moveTo>
              <a:lnTo>
                <a:pt x="1653251" y="286927"/>
              </a:lnTo>
              <a:lnTo>
                <a:pt x="0" y="286927"/>
              </a:lnTo>
              <a:lnTo>
                <a:pt x="0" y="5738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6965A-3058-4446-B6C9-604AF100CA73}">
      <dsp:nvSpPr>
        <dsp:cNvPr id="0" name=""/>
        <dsp:cNvSpPr/>
      </dsp:nvSpPr>
      <dsp:spPr>
        <a:xfrm>
          <a:off x="2810140" y="2932"/>
          <a:ext cx="2732647" cy="1366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Níveis de Proteção</a:t>
          </a:r>
        </a:p>
      </dsp:txBody>
      <dsp:txXfrm>
        <a:off x="2810140" y="2932"/>
        <a:ext cx="2732647" cy="1366323"/>
      </dsp:txXfrm>
    </dsp:sp>
    <dsp:sp modelId="{9F1F77C1-7F46-4180-B02F-955F9180E555}">
      <dsp:nvSpPr>
        <dsp:cNvPr id="0" name=""/>
        <dsp:cNvSpPr/>
      </dsp:nvSpPr>
      <dsp:spPr>
        <a:xfrm>
          <a:off x="1156888" y="1943111"/>
          <a:ext cx="2732647" cy="1366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Média Complexidade</a:t>
          </a:r>
        </a:p>
      </dsp:txBody>
      <dsp:txXfrm>
        <a:off x="1156888" y="1943111"/>
        <a:ext cx="2732647" cy="1366323"/>
      </dsp:txXfrm>
    </dsp:sp>
    <dsp:sp modelId="{A0C98F7F-84D5-40CF-8260-B68744C43F32}">
      <dsp:nvSpPr>
        <dsp:cNvPr id="0" name=""/>
        <dsp:cNvSpPr/>
      </dsp:nvSpPr>
      <dsp:spPr>
        <a:xfrm>
          <a:off x="4463391" y="1943111"/>
          <a:ext cx="2732647" cy="1366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Alta complexidade</a:t>
          </a:r>
        </a:p>
      </dsp:txBody>
      <dsp:txXfrm>
        <a:off x="4463391" y="1943111"/>
        <a:ext cx="2732647" cy="1366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43BDC-D6FC-4A1F-873B-BF1F104A82FA}">
      <dsp:nvSpPr>
        <dsp:cNvPr id="0" name=""/>
        <dsp:cNvSpPr/>
      </dsp:nvSpPr>
      <dsp:spPr>
        <a:xfrm>
          <a:off x="2219060" y="1793304"/>
          <a:ext cx="392028" cy="149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014" y="0"/>
              </a:lnTo>
              <a:lnTo>
                <a:pt x="196014" y="1494011"/>
              </a:lnTo>
              <a:lnTo>
                <a:pt x="392028" y="149401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76459" y="2501695"/>
        <a:ext cx="77229" cy="77229"/>
      </dsp:txXfrm>
    </dsp:sp>
    <dsp:sp modelId="{417B3C73-F1FE-449F-8BCB-D620CF8F5744}">
      <dsp:nvSpPr>
        <dsp:cNvPr id="0" name=""/>
        <dsp:cNvSpPr/>
      </dsp:nvSpPr>
      <dsp:spPr>
        <a:xfrm>
          <a:off x="2219060" y="1793304"/>
          <a:ext cx="392028" cy="747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014" y="0"/>
              </a:lnTo>
              <a:lnTo>
                <a:pt x="196014" y="747005"/>
              </a:lnTo>
              <a:lnTo>
                <a:pt x="392028" y="74700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93983" y="2145716"/>
        <a:ext cx="42181" cy="42181"/>
      </dsp:txXfrm>
    </dsp:sp>
    <dsp:sp modelId="{0BF68AD1-C8A3-4983-A882-A9C3887AA69F}">
      <dsp:nvSpPr>
        <dsp:cNvPr id="0" name=""/>
        <dsp:cNvSpPr/>
      </dsp:nvSpPr>
      <dsp:spPr>
        <a:xfrm>
          <a:off x="2219060" y="1747584"/>
          <a:ext cx="3920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2028" y="4572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405273" y="1783503"/>
        <a:ext cx="19601" cy="19601"/>
      </dsp:txXfrm>
    </dsp:sp>
    <dsp:sp modelId="{35DEA5FB-2375-4A5F-BA61-760EE10DA7AE}">
      <dsp:nvSpPr>
        <dsp:cNvPr id="0" name=""/>
        <dsp:cNvSpPr/>
      </dsp:nvSpPr>
      <dsp:spPr>
        <a:xfrm>
          <a:off x="2219060" y="1046298"/>
          <a:ext cx="392028" cy="747005"/>
        </a:xfrm>
        <a:custGeom>
          <a:avLst/>
          <a:gdLst/>
          <a:ahLst/>
          <a:cxnLst/>
          <a:rect l="0" t="0" r="0" b="0"/>
          <a:pathLst>
            <a:path>
              <a:moveTo>
                <a:pt x="0" y="747005"/>
              </a:moveTo>
              <a:lnTo>
                <a:pt x="196014" y="747005"/>
              </a:lnTo>
              <a:lnTo>
                <a:pt x="196014" y="0"/>
              </a:lnTo>
              <a:lnTo>
                <a:pt x="392028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93983" y="1398710"/>
        <a:ext cx="42181" cy="42181"/>
      </dsp:txXfrm>
    </dsp:sp>
    <dsp:sp modelId="{C6D62FFD-2FA4-4ACD-A6CF-5C4CAD2B3683}">
      <dsp:nvSpPr>
        <dsp:cNvPr id="0" name=""/>
        <dsp:cNvSpPr/>
      </dsp:nvSpPr>
      <dsp:spPr>
        <a:xfrm>
          <a:off x="2219060" y="299292"/>
          <a:ext cx="392028" cy="1494011"/>
        </a:xfrm>
        <a:custGeom>
          <a:avLst/>
          <a:gdLst/>
          <a:ahLst/>
          <a:cxnLst/>
          <a:rect l="0" t="0" r="0" b="0"/>
          <a:pathLst>
            <a:path>
              <a:moveTo>
                <a:pt x="0" y="1494011"/>
              </a:moveTo>
              <a:lnTo>
                <a:pt x="196014" y="1494011"/>
              </a:lnTo>
              <a:lnTo>
                <a:pt x="196014" y="0"/>
              </a:lnTo>
              <a:lnTo>
                <a:pt x="392028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76459" y="1007683"/>
        <a:ext cx="77229" cy="77229"/>
      </dsp:txXfrm>
    </dsp:sp>
    <dsp:sp modelId="{0D3E28F7-A766-4C9A-AE9A-0A1938FD3363}">
      <dsp:nvSpPr>
        <dsp:cNvPr id="0" name=""/>
        <dsp:cNvSpPr/>
      </dsp:nvSpPr>
      <dsp:spPr>
        <a:xfrm rot="16200000">
          <a:off x="347613" y="1494502"/>
          <a:ext cx="3145287" cy="597604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Dimensões do reordenamento</a:t>
          </a:r>
          <a:endParaRPr lang="pt-BR" sz="2000" kern="1200" dirty="0"/>
        </a:p>
      </dsp:txBody>
      <dsp:txXfrm>
        <a:off x="347613" y="1494502"/>
        <a:ext cx="3145287" cy="597604"/>
      </dsp:txXfrm>
    </dsp:sp>
    <dsp:sp modelId="{DBCDDA8A-BDFD-4F3D-9F2D-0E2E27B39A70}">
      <dsp:nvSpPr>
        <dsp:cNvPr id="0" name=""/>
        <dsp:cNvSpPr/>
      </dsp:nvSpPr>
      <dsp:spPr>
        <a:xfrm>
          <a:off x="2611088" y="490"/>
          <a:ext cx="1960143" cy="5976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Porte e estrutura</a:t>
          </a:r>
          <a:endParaRPr lang="pt-BR" sz="2000" kern="1200" dirty="0"/>
        </a:p>
      </dsp:txBody>
      <dsp:txXfrm>
        <a:off x="2611088" y="490"/>
        <a:ext cx="1960143" cy="597604"/>
      </dsp:txXfrm>
    </dsp:sp>
    <dsp:sp modelId="{9C3FBF15-1FA5-4991-A37C-48D30D3A4E35}">
      <dsp:nvSpPr>
        <dsp:cNvPr id="0" name=""/>
        <dsp:cNvSpPr/>
      </dsp:nvSpPr>
      <dsp:spPr>
        <a:xfrm>
          <a:off x="2611088" y="747496"/>
          <a:ext cx="1960143" cy="5976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Recursos humanos</a:t>
          </a:r>
          <a:endParaRPr lang="pt-BR" sz="2000" kern="1200" dirty="0"/>
        </a:p>
      </dsp:txBody>
      <dsp:txXfrm>
        <a:off x="2611088" y="747496"/>
        <a:ext cx="1960143" cy="597604"/>
      </dsp:txXfrm>
    </dsp:sp>
    <dsp:sp modelId="{61891DAC-D525-434D-BD7F-5636659301AA}">
      <dsp:nvSpPr>
        <dsp:cNvPr id="0" name=""/>
        <dsp:cNvSpPr/>
      </dsp:nvSpPr>
      <dsp:spPr>
        <a:xfrm>
          <a:off x="2611088" y="1494502"/>
          <a:ext cx="1960143" cy="5976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Gestão do serviço</a:t>
          </a:r>
        </a:p>
      </dsp:txBody>
      <dsp:txXfrm>
        <a:off x="2611088" y="1494502"/>
        <a:ext cx="1960143" cy="597604"/>
      </dsp:txXfrm>
    </dsp:sp>
    <dsp:sp modelId="{43C1C31C-D8CF-4287-8DB6-C896164688CB}">
      <dsp:nvSpPr>
        <dsp:cNvPr id="0" name=""/>
        <dsp:cNvSpPr/>
      </dsp:nvSpPr>
      <dsp:spPr>
        <a:xfrm>
          <a:off x="2611088" y="2241508"/>
          <a:ext cx="1960143" cy="5976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Metodologias de atendimento</a:t>
          </a:r>
          <a:endParaRPr lang="pt-BR" sz="2000" b="1" kern="1200" dirty="0"/>
        </a:p>
      </dsp:txBody>
      <dsp:txXfrm>
        <a:off x="2611088" y="2241508"/>
        <a:ext cx="1960143" cy="597604"/>
      </dsp:txXfrm>
    </dsp:sp>
    <dsp:sp modelId="{2FAFA7FB-42F0-485A-B16D-FD5D34035618}">
      <dsp:nvSpPr>
        <dsp:cNvPr id="0" name=""/>
        <dsp:cNvSpPr/>
      </dsp:nvSpPr>
      <dsp:spPr>
        <a:xfrm>
          <a:off x="2611088" y="2988513"/>
          <a:ext cx="1960143" cy="5976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Gestão da rede</a:t>
          </a:r>
          <a:endParaRPr lang="pt-BR" sz="2000" b="1" kern="1200" dirty="0"/>
        </a:p>
      </dsp:txBody>
      <dsp:txXfrm>
        <a:off x="2611088" y="2988513"/>
        <a:ext cx="1960143" cy="597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B946E-D9F5-40C5-A953-29AA12B18C0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72A28-45AF-4C29-A794-5259B2FF0F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0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2A28-45AF-4C29-A794-5259B2FF0FA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99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2A28-45AF-4C29-A794-5259B2FF0FA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99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02E5E81-E3F7-40AB-BFE1-3FEF393963AD}" type="slidenum">
              <a:rPr lang="pt-BR" altLang="pt-BR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t-BR" altLang="pt-B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Ver [VALOR]</a:t>
            </a: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73C4A6D-6A26-4EF9-957C-73225694B92A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2A28-45AF-4C29-A794-5259B2FF0FA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76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2A28-45AF-4C29-A794-5259B2FF0FA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062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2A28-45AF-4C29-A794-5259B2FF0FA2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61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2A28-45AF-4C29-A794-5259B2FF0FA2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38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0E4A-4253-456C-BE85-91F43CC6DB0D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23-9E6F-4FE3-A09F-37AA8917F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7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0E4A-4253-456C-BE85-91F43CC6DB0D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23-9E6F-4FE3-A09F-37AA8917F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51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0E4A-4253-456C-BE85-91F43CC6DB0D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23-9E6F-4FE3-A09F-37AA8917F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581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1755D74-42E6-421A-8F65-329A6BDF6BFC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ACCBF9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965790-3AD9-4964-8D12-7D65C1BEC30D}" type="slidenum">
              <a:rPr lang="pt-BR" smtClean="0">
                <a:solidFill>
                  <a:srgbClr val="ACCBF9"/>
                </a:solidFill>
              </a:rPr>
              <a:pPr/>
              <a:t>‹nº›</a:t>
            </a:fld>
            <a:endParaRPr lang="pt-BR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61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D74-42E6-421A-8F65-329A6BDF6BFC}" type="datetimeFigureOut">
              <a:rPr lang="pt-BR" smtClean="0">
                <a:solidFill>
                  <a:srgbClr val="242852"/>
                </a:solidFill>
              </a:rPr>
              <a:pPr/>
              <a:t>24/04/2018</a:t>
            </a:fld>
            <a:endParaRPr lang="pt-BR">
              <a:solidFill>
                <a:srgbClr val="24285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42852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965790-3AD9-4964-8D12-7D65C1BEC3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966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D74-42E6-421A-8F65-329A6BDF6BFC}" type="datetimeFigureOut">
              <a:rPr lang="pt-BR" smtClean="0">
                <a:solidFill>
                  <a:srgbClr val="242852"/>
                </a:solidFill>
              </a:rPr>
              <a:pPr/>
              <a:t>24/04/2018</a:t>
            </a:fld>
            <a:endParaRPr lang="pt-BR">
              <a:solidFill>
                <a:srgbClr val="242852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D965790-3AD9-4964-8D12-7D65C1BEC3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68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755D74-42E6-421A-8F65-329A6BDF6BFC}" type="datetimeFigureOut">
              <a:rPr lang="pt-BR" smtClean="0">
                <a:solidFill>
                  <a:srgbClr val="242852"/>
                </a:solidFill>
              </a:rPr>
              <a:pPr/>
              <a:t>24/04/2018</a:t>
            </a:fld>
            <a:endParaRPr lang="pt-BR">
              <a:solidFill>
                <a:srgbClr val="242852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D965790-3AD9-4964-8D12-7D65C1BEC3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19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755D74-42E6-421A-8F65-329A6BDF6BFC}" type="datetimeFigureOut">
              <a:rPr lang="pt-BR" smtClean="0">
                <a:solidFill>
                  <a:srgbClr val="242852"/>
                </a:solidFill>
              </a:rPr>
              <a:pPr/>
              <a:t>24/04/2018</a:t>
            </a:fld>
            <a:endParaRPr lang="pt-BR">
              <a:solidFill>
                <a:srgbClr val="242852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D965790-3AD9-4964-8D12-7D65C1BEC3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242852"/>
              </a:solidFill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39952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D74-42E6-421A-8F65-329A6BDF6BFC}" type="datetimeFigureOut">
              <a:rPr lang="pt-BR" smtClean="0">
                <a:solidFill>
                  <a:srgbClr val="242852"/>
                </a:solidFill>
              </a:rPr>
              <a:pPr/>
              <a:t>24/04/2018</a:t>
            </a:fld>
            <a:endParaRPr lang="pt-BR">
              <a:solidFill>
                <a:srgbClr val="24285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4285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965790-3AD9-4964-8D12-7D65C1BEC3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634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D74-42E6-421A-8F65-329A6BDF6BFC}" type="datetimeFigureOut">
              <a:rPr lang="pt-BR" smtClean="0">
                <a:solidFill>
                  <a:srgbClr val="242852"/>
                </a:solidFill>
              </a:rPr>
              <a:pPr/>
              <a:t>24/04/2018</a:t>
            </a:fld>
            <a:endParaRPr lang="pt-BR">
              <a:solidFill>
                <a:srgbClr val="24285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4285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965790-3AD9-4964-8D12-7D65C1BEC30D}" type="slidenum">
              <a:rPr lang="pt-BR" smtClean="0">
                <a:solidFill>
                  <a:srgbClr val="242852"/>
                </a:solidFill>
              </a:rPr>
              <a:pPr/>
              <a:t>‹nº›</a:t>
            </a:fld>
            <a:endParaRPr lang="pt-BR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66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D74-42E6-421A-8F65-329A6BDF6BFC}" type="datetimeFigureOut">
              <a:rPr lang="pt-BR" smtClean="0">
                <a:solidFill>
                  <a:srgbClr val="242852"/>
                </a:solidFill>
              </a:rPr>
              <a:pPr/>
              <a:t>24/04/2018</a:t>
            </a:fld>
            <a:endParaRPr lang="pt-BR">
              <a:solidFill>
                <a:srgbClr val="242852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42852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965790-3AD9-4964-8D12-7D65C1BEC3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398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0E4A-4253-456C-BE85-91F43CC6DB0D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23-9E6F-4FE3-A09F-37AA8917F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901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755D74-42E6-421A-8F65-329A6BDF6BFC}" type="datetimeFigureOut">
              <a:rPr lang="pt-BR" smtClean="0">
                <a:solidFill>
                  <a:srgbClr val="242852"/>
                </a:solidFill>
              </a:rPr>
              <a:pPr/>
              <a:t>24/04/2018</a:t>
            </a:fld>
            <a:endParaRPr lang="pt-BR">
              <a:solidFill>
                <a:srgbClr val="242852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D965790-3AD9-4964-8D12-7D65C1BEC3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>
              <a:solidFill>
                <a:srgbClr val="242852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63875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D74-42E6-421A-8F65-329A6BDF6BFC}" type="datetimeFigureOut">
              <a:rPr lang="pt-BR" smtClean="0">
                <a:solidFill>
                  <a:srgbClr val="242852"/>
                </a:solidFill>
              </a:rPr>
              <a:pPr/>
              <a:t>24/04/2018</a:t>
            </a:fld>
            <a:endParaRPr lang="pt-BR">
              <a:solidFill>
                <a:srgbClr val="24285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42852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5790-3AD9-4964-8D12-7D65C1BEC3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785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1755D74-42E6-421A-8F65-329A6BDF6BFC}" type="datetimeFigureOut">
              <a:rPr lang="pt-BR" smtClean="0">
                <a:solidFill>
                  <a:srgbClr val="242852"/>
                </a:solidFill>
              </a:rPr>
              <a:pPr/>
              <a:t>24/04/2018</a:t>
            </a:fld>
            <a:endParaRPr lang="pt-BR">
              <a:solidFill>
                <a:srgbClr val="24285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>
              <a:solidFill>
                <a:srgbClr val="24285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D965790-3AD9-4964-8D12-7D65C1BEC3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0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0E4A-4253-456C-BE85-91F43CC6DB0D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23-9E6F-4FE3-A09F-37AA8917F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65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0E4A-4253-456C-BE85-91F43CC6DB0D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23-9E6F-4FE3-A09F-37AA8917F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16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0E4A-4253-456C-BE85-91F43CC6DB0D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23-9E6F-4FE3-A09F-37AA8917F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27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0E4A-4253-456C-BE85-91F43CC6DB0D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23-9E6F-4FE3-A09F-37AA8917F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92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0E4A-4253-456C-BE85-91F43CC6DB0D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23-9E6F-4FE3-A09F-37AA8917F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35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0E4A-4253-456C-BE85-91F43CC6DB0D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23-9E6F-4FE3-A09F-37AA8917F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31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0E4A-4253-456C-BE85-91F43CC6DB0D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23-9E6F-4FE3-A09F-37AA8917F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0E4A-4253-456C-BE85-91F43CC6DB0D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15623-9E6F-4FE3-A09F-37AA8917F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5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755D74-42E6-421A-8F65-329A6BDF6BFC}" type="datetimeFigureOut">
              <a:rPr lang="pt-BR" smtClean="0">
                <a:solidFill>
                  <a:srgbClr val="242852"/>
                </a:solidFill>
              </a:rPr>
              <a:pPr/>
              <a:t>24/04/2018</a:t>
            </a:fld>
            <a:endParaRPr lang="pt-BR">
              <a:solidFill>
                <a:srgbClr val="24285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24285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965790-3AD9-4964-8D12-7D65C1BEC3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0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mailto:mse@mds.gov.br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7351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6702" y="5371688"/>
            <a:ext cx="91607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O PROCESSO DE EXPANSÃO E O REORDENAMENTO DOS SERVIÇOS DE ACOLHIMENTO PARA CRIANÇAS, ADOLESCENTES E JOVENS</a:t>
            </a:r>
          </a:p>
        </p:txBody>
      </p:sp>
    </p:spTree>
    <p:extLst>
      <p:ext uri="{BB962C8B-B14F-4D97-AF65-F5344CB8AC3E}">
        <p14:creationId xmlns:p14="http://schemas.microsoft.com/office/powerpoint/2010/main" val="205773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03307"/>
              </p:ext>
            </p:extLst>
          </p:nvPr>
        </p:nvGraphicFramePr>
        <p:xfrm>
          <a:off x="683568" y="1484784"/>
          <a:ext cx="7992888" cy="4490698"/>
        </p:xfrm>
        <a:graphic>
          <a:graphicData uri="http://schemas.openxmlformats.org/drawingml/2006/table">
            <a:tbl>
              <a:tblPr firstRow="1" bandRow="1">
                <a:effectLst/>
                <a:tableStyleId>{74C1A8A3-306A-4EB7-A6B1-4F7E0EB9C5D6}</a:tableStyleId>
              </a:tblPr>
              <a:tblGrid>
                <a:gridCol w="245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37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SERVIÇO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cap="all" baseline="0" dirty="0"/>
                        <a:t>Público</a:t>
                      </a:r>
                      <a:endParaRPr lang="pt-BR" sz="180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cap="all" baseline="0" dirty="0"/>
                        <a:t>Unidade</a:t>
                      </a:r>
                      <a:endParaRPr lang="pt-BR" sz="180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00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</a:rPr>
                        <a:t>Acolhimento Institucional</a:t>
                      </a:r>
                      <a:endParaRPr lang="pt-BR" sz="1500" b="1" i="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Crianças e adolescentes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err="1">
                          <a:solidFill>
                            <a:schemeClr val="tx1"/>
                          </a:solidFill>
                          <a:effectLst/>
                        </a:rPr>
                        <a:t>Casa-Lar</a:t>
                      </a: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Abrigo institucional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0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População em situação de rua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Casa de Passagem 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Abrigo institucional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7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Jovens e adultos com deficiência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Residência Inclusiva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20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Idosos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err="1">
                          <a:solidFill>
                            <a:schemeClr val="tx1"/>
                          </a:solidFill>
                          <a:effectLst/>
                        </a:rPr>
                        <a:t>Casa-Lar</a:t>
                      </a: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Abrigo institucional (ILPI)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77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Mulheres em situação de violência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Abrigo institucional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kern="1200" dirty="0">
                          <a:solidFill>
                            <a:schemeClr val="tx1"/>
                          </a:solidFill>
                        </a:rPr>
                        <a:t>Acolhimento em Família Acolhedora</a:t>
                      </a:r>
                      <a:endParaRPr kumimoji="0" lang="pt-BR" sz="15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Crianças e adolescentes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Unidade de referência da PSE e residência da Família Acolhedora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778"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b="1" kern="1200" dirty="0">
                          <a:solidFill>
                            <a:schemeClr val="tx1"/>
                          </a:solidFill>
                        </a:rPr>
                        <a:t>Acolhimento</a:t>
                      </a:r>
                      <a:r>
                        <a:rPr kumimoji="0" lang="pt-BR" sz="1500" b="1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pt-BR" sz="1500" b="1" kern="1200" dirty="0">
                          <a:solidFill>
                            <a:schemeClr val="tx1"/>
                          </a:solidFill>
                        </a:rPr>
                        <a:t>em Repúblicas</a:t>
                      </a:r>
                      <a:endParaRPr kumimoji="0" lang="pt-BR" sz="15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Jovens entre 18 e 21 anos</a:t>
                      </a:r>
                      <a:endParaRPr kumimoji="0" lang="pt-B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República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77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Adultos em processo de saída das ruas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República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77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Idosos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República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kern="1200">
                          <a:solidFill>
                            <a:schemeClr val="tx1"/>
                          </a:solidFill>
                        </a:rPr>
                        <a:t>Proteção </a:t>
                      </a:r>
                      <a:r>
                        <a:rPr kumimoji="0" lang="pt-BR" sz="1500" b="1" kern="1200" dirty="0">
                          <a:solidFill>
                            <a:schemeClr val="tx1"/>
                          </a:solidFill>
                        </a:rPr>
                        <a:t>em Situações de Calamidades Públicas e de Emergências</a:t>
                      </a:r>
                      <a:endParaRPr kumimoji="0" lang="pt-BR" sz="15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Famílias e indivíduos</a:t>
                      </a:r>
                      <a:endParaRPr kumimoji="0" lang="pt-B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Unidades referenciadas ao órgão gestor da Assistência Social</a:t>
                      </a:r>
                      <a:endParaRPr kumimoji="0" lang="pt-B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1560" y="908720"/>
            <a:ext cx="8443340" cy="476257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pt-BR" sz="24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Serviços Tipificados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Proteção Social Especial de Alta Complexidade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298413" y="6103519"/>
            <a:ext cx="545854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pt-BR" sz="3200" b="1" dirty="0" smtClean="0">
                <a:latin typeface="Trebuchet MS" pitchFamily="34" charset="0"/>
              </a:rPr>
              <a:t>Garantir proteção integral</a:t>
            </a:r>
            <a:r>
              <a:rPr lang="pt-BR" sz="3200" dirty="0" smtClean="0">
                <a:latin typeface="Trebuchet MS" pitchFamily="34" charset="0"/>
              </a:rPr>
              <a:t>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79754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584"/>
            <a:ext cx="9144000" cy="374441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01255" y="2741726"/>
            <a:ext cx="3422673" cy="263149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PÚBLICO ALVO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dirty="0">
                <a:latin typeface="Trebuchet MS" pitchFamily="34" charset="0"/>
              </a:rPr>
              <a:t>Crianças e Adolescentes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IDADE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dirty="0">
                <a:latin typeface="Trebuchet MS" pitchFamily="34" charset="0"/>
              </a:rPr>
              <a:t>0 a 18 anos </a:t>
            </a:r>
            <a:endParaRPr lang="pt-BR" sz="800" dirty="0">
              <a:latin typeface="Trebuchet MS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CONDIÇAO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dirty="0">
                <a:latin typeface="Trebuchet MS" pitchFamily="34" charset="0"/>
              </a:rPr>
              <a:t>Sob medida protetiva de abrigo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37324" y="2741726"/>
            <a:ext cx="4392488" cy="3247043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PÚBLICO ALVO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dirty="0">
                <a:latin typeface="Trebuchet MS" pitchFamily="34" charset="0"/>
              </a:rPr>
              <a:t>Jovens</a:t>
            </a:r>
            <a:endParaRPr lang="pt-BR" sz="800" dirty="0">
              <a:latin typeface="Trebuchet MS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IDADE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dirty="0">
                <a:latin typeface="Trebuchet MS" pitchFamily="34" charset="0"/>
              </a:rPr>
              <a:t>18 a 21 anos</a:t>
            </a:r>
            <a:endParaRPr lang="pt-BR" sz="800" dirty="0">
              <a:latin typeface="Trebuchet MS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CONDIÇÃO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i="1" dirty="0">
                <a:latin typeface="Trebuchet MS" pitchFamily="34" charset="0"/>
              </a:rPr>
              <a:t>Preferencialmente</a:t>
            </a:r>
            <a:r>
              <a:rPr lang="pt-BR" sz="2000" dirty="0">
                <a:latin typeface="Trebuchet MS" pitchFamily="34" charset="0"/>
              </a:rPr>
              <a:t> egressos de serviços de acolhimento, com vínculos familiares rompidos e sem capacidade de auto sustento.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01188" y="1030562"/>
            <a:ext cx="839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ACOLHIMENTO para Crianças, Adolescentes e Jovens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331442" y="2302127"/>
            <a:ext cx="463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rebuchet MS" pitchFamily="34" charset="0"/>
              </a:rPr>
              <a:t>REPÚBLICA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01188" y="1693257"/>
            <a:ext cx="3566265" cy="1015663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>
                <a:latin typeface="Trebuchet MS" pitchFamily="34" charset="0"/>
              </a:rPr>
              <a:t>CASA-LAR</a:t>
            </a:r>
          </a:p>
          <a:p>
            <a:r>
              <a:rPr lang="pt-BR" sz="2000" b="1" dirty="0">
                <a:latin typeface="Trebuchet MS" pitchFamily="34" charset="0"/>
              </a:rPr>
              <a:t>ABRIGO INSTITUCIONAL</a:t>
            </a:r>
          </a:p>
          <a:p>
            <a:r>
              <a:rPr lang="pt-BR" sz="2000" b="1" dirty="0">
                <a:latin typeface="Trebuchet MS" pitchFamily="34" charset="0"/>
              </a:rPr>
              <a:t>FAMÍLIA ACOLHEDORA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Proteção Social Especial de Alta Complexidade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7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5457" r="20076" b="3229"/>
          <a:stretch>
            <a:fillRect/>
          </a:stretch>
        </p:blipFill>
        <p:spPr bwMode="auto">
          <a:xfrm>
            <a:off x="3572294" y="759624"/>
            <a:ext cx="5604814" cy="540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CaixaDeTexto 4"/>
          <p:cNvSpPr txBox="1">
            <a:spLocks noChangeArrowheads="1"/>
          </p:cNvSpPr>
          <p:nvPr/>
        </p:nvSpPr>
        <p:spPr bwMode="auto">
          <a:xfrm>
            <a:off x="151870" y="1004888"/>
            <a:ext cx="37720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latin typeface="Trebuchet MS" pitchFamily="34" charset="0"/>
              </a:rPr>
              <a:t>Total de municípios com Unidade de Acolhimento para crianças e adolescentes : 1.709</a:t>
            </a:r>
          </a:p>
        </p:txBody>
      </p:sp>
      <p:sp>
        <p:nvSpPr>
          <p:cNvPr id="30724" name="CaixaDeTexto 3"/>
          <p:cNvSpPr txBox="1">
            <a:spLocks noChangeArrowheads="1"/>
          </p:cNvSpPr>
          <p:nvPr/>
        </p:nvSpPr>
        <p:spPr bwMode="auto">
          <a:xfrm>
            <a:off x="151870" y="2564903"/>
            <a:ext cx="3558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latin typeface="Trebuchet MS" pitchFamily="34" charset="0"/>
              </a:rPr>
              <a:t>Número de Unidades de Acolhimento por município (%)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015306"/>
              </p:ext>
            </p:extLst>
          </p:nvPr>
        </p:nvGraphicFramePr>
        <p:xfrm>
          <a:off x="283749" y="31607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251520" y="5949280"/>
            <a:ext cx="2543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400" dirty="0"/>
              <a:t>Fonte: Censo SUAS, 2016.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Acolhimento para Crianças, adolescentes E JOVENS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1560" y="1412776"/>
            <a:ext cx="7632848" cy="498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00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pt-BR" sz="2200" dirty="0">
                <a:ln w="6350">
                  <a:noFill/>
                </a:ln>
                <a:latin typeface="Trebuchet MS" pitchFamily="34" charset="0"/>
              </a:rPr>
              <a:t>Pacto de Aprimoramento do Sistema Único de Assistência Social (2016 a 2019);</a:t>
            </a:r>
          </a:p>
          <a:p>
            <a:pPr marL="342900" indent="-342900" algn="just">
              <a:lnSpc>
                <a:spcPts val="2800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pt-BR" sz="2200" dirty="0">
                <a:ln w="6350">
                  <a:noFill/>
                </a:ln>
                <a:latin typeface="Trebuchet MS" pitchFamily="34" charset="0"/>
              </a:rPr>
              <a:t>Plano Plurianual (PPA) 2016-2019;</a:t>
            </a:r>
          </a:p>
          <a:p>
            <a:pPr marL="342900" indent="-342900" algn="just">
              <a:lnSpc>
                <a:spcPts val="2800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pt-BR" sz="2200" dirty="0">
                <a:ln w="6350">
                  <a:noFill/>
                </a:ln>
                <a:latin typeface="Trebuchet MS" pitchFamily="34" charset="0"/>
              </a:rPr>
              <a:t>II Plano Decenal da Assistência Social (2016/2026);</a:t>
            </a:r>
          </a:p>
          <a:p>
            <a:pPr marL="342900" indent="-342900" algn="just">
              <a:lnSpc>
                <a:spcPts val="2800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pt-BR" sz="2200" dirty="0">
                <a:ln w="6350">
                  <a:noFill/>
                </a:ln>
                <a:latin typeface="Trebuchet MS" pitchFamily="34" charset="0"/>
              </a:rPr>
              <a:t>Marco Legal da Primeira Infância (Lei n.º 13.257/2016), que dispõe sobre as políticas públicas voltadas para a primeira infância;</a:t>
            </a:r>
          </a:p>
          <a:p>
            <a:pPr marL="342900" indent="-342900" algn="just">
              <a:lnSpc>
                <a:spcPts val="2800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pt-BR" sz="2200" dirty="0">
                <a:latin typeface="Trebuchet MS" pitchFamily="34" charset="0"/>
              </a:rPr>
              <a:t>Plano Nacional de Promoção, Proteção e Defesa do Direito de Crianças e Adolescentes à Convivência Familiar e Comunitária (PNCFC);</a:t>
            </a:r>
          </a:p>
          <a:p>
            <a:pPr marL="342900" indent="-342900" algn="just">
              <a:lnSpc>
                <a:spcPts val="2800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pt-BR" sz="2200" dirty="0">
                <a:latin typeface="Trebuchet MS" pitchFamily="34" charset="0"/>
              </a:rPr>
              <a:t>Estatuto da Criança e do Adolescente.</a:t>
            </a:r>
          </a:p>
          <a:p>
            <a:pPr algn="ctr">
              <a:lnSpc>
                <a:spcPts val="2800"/>
              </a:lnSpc>
              <a:spcBef>
                <a:spcPts val="800"/>
              </a:spcBef>
            </a:pPr>
            <a:endParaRPr lang="pt-BR" b="1" u="sng" dirty="0">
              <a:ln w="6350">
                <a:noFill/>
              </a:ln>
              <a:solidFill>
                <a:srgbClr val="CEB966">
                  <a:lumMod val="50000"/>
                </a:srgb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Acolhimento para Crianças, adolescentes E JOVENS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11560" y="90872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NORMATIVAS BÁSICAS</a:t>
            </a:r>
          </a:p>
        </p:txBody>
      </p:sp>
    </p:spTree>
    <p:extLst>
      <p:ext uri="{BB962C8B-B14F-4D97-AF65-F5344CB8AC3E}">
        <p14:creationId xmlns:p14="http://schemas.microsoft.com/office/powerpoint/2010/main" val="33698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16737" y="1962840"/>
            <a:ext cx="3231702" cy="175432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dirty="0">
                <a:latin typeface="Trebuchet MS" pitchFamily="34" charset="0"/>
              </a:rPr>
              <a:t>Regulamenta a organização e oferta de Serviços de Acolhimento para Crianças, Adolescentes e Jovens no âmbito da política de Assistência Social.</a:t>
            </a:r>
          </a:p>
        </p:txBody>
      </p:sp>
      <p:pic>
        <p:nvPicPr>
          <p:cNvPr id="12" name="Imagem 19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60" y="3832440"/>
            <a:ext cx="1910472" cy="254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95936" y="1582920"/>
            <a:ext cx="3681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477BB9"/>
                </a:solidFill>
                <a:latin typeface="Trebuchet MS" pitchFamily="34" charset="0"/>
              </a:rPr>
              <a:t>IMPACTO NOS SERVIÇOS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Acolhimento para Crianças, adolescentes E JOVENS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14658" y="1582919"/>
            <a:ext cx="3681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rgbClr val="477BB9"/>
                </a:solidFill>
                <a:latin typeface="Trebuchet MS" pitchFamily="34" charset="0"/>
              </a:rPr>
              <a:t>ORIENTAÇÕES </a:t>
            </a:r>
            <a:r>
              <a:rPr lang="pt-BR" b="1" dirty="0">
                <a:solidFill>
                  <a:srgbClr val="477BB9"/>
                </a:solidFill>
                <a:latin typeface="Trebuchet MS" pitchFamily="34" charset="0"/>
              </a:rPr>
              <a:t>TÉCNICAS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1962840"/>
            <a:ext cx="4824537" cy="4005199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t-BR" altLang="pt-BR" u="sng" dirty="0">
                <a:solidFill>
                  <a:schemeClr val="tx1"/>
                </a:solidFill>
                <a:latin typeface="Trebuchet MS" pitchFamily="34" charset="0"/>
              </a:rPr>
              <a:t>Novos serviços de acolhimento para crianças, adolescentes e jovens deverão ser criados atendendo o disposto nas Orientações Técnicas</a:t>
            </a:r>
            <a:r>
              <a:rPr lang="pt-BR" altLang="pt-BR" dirty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t-BR" altLang="pt-BR" u="sng" dirty="0" smtClean="0">
                <a:solidFill>
                  <a:schemeClr val="tx1"/>
                </a:solidFill>
                <a:latin typeface="Trebuchet MS" pitchFamily="34" charset="0"/>
              </a:rPr>
              <a:t>Serviços já existentes deverão realizar a adequação gradativa </a:t>
            </a:r>
            <a:r>
              <a:rPr lang="pt-BR" altLang="pt-BR" dirty="0" smtClean="0">
                <a:solidFill>
                  <a:schemeClr val="tx1"/>
                </a:solidFill>
                <a:latin typeface="Trebuchet MS" pitchFamily="34" charset="0"/>
              </a:rPr>
              <a:t>. </a:t>
            </a:r>
            <a:endParaRPr lang="pt-BR" altLang="pt-BR" dirty="0">
              <a:solidFill>
                <a:schemeClr val="tx1"/>
              </a:solidFill>
              <a:latin typeface="Trebuchet MS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t-BR" altLang="pt-BR" dirty="0">
                <a:solidFill>
                  <a:schemeClr val="tx1"/>
                </a:solidFill>
                <a:latin typeface="Trebuchet MS" pitchFamily="34" charset="0"/>
              </a:rPr>
              <a:t>A implantação de novos serviços deve basear-se em um diagnóstico local que identifique a demanda existente e indique as modalidades de serviços mais adequadas para seu atendimento.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14658" y="951111"/>
            <a:ext cx="4893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NORMATIVAS ESPECÍFICAS</a:t>
            </a:r>
          </a:p>
        </p:txBody>
      </p:sp>
    </p:spTree>
    <p:extLst>
      <p:ext uri="{BB962C8B-B14F-4D97-AF65-F5344CB8AC3E}">
        <p14:creationId xmlns:p14="http://schemas.microsoft.com/office/powerpoint/2010/main" val="35532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59832" y="2129242"/>
            <a:ext cx="574956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pt-BR" b="1" dirty="0">
              <a:latin typeface="Trebuchet MS" pitchFamily="34" charset="0"/>
            </a:endParaRPr>
          </a:p>
          <a:p>
            <a:pPr algn="just"/>
            <a:r>
              <a:rPr lang="pt-BR" b="1" dirty="0">
                <a:latin typeface="Trebuchet MS" pitchFamily="34" charset="0"/>
              </a:rPr>
              <a:t>Resolução Conjunta CNAS/CONANDA nº 01, de 15 de dezembro de 2016, </a:t>
            </a:r>
            <a:r>
              <a:rPr lang="pt-BR" dirty="0">
                <a:latin typeface="Trebuchet MS" pitchFamily="34" charset="0"/>
              </a:rPr>
              <a:t>que </a:t>
            </a:r>
            <a:r>
              <a:rPr lang="pt-BR" b="1" u="sng" dirty="0">
                <a:latin typeface="Trebuchet MS" pitchFamily="34" charset="0"/>
              </a:rPr>
              <a:t>dispõe sobre o conceito e o atendimento de criança e adolescente em situação de rua</a:t>
            </a:r>
            <a:r>
              <a:rPr lang="pt-BR" dirty="0">
                <a:latin typeface="Trebuchet MS" pitchFamily="34" charset="0"/>
              </a:rPr>
              <a:t> e inclui o subitem 4.6, no item 4, do Capítulo III do documento Orientações Técnicas: Serviços de Acolhimento para Crianças e Adolescentes</a:t>
            </a:r>
          </a:p>
          <a:p>
            <a:pPr algn="just"/>
            <a:endParaRPr lang="pt-BR" u="sng" dirty="0">
              <a:latin typeface="Trebuchet MS" pitchFamily="34" charset="0"/>
            </a:endParaRPr>
          </a:p>
          <a:p>
            <a:pPr algn="just"/>
            <a:r>
              <a:rPr lang="pt-BR" b="1" dirty="0">
                <a:latin typeface="Trebuchet MS" pitchFamily="34" charset="0"/>
              </a:rPr>
              <a:t>Resolução Conjunta CNAS/CONANDA nº 01, de 07 de  junho de 2017</a:t>
            </a:r>
            <a:r>
              <a:rPr lang="pt-BR" dirty="0">
                <a:latin typeface="Trebuchet MS" pitchFamily="34" charset="0"/>
              </a:rPr>
              <a:t>, que </a:t>
            </a:r>
            <a:r>
              <a:rPr lang="pt-BR" b="1" u="sng" dirty="0">
                <a:latin typeface="Trebuchet MS" pitchFamily="34" charset="0"/>
              </a:rPr>
              <a:t>estabelece as Diretrizes Políticas e Metodológicas para o atendimento de crianças e adolescentes em situação de rua</a:t>
            </a:r>
            <a:r>
              <a:rPr lang="pt-BR" dirty="0">
                <a:latin typeface="Trebuchet MS" pitchFamily="34" charset="0"/>
              </a:rPr>
              <a:t> no âmbito da Política de Assistência Social.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59832" y="1881018"/>
            <a:ext cx="560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b="1" dirty="0">
                <a:solidFill>
                  <a:srgbClr val="477BB9"/>
                </a:solidFill>
                <a:latin typeface="Trebuchet MS" pitchFamily="34" charset="0"/>
              </a:rPr>
              <a:t>CRIANÇAS E ADOLESCENTES EM SITUAÇÃO DE RUA 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Acolhimento para Crianças, adolescentes E JOVENS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Resultado de imagem para criança em situação de r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2" r="24492"/>
          <a:stretch/>
        </p:blipFill>
        <p:spPr bwMode="auto">
          <a:xfrm>
            <a:off x="395536" y="1867531"/>
            <a:ext cx="2664296" cy="394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5754742"/>
            <a:ext cx="2368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/>
              <a:t>Jacob O. Bittencourt</a:t>
            </a:r>
            <a:endParaRPr lang="pt-BR" sz="1600" dirty="0"/>
          </a:p>
        </p:txBody>
      </p:sp>
      <p:sp>
        <p:nvSpPr>
          <p:cNvPr id="13" name="Retângulo 12"/>
          <p:cNvSpPr/>
          <p:nvPr/>
        </p:nvSpPr>
        <p:spPr>
          <a:xfrm>
            <a:off x="395536" y="959970"/>
            <a:ext cx="841385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NORMATIVAS ESPECÍFICAS </a:t>
            </a:r>
          </a:p>
          <a:p>
            <a:pPr>
              <a:spcBef>
                <a:spcPts val="600"/>
              </a:spcBef>
            </a:pPr>
            <a:r>
              <a:rPr lang="pt-BR" sz="1400" b="1" dirty="0">
                <a:latin typeface="Trebuchet MS" pitchFamily="34" charset="0"/>
              </a:rPr>
              <a:t>(NORMATIVOS </a:t>
            </a:r>
            <a:r>
              <a:rPr lang="pt-BR" sz="1400" b="1" dirty="0" smtClean="0">
                <a:latin typeface="Trebuchet MS" pitchFamily="34" charset="0"/>
              </a:rPr>
              <a:t>A SEREM INCLUÍDOS NAS ORIENTAÇÕES </a:t>
            </a:r>
            <a:r>
              <a:rPr lang="pt-BR" sz="1400" b="1" dirty="0">
                <a:latin typeface="Trebuchet MS" pitchFamily="34" charset="0"/>
              </a:rPr>
              <a:t>TÉCNICAS) </a:t>
            </a:r>
          </a:p>
        </p:txBody>
      </p:sp>
    </p:spTree>
    <p:extLst>
      <p:ext uri="{BB962C8B-B14F-4D97-AF65-F5344CB8AC3E}">
        <p14:creationId xmlns:p14="http://schemas.microsoft.com/office/powerpoint/2010/main" val="31484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9318" y="98072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PRINCÍPIOS GERAIS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Acolhimento para Crianças, adolescentes E JOVENS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99319" y="1556792"/>
            <a:ext cx="78611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t-BR" sz="2200" dirty="0">
                <a:latin typeface="Trebuchet MS" pitchFamily="34" charset="0"/>
              </a:rPr>
              <a:t>Excepcionalidade e provisoriedade do Afastamento do Convívio Familiar;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t-BR" sz="2200" dirty="0">
                <a:latin typeface="Trebuchet MS" pitchFamily="34" charset="0"/>
              </a:rPr>
              <a:t>Preservação e Fortalecimento dos Vínculos Familiares e Comunitários;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t-BR" sz="2200" dirty="0">
                <a:latin typeface="Trebuchet MS" pitchFamily="34" charset="0"/>
              </a:rPr>
              <a:t>Garantia de Acesso e Respeito à Diversidade e Não-discriminação;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t-BR" sz="2200" dirty="0">
                <a:latin typeface="Trebuchet MS" pitchFamily="34" charset="0"/>
              </a:rPr>
              <a:t>Oferta de Atendimento Personalizado e Individualizado;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t-BR" sz="2200" dirty="0">
                <a:latin typeface="Trebuchet MS" pitchFamily="34" charset="0"/>
              </a:rPr>
              <a:t>Garantia de Liberdade de Crença e Religião;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t-BR" sz="2200" dirty="0">
                <a:latin typeface="Trebuchet MS" pitchFamily="34" charset="0"/>
              </a:rPr>
              <a:t>Respeito à Autonomia da Criança, do Adolescente e do Jovem.</a:t>
            </a:r>
          </a:p>
        </p:txBody>
      </p:sp>
    </p:spTree>
    <p:extLst>
      <p:ext uri="{BB962C8B-B14F-4D97-AF65-F5344CB8AC3E}">
        <p14:creationId xmlns:p14="http://schemas.microsoft.com/office/powerpoint/2010/main" val="30994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9318" y="98072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ARTICULAÇÃO INTERSETORIAL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Acolhimento para Crianças, adolescentes E JOVENS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671327" y="1556792"/>
            <a:ext cx="800513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t-BR" sz="2300" dirty="0">
                <a:latin typeface="Trebuchet MS" pitchFamily="34" charset="0"/>
              </a:rPr>
              <a:t>Articulação no âmbito do SUAS – </a:t>
            </a:r>
            <a:r>
              <a:rPr lang="pt-BR" sz="2000" dirty="0">
                <a:latin typeface="Trebuchet MS" pitchFamily="34" charset="0"/>
              </a:rPr>
              <a:t>CRAS, CREAS, Equipe de supervisão e apoio dos serviços de acolhimento, dentre outros.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t-BR" sz="2300" dirty="0">
                <a:latin typeface="Trebuchet MS" pitchFamily="34" charset="0"/>
              </a:rPr>
              <a:t>Articulação com o Sistema Único de Saúde – SUS 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t-BR" sz="2300" dirty="0">
                <a:latin typeface="Trebuchet MS" pitchFamily="34" charset="0"/>
              </a:rPr>
              <a:t>Articulação com Sistema Educacional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t-BR" sz="2300" dirty="0">
                <a:latin typeface="Trebuchet MS" pitchFamily="34" charset="0"/>
              </a:rPr>
              <a:t>Articulação com outras políticas públicas e demais órgãos do Sistema de Garantia de Direitos – </a:t>
            </a:r>
            <a:r>
              <a:rPr lang="pt-BR" sz="2000" dirty="0">
                <a:latin typeface="Trebuchet MS" pitchFamily="34" charset="0"/>
              </a:rPr>
              <a:t>Sistema de Justiça, Conselho Tutelar, Segurança Pública, Conselhos de Direitos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70521" y="4887451"/>
            <a:ext cx="8149146" cy="138499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100" dirty="0">
                <a:latin typeface="Trebuchet MS" pitchFamily="34" charset="0"/>
              </a:rPr>
              <a:t>A proteção integral a que têm </a:t>
            </a:r>
            <a:r>
              <a:rPr lang="pt-BR" sz="2100" b="1" dirty="0">
                <a:latin typeface="Trebuchet MS" pitchFamily="34" charset="0"/>
              </a:rPr>
              <a:t>direito</a:t>
            </a:r>
            <a:r>
              <a:rPr lang="pt-BR" sz="2100" dirty="0">
                <a:latin typeface="Trebuchet MS" pitchFamily="34" charset="0"/>
              </a:rPr>
              <a:t> as </a:t>
            </a:r>
            <a:r>
              <a:rPr lang="pt-BR" sz="2100" b="1" dirty="0">
                <a:latin typeface="Trebuchet MS" pitchFamily="34" charset="0"/>
              </a:rPr>
              <a:t>crianças</a:t>
            </a:r>
            <a:r>
              <a:rPr lang="pt-BR" sz="2100" dirty="0">
                <a:latin typeface="Trebuchet MS" pitchFamily="34" charset="0"/>
              </a:rPr>
              <a:t> e os adolescentes </a:t>
            </a:r>
            <a:r>
              <a:rPr lang="pt-BR" sz="2100" b="1" dirty="0">
                <a:latin typeface="Trebuchet MS" pitchFamily="34" charset="0"/>
              </a:rPr>
              <a:t>acolhidos</a:t>
            </a:r>
            <a:r>
              <a:rPr lang="pt-BR" sz="2100" dirty="0">
                <a:latin typeface="Trebuchet MS" pitchFamily="34" charset="0"/>
              </a:rPr>
              <a:t> deve ser viabilizada por meio da </a:t>
            </a:r>
            <a:r>
              <a:rPr lang="pt-BR" sz="2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utilização</a:t>
            </a:r>
            <a:r>
              <a:rPr lang="pt-BR" sz="2100" b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 de equipamentos comunitários e </a:t>
            </a:r>
            <a:r>
              <a:rPr lang="pt-BR" sz="2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 rede de serviços local.</a:t>
            </a:r>
          </a:p>
        </p:txBody>
      </p:sp>
    </p:spTree>
    <p:extLst>
      <p:ext uri="{BB962C8B-B14F-4D97-AF65-F5344CB8AC3E}">
        <p14:creationId xmlns:p14="http://schemas.microsoft.com/office/powerpoint/2010/main" val="36959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80728"/>
            <a:ext cx="8328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PERÍODO DE ACOLHIMENTO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477BB9"/>
              </a:solidFill>
              <a:latin typeface="Trebuchet MS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Acolhimento para Crianças, adolescentes E JOVENS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683569" y="1460902"/>
            <a:ext cx="7848872" cy="707886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pt-BR" sz="2000" dirty="0">
                <a:latin typeface="Trebuchet MS" pitchFamily="34" charset="0"/>
              </a:rPr>
              <a:t>É fundamental ofertar à criança e ao adolescente um </a:t>
            </a:r>
            <a:r>
              <a:rPr lang="pt-BR" sz="2000" b="1" dirty="0">
                <a:solidFill>
                  <a:srgbClr val="477BB9"/>
                </a:solidFill>
                <a:latin typeface="Trebuchet MS" pitchFamily="34" charset="0"/>
              </a:rPr>
              <a:t>ambiente de cuidados facilitadores do desenvolvimento.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03647" y="2835900"/>
            <a:ext cx="7536147" cy="166199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pt-BR" dirty="0">
                <a:latin typeface="Trebuchet MS" pitchFamily="34" charset="0"/>
              </a:rPr>
              <a:t>Desenvolvimento Integral;</a:t>
            </a: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pt-BR" dirty="0">
                <a:latin typeface="Trebuchet MS" pitchFamily="34" charset="0"/>
              </a:rPr>
              <a:t>Superação de vivências de separação e violência;</a:t>
            </a: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pt-BR" dirty="0">
                <a:latin typeface="Trebuchet MS" pitchFamily="34" charset="0"/>
              </a:rPr>
              <a:t>Apropriação e ressignificação de sua história de vida;</a:t>
            </a: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pt-BR" b="1" dirty="0">
                <a:latin typeface="Trebuchet MS" pitchFamily="34" charset="0"/>
              </a:rPr>
              <a:t>Fortalecimento da cidadania, autonomia e inserção social</a:t>
            </a:r>
            <a:r>
              <a:rPr lang="pt-BR" dirty="0">
                <a:latin typeface="Trebuchet MS" pitchFamily="34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9375" y="2403852"/>
            <a:ext cx="685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cap="all" dirty="0">
                <a:solidFill>
                  <a:srgbClr val="477BB9"/>
                </a:solidFill>
                <a:latin typeface="Trebuchet MS" pitchFamily="34" charset="0"/>
              </a:rPr>
              <a:t>O período de acolhimento deve favorecer:</a:t>
            </a:r>
            <a:endParaRPr lang="pt-BR" sz="2000" b="1" cap="all" dirty="0">
              <a:solidFill>
                <a:srgbClr val="477BB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3647" y="4844220"/>
            <a:ext cx="712879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pt-BR" sz="2000" b="1" dirty="0">
                <a:solidFill>
                  <a:srgbClr val="477BB9"/>
                </a:solidFill>
                <a:latin typeface="Trebuchet MS" pitchFamily="34" charset="0"/>
              </a:rPr>
              <a:t>DURAÇÃO DO PERÍODO DE ACOLHIMENTO</a:t>
            </a:r>
          </a:p>
          <a:p>
            <a:pPr>
              <a:spcBef>
                <a:spcPts val="800"/>
              </a:spcBef>
            </a:pPr>
            <a:r>
              <a:rPr lang="pt-BR" b="1" cap="all" dirty="0">
                <a:solidFill>
                  <a:srgbClr val="C00000"/>
                </a:solidFill>
                <a:latin typeface="Trebuchet MS" pitchFamily="34" charset="0"/>
              </a:rPr>
              <a:t>Máximo de 18 meses </a:t>
            </a:r>
            <a:r>
              <a:rPr lang="pt-BR" dirty="0">
                <a:latin typeface="Trebuchet MS" pitchFamily="34" charset="0"/>
              </a:rPr>
              <a:t>– Lei 13.509/2017 (Alterou o ECA)</a:t>
            </a:r>
          </a:p>
        </p:txBody>
      </p:sp>
      <p:sp>
        <p:nvSpPr>
          <p:cNvPr id="13" name="Nuvem 12"/>
          <p:cNvSpPr/>
          <p:nvPr/>
        </p:nvSpPr>
        <p:spPr>
          <a:xfrm>
            <a:off x="6562496" y="4725144"/>
            <a:ext cx="1681912" cy="549052"/>
          </a:xfrm>
          <a:prstGeom prst="cloud">
            <a:avLst/>
          </a:prstGeom>
          <a:solidFill>
            <a:srgbClr val="EDF2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477BB9"/>
                </a:solidFill>
                <a:latin typeface="Trebuchet MS" pitchFamily="34" charset="0"/>
              </a:rPr>
              <a:t>MUDOU!</a:t>
            </a:r>
            <a:endParaRPr lang="pt-BR" dirty="0">
              <a:solidFill>
                <a:srgbClr val="477B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1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" y="332656"/>
            <a:ext cx="9182100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3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484624" y="35716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pt-BR" sz="3600" dirty="0"/>
              <a:t>CONCEITO DE PROTEÇÃO SOCIAL ESPECIAL NA PNAS</a:t>
            </a:r>
          </a:p>
        </p:txBody>
      </p:sp>
      <p:pic>
        <p:nvPicPr>
          <p:cNvPr id="5" name="Imagem 4" descr="PNAS2004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t="56111" r="20140" b="25046"/>
          <a:stretch/>
        </p:blipFill>
        <p:spPr>
          <a:xfrm>
            <a:off x="442408" y="2060848"/>
            <a:ext cx="823518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3087256" y="5243062"/>
            <a:ext cx="59046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Política Nacional de Assistência Social – PNAS - 2004, p. 38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8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94546" y="869515"/>
            <a:ext cx="8496944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300" b="1" dirty="0"/>
              <a:t>Muito além da rampa</a:t>
            </a:r>
            <a:r>
              <a:rPr lang="pt-BR" sz="2300" dirty="0"/>
              <a:t>: inclusão da pessoa </a:t>
            </a:r>
            <a:endParaRPr lang="pt-BR" sz="2300" dirty="0" smtClean="0"/>
          </a:p>
          <a:p>
            <a:r>
              <a:rPr lang="pt-BR" sz="2300" dirty="0" smtClean="0"/>
              <a:t>com </a:t>
            </a:r>
            <a:r>
              <a:rPr lang="pt-BR" sz="2300" dirty="0"/>
              <a:t>deficiência na participação de </a:t>
            </a:r>
            <a:endParaRPr lang="pt-BR" sz="2300" dirty="0" smtClean="0"/>
          </a:p>
          <a:p>
            <a:r>
              <a:rPr lang="pt-BR" sz="2300" dirty="0" smtClean="0"/>
              <a:t>atividades </a:t>
            </a:r>
            <a:r>
              <a:rPr lang="pt-BR" sz="2300" dirty="0"/>
              <a:t>como o uso de produtos</a:t>
            </a:r>
            <a:r>
              <a:rPr lang="pt-BR" sz="2300" dirty="0" smtClean="0"/>
              <a:t>,</a:t>
            </a:r>
          </a:p>
          <a:p>
            <a:r>
              <a:rPr lang="pt-BR" sz="2300" dirty="0" smtClean="0"/>
              <a:t> </a:t>
            </a:r>
            <a:r>
              <a:rPr lang="pt-BR" sz="2300" dirty="0"/>
              <a:t>serviços, informações e comunicação. </a:t>
            </a:r>
          </a:p>
          <a:p>
            <a:endParaRPr lang="pt-BR" sz="23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300" b="1" dirty="0"/>
              <a:t>Tecnologias </a:t>
            </a:r>
            <a:r>
              <a:rPr lang="pt-BR" sz="2300" b="1" dirty="0" err="1"/>
              <a:t>assistivas</a:t>
            </a:r>
            <a:r>
              <a:rPr lang="pt-BR" sz="2300" dirty="0"/>
              <a:t>: recursos e serviços que contribuem para proporcionar ou ampliar habilidades funcionais de pessoas com deficiência e consequentemente promover vida Independente e inclusão.</a:t>
            </a:r>
          </a:p>
          <a:p>
            <a:endParaRPr lang="pt-BR" sz="23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300" b="1" dirty="0"/>
              <a:t>Nas normas brasileiras</a:t>
            </a:r>
            <a:r>
              <a:rPr lang="pt-BR" sz="2300" dirty="0"/>
              <a:t>: “possibilidade e a condição de utilizar, com segurança e autonomia, os edifícios, o espaço, o mobiliário e os equipamentos urbanos” (NBR 9050/ABNT). </a:t>
            </a:r>
          </a:p>
          <a:p>
            <a:endParaRPr lang="pt-BR" sz="23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300" dirty="0"/>
              <a:t>Deve permitir o </a:t>
            </a:r>
            <a:r>
              <a:rPr lang="pt-BR" sz="2300" b="1" dirty="0"/>
              <a:t>ir e vir com liberdade </a:t>
            </a:r>
            <a:r>
              <a:rPr lang="pt-BR" sz="2300" dirty="0"/>
              <a:t>de todos os usuários e trabalhadores, sejam pessoas com deficiência ou com mobilidade reduzida ou não.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5765" y="188913"/>
            <a:ext cx="7845084" cy="589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ACESSIBILIDADE</a:t>
            </a:r>
            <a:endParaRPr lang="pt-BR" sz="2400" b="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pic>
        <p:nvPicPr>
          <p:cNvPr id="3076" name="Picture 4" descr="Resultado de imagem para acessibil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955926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444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9552" y="980726"/>
            <a:ext cx="7016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>
                <a:solidFill>
                  <a:srgbClr val="477BB9"/>
                </a:solidFill>
                <a:latin typeface="Trebuchet MS" pitchFamily="34" charset="0"/>
              </a:rPr>
              <a:t>Acolhimento institucional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7584" y="3717032"/>
            <a:ext cx="6480720" cy="369332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dirty="0">
              <a:solidFill>
                <a:schemeClr val="dk1"/>
              </a:solidFill>
              <a:latin typeface="Trebuchet MS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Acolhimento para Crianças, adolescentes E JOVENS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991710" y="2892419"/>
            <a:ext cx="82089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pt-BR" sz="2000" b="1" cap="all" dirty="0">
                <a:solidFill>
                  <a:srgbClr val="477BB9"/>
                </a:solidFill>
                <a:latin typeface="Trebuchet MS" pitchFamily="34" charset="0"/>
              </a:rPr>
              <a:t>Capacidade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prstClr val="black"/>
                </a:solidFill>
                <a:latin typeface="Trebuchet MS" pitchFamily="34" charset="0"/>
              </a:rPr>
              <a:t>20 crianças/adolescentes por unidade </a:t>
            </a:r>
          </a:p>
          <a:p>
            <a:pPr algn="just">
              <a:spcBef>
                <a:spcPts val="1200"/>
              </a:spcBef>
              <a:defRPr/>
            </a:pPr>
            <a:r>
              <a:rPr lang="pt-BR" sz="2000" b="1" cap="all" dirty="0">
                <a:solidFill>
                  <a:srgbClr val="477BB9"/>
                </a:solidFill>
                <a:latin typeface="Trebuchet MS" pitchFamily="34" charset="0"/>
              </a:rPr>
              <a:t>Recursos Humanos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Coordenador 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Assistente Social 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Psicólogo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Educador/Cuidador para até 10 crianças/adolescentes, por turno </a:t>
            </a:r>
            <a:endParaRPr lang="pt-BR" b="1" dirty="0">
              <a:solidFill>
                <a:srgbClr val="477BB9"/>
              </a:solidFill>
              <a:latin typeface="Trebuchet MS" pitchFamily="34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Auxiliar de cuidador para até 10 crianças/adolescentes, por turno </a:t>
            </a:r>
            <a:endParaRPr lang="pt-BR" b="1" dirty="0">
              <a:solidFill>
                <a:srgbClr val="477BB9"/>
              </a:solidFill>
              <a:latin typeface="Trebuchet MS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39552" y="1640748"/>
            <a:ext cx="727280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pt-BR" altLang="pt-BR" sz="2400" b="1" cap="all" dirty="0">
                <a:solidFill>
                  <a:srgbClr val="477BB9"/>
                </a:solidFill>
                <a:latin typeface="Trebuchet MS" pitchFamily="34" charset="0"/>
              </a:rPr>
              <a:t>Abrigo INSTITUCIONAL</a:t>
            </a:r>
            <a:endParaRPr lang="pt-BR" altLang="pt-BR" sz="2400" cap="all" dirty="0">
              <a:solidFill>
                <a:srgbClr val="477BB9"/>
              </a:solidFill>
              <a:latin typeface="Trebuchet MS" pitchFamily="34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pt-BR" altLang="pt-BR" dirty="0">
                <a:solidFill>
                  <a:prstClr val="black"/>
                </a:solidFill>
                <a:latin typeface="Trebuchet MS" pitchFamily="34" charset="0"/>
              </a:rPr>
              <a:t>Serviço de a</a:t>
            </a: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specto semelhante ao de uma residência, devendo estar inserido na comunidade, em áreas residenciais.</a:t>
            </a:r>
          </a:p>
        </p:txBody>
      </p:sp>
    </p:spTree>
    <p:extLst>
      <p:ext uri="{BB962C8B-B14F-4D97-AF65-F5344CB8AC3E}">
        <p14:creationId xmlns:p14="http://schemas.microsoft.com/office/powerpoint/2010/main" val="6626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444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9552" y="980726"/>
            <a:ext cx="7016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>
                <a:solidFill>
                  <a:srgbClr val="477BB9"/>
                </a:solidFill>
                <a:latin typeface="Trebuchet MS" pitchFamily="34" charset="0"/>
              </a:rPr>
              <a:t>Acolhimento institucional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7584" y="3717032"/>
            <a:ext cx="6480720" cy="369332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dirty="0">
              <a:solidFill>
                <a:schemeClr val="dk1"/>
              </a:solidFill>
              <a:latin typeface="Trebuchet MS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Acolhimento para Crianças, adolescentes E JOVENS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991710" y="2886323"/>
            <a:ext cx="820891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pt-BR" sz="2000" b="1" cap="all" dirty="0">
                <a:solidFill>
                  <a:srgbClr val="477BB9"/>
                </a:solidFill>
                <a:latin typeface="Trebuchet MS" pitchFamily="34" charset="0"/>
              </a:rPr>
              <a:t>Capacidade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prstClr val="black"/>
                </a:solidFill>
                <a:latin typeface="Trebuchet MS" pitchFamily="34" charset="0"/>
              </a:rPr>
              <a:t>10 crianças/adolescentes por unidade </a:t>
            </a:r>
          </a:p>
          <a:p>
            <a:pPr algn="just">
              <a:spcBef>
                <a:spcPts val="1200"/>
              </a:spcBef>
              <a:defRPr/>
            </a:pPr>
            <a:r>
              <a:rPr lang="pt-BR" sz="2000" b="1" cap="all" dirty="0">
                <a:solidFill>
                  <a:srgbClr val="477BB9"/>
                </a:solidFill>
                <a:latin typeface="Trebuchet MS" pitchFamily="34" charset="0"/>
              </a:rPr>
              <a:t>Recursos Humanos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Coordenador para cada 20 crianças/adolescentes (em até 3 casas-lares)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Assistente Social para cada 20 crianças/adolescentes (em até 3 casas-lares)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Psicólogo para cada 20 crianças/adolescentes (em até 3 casas-lares)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educador residente e 1 auxiliar para cada 10 crianças/adolescentes </a:t>
            </a:r>
            <a:endParaRPr lang="pt-BR" b="1" dirty="0">
              <a:solidFill>
                <a:srgbClr val="477BB9"/>
              </a:solidFill>
              <a:latin typeface="Trebuchet MS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39552" y="1647294"/>
            <a:ext cx="727280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CASA-LAR</a:t>
            </a:r>
          </a:p>
          <a:p>
            <a:pPr lvl="0">
              <a:spcBef>
                <a:spcPts val="600"/>
              </a:spcBef>
            </a:pPr>
            <a:r>
              <a:rPr lang="pt-BR" altLang="pt-BR" dirty="0">
                <a:solidFill>
                  <a:prstClr val="black"/>
                </a:solidFill>
                <a:latin typeface="Trebuchet MS" pitchFamily="34" charset="0"/>
              </a:rPr>
              <a:t>Serviço oferecido em unidades residenciais, nas quais pelo menos uma pessoa ou casal trabalha como educador/cuidador residente.</a:t>
            </a:r>
          </a:p>
        </p:txBody>
      </p:sp>
    </p:spTree>
    <p:extLst>
      <p:ext uri="{BB962C8B-B14F-4D97-AF65-F5344CB8AC3E}">
        <p14:creationId xmlns:p14="http://schemas.microsoft.com/office/powerpoint/2010/main" val="273774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44416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>
          <a:xfrm>
            <a:off x="504030" y="2708920"/>
            <a:ext cx="8135938" cy="3787098"/>
          </a:xfrm>
          <a:prstGeom prst="rect">
            <a:avLst/>
          </a:prstGeom>
        </p:spPr>
        <p:txBody>
          <a:bodyPr/>
          <a:lstStyle/>
          <a:p>
            <a:pPr marL="354013" algn="just">
              <a:spcBef>
                <a:spcPts val="600"/>
              </a:spcBef>
              <a:defRPr/>
            </a:pPr>
            <a:endParaRPr lang="pt-BR" sz="1600" i="1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endParaRPr lang="pt-BR" sz="800" dirty="0">
              <a:latin typeface="Arial" charset="0"/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Acolhimento para Crianças, adolescentes E JOVENS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539552" y="980726"/>
            <a:ext cx="7016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>
                <a:solidFill>
                  <a:srgbClr val="477BB9"/>
                </a:solidFill>
                <a:latin typeface="Trebuchet MS" pitchFamily="34" charset="0"/>
              </a:rPr>
              <a:t>ACOLHIMENTO EM FAMÍLIA ACOLHEDORA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9552" y="1486525"/>
            <a:ext cx="7992888" cy="1200329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prstClr val="black"/>
                </a:solidFill>
                <a:latin typeface="Trebuchet MS" pitchFamily="34" charset="0"/>
              </a:rPr>
              <a:t>Acolhimento de crianças e adolescentes, afastados da família de origem por medida de proteção, em residência de famílias acolhedoras, até que seja viabilizado o retorno ao convívio com a família de origem ou, na impossibilidade deste, o encaminhamento para adoção.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43608" y="2780928"/>
            <a:ext cx="74888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pt-BR" sz="2000" b="1" cap="all" dirty="0">
                <a:solidFill>
                  <a:srgbClr val="477BB9"/>
                </a:solidFill>
                <a:latin typeface="Trebuchet MS" pitchFamily="34" charset="0"/>
              </a:rPr>
              <a:t>Capacidade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prstClr val="black"/>
                </a:solidFill>
                <a:latin typeface="Trebuchet MS" pitchFamily="34" charset="0"/>
              </a:rPr>
              <a:t>Cada família acolhedora poderá acolher 01 criança/adolescente por vez, exceto quando se tratar de grupo de irmãos, quando esse número poderá ser ampliado.</a:t>
            </a:r>
          </a:p>
          <a:p>
            <a:pPr algn="just">
              <a:spcBef>
                <a:spcPts val="1200"/>
              </a:spcBef>
              <a:defRPr/>
            </a:pPr>
            <a:r>
              <a:rPr lang="pt-BR" sz="2000" b="1" cap="all" dirty="0">
                <a:solidFill>
                  <a:srgbClr val="477BB9"/>
                </a:solidFill>
                <a:latin typeface="Trebuchet MS" pitchFamily="34" charset="0"/>
              </a:rPr>
              <a:t>Recursos Humanos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Coordenador por serviço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Assistente Social para acompanhamento de até 15 famílias de origem e 15 famílias acolhedoras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Psicólogo para acompanhamento de até 15 famílias de origem e 15 famílias acolhedoras</a:t>
            </a:r>
          </a:p>
        </p:txBody>
      </p:sp>
    </p:spTree>
    <p:extLst>
      <p:ext uri="{BB962C8B-B14F-4D97-AF65-F5344CB8AC3E}">
        <p14:creationId xmlns:p14="http://schemas.microsoft.com/office/powerpoint/2010/main" val="8654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Acolhimento para Crianças, adolescentes E JOVENS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575556" y="3068960"/>
            <a:ext cx="7992888" cy="30931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BR" sz="3600" b="1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pt-BR" sz="3600" b="1" cap="all" dirty="0">
                <a:solidFill>
                  <a:srgbClr val="477BB9"/>
                </a:solidFill>
                <a:latin typeface="Trebuchet MS" pitchFamily="34" charset="0"/>
              </a:rPr>
              <a:t>ACOLHIMENTO FAMILIAR</a:t>
            </a:r>
          </a:p>
          <a:p>
            <a:pPr>
              <a:spcBef>
                <a:spcPts val="600"/>
              </a:spcBef>
              <a:defRPr/>
            </a:pPr>
            <a:endParaRPr lang="pt-BR" sz="3600" b="1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t-BR" sz="3600" b="1" dirty="0" smtClean="0">
                <a:solidFill>
                  <a:srgbClr val="000000"/>
                </a:solidFill>
                <a:latin typeface="Trebuchet MS" pitchFamily="34" charset="0"/>
              </a:rPr>
              <a:t>Garantida </a:t>
            </a:r>
            <a:r>
              <a:rPr lang="pt-BR" sz="3600" b="1" dirty="0">
                <a:solidFill>
                  <a:srgbClr val="000000"/>
                </a:solidFill>
                <a:latin typeface="Trebuchet MS" pitchFamily="34" charset="0"/>
              </a:rPr>
              <a:t>através da inclusão nas redes pessoal e social da </a:t>
            </a:r>
            <a:r>
              <a:rPr lang="pt-BR" sz="3600" b="1" dirty="0" smtClean="0">
                <a:solidFill>
                  <a:srgbClr val="000000"/>
                </a:solidFill>
                <a:latin typeface="Trebuchet MS" pitchFamily="34" charset="0"/>
              </a:rPr>
              <a:t>família</a:t>
            </a:r>
          </a:p>
          <a:p>
            <a:pPr>
              <a:spcBef>
                <a:spcPts val="600"/>
              </a:spcBef>
              <a:defRPr/>
            </a:pPr>
            <a:endParaRPr lang="pt-BR" sz="36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71" y="781329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3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44416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>
          <a:xfrm>
            <a:off x="539750" y="1762125"/>
            <a:ext cx="8135938" cy="4259263"/>
          </a:xfrm>
          <a:prstGeom prst="rect">
            <a:avLst/>
          </a:prstGeom>
        </p:spPr>
        <p:txBody>
          <a:bodyPr/>
          <a:lstStyle/>
          <a:p>
            <a:pPr marL="354013" algn="just">
              <a:spcBef>
                <a:spcPts val="600"/>
              </a:spcBef>
              <a:defRPr/>
            </a:pPr>
            <a:endParaRPr lang="pt-BR" sz="1600" i="1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endParaRPr lang="pt-BR" sz="800" dirty="0">
              <a:latin typeface="Arial" charset="0"/>
              <a:cs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Acolhimento para Crianças, adolescentes E JOVENS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683568" y="1052736"/>
            <a:ext cx="813690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REPÚBLICA</a:t>
            </a:r>
          </a:p>
          <a:p>
            <a:pPr lvl="0" algn="just">
              <a:spcBef>
                <a:spcPts val="600"/>
              </a:spcBef>
            </a:pPr>
            <a:r>
              <a:rPr lang="pt-BR" altLang="pt-BR" dirty="0">
                <a:solidFill>
                  <a:prstClr val="black"/>
                </a:solidFill>
                <a:latin typeface="Trebuchet MS" pitchFamily="34" charset="0"/>
              </a:rPr>
              <a:t>Serviço de acolhimento que oferece apoio e moradia subsidiada a grupos de jovens de 18 a 21 anos em situação de vulnerabilidade e risco pessoal e social; com vínculos familiares rompidos ou extremamente fragilizados; em processo de desligamento de instituições de acolhimento, que não tenham possibilidade de retorno à família de origem ou de colocação em família substituta e que não possuam meios de auto sustentação.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007604" y="3356992"/>
            <a:ext cx="748883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pt-BR" sz="2000" b="1" cap="all" dirty="0">
                <a:solidFill>
                  <a:srgbClr val="477BB9"/>
                </a:solidFill>
                <a:latin typeface="Trebuchet MS" pitchFamily="34" charset="0"/>
              </a:rPr>
              <a:t>Capacidade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prstClr val="black"/>
                </a:solidFill>
                <a:latin typeface="Trebuchet MS" pitchFamily="34" charset="0"/>
              </a:rPr>
              <a:t>Máximo de 06 jovens por equipamento </a:t>
            </a:r>
          </a:p>
          <a:p>
            <a:pPr algn="just">
              <a:spcBef>
                <a:spcPts val="1200"/>
              </a:spcBef>
              <a:defRPr/>
            </a:pPr>
            <a:r>
              <a:rPr lang="pt-BR" sz="2000" b="1" cap="all" dirty="0">
                <a:solidFill>
                  <a:srgbClr val="477BB9"/>
                </a:solidFill>
                <a:latin typeface="Trebuchet MS" pitchFamily="34" charset="0"/>
              </a:rPr>
              <a:t>Recursos Humanos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Coordenador para até 04 unidades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Assistente Social para até 24 jovens em até 04 unidades</a:t>
            </a:r>
          </a:p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dk1"/>
                </a:solidFill>
                <a:latin typeface="Trebuchet MS" pitchFamily="34" charset="0"/>
              </a:rPr>
              <a:t>1 Psicólogo para até 24 jovens em até 04 unidades</a:t>
            </a:r>
          </a:p>
        </p:txBody>
      </p:sp>
    </p:spTree>
    <p:extLst>
      <p:ext uri="{BB962C8B-B14F-4D97-AF65-F5344CB8AC3E}">
        <p14:creationId xmlns:p14="http://schemas.microsoft.com/office/powerpoint/2010/main" val="14384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076450" cy="2200275"/>
          </a:xfrm>
          <a:prstGeom prst="rect">
            <a:avLst/>
          </a:prstGeom>
        </p:spPr>
      </p:pic>
      <p:sp>
        <p:nvSpPr>
          <p:cNvPr id="3" name="Texto explicativo em elipse 2"/>
          <p:cNvSpPr/>
          <p:nvPr/>
        </p:nvSpPr>
        <p:spPr>
          <a:xfrm>
            <a:off x="3059832" y="1700808"/>
            <a:ext cx="5652120" cy="3805111"/>
          </a:xfrm>
          <a:prstGeom prst="wedgeEllipseCallout">
            <a:avLst>
              <a:gd name="adj1" fmla="val -61207"/>
              <a:gd name="adj2" fmla="val -1710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200" b="1" dirty="0">
                <a:solidFill>
                  <a:prstClr val="black"/>
                </a:solidFill>
              </a:rPr>
              <a:t>Os dados demonstram que ainda há um longo caminho a ser percorrido entre a realidade da oferta do serviço e o padrão de atendimento que consta nas normativas.</a:t>
            </a: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179512" y="188640"/>
            <a:ext cx="8856984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800" b="1" smtClean="0"/>
              <a:t>CONHECENDO A REALIDADE</a:t>
            </a:r>
            <a:r>
              <a:rPr lang="en-GB" sz="2800" b="1" smtClean="0"/>
              <a:t/>
            </a:r>
            <a:br>
              <a:rPr lang="en-GB" sz="2800" b="1" smtClean="0"/>
            </a:b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138999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44416"/>
          </a:xfrm>
          <a:prstGeom prst="rect">
            <a:avLst/>
          </a:prstGeom>
        </p:spPr>
      </p:pic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5913464" y="5563979"/>
            <a:ext cx="2543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pt-BR" altLang="pt-BR" sz="1600" dirty="0"/>
              <a:t>Fonte: Censo SUAS, 2016.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83568" y="1628800"/>
            <a:ext cx="7553680" cy="4104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Abrigos institucionais: </a:t>
            </a:r>
            <a:r>
              <a:rPr lang="pt-BR" sz="2000" dirty="0">
                <a:solidFill>
                  <a:srgbClr val="477BB9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2.063</a:t>
            </a:r>
          </a:p>
          <a:p>
            <a:pPr marL="342900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Casas-lares: </a:t>
            </a:r>
            <a:r>
              <a:rPr lang="pt-BR" sz="2000" dirty="0">
                <a:solidFill>
                  <a:srgbClr val="477BB9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757 </a:t>
            </a:r>
          </a:p>
          <a:p>
            <a:pPr marL="342900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Vagas ofertadas: </a:t>
            </a:r>
            <a:r>
              <a:rPr lang="pt-BR" sz="2000" dirty="0">
                <a:solidFill>
                  <a:srgbClr val="477BB9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54.242 </a:t>
            </a:r>
          </a:p>
          <a:p>
            <a:pPr marL="342900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Média de crianças e adolescentes por unidade: </a:t>
            </a:r>
            <a:r>
              <a:rPr lang="pt-BR" sz="2000" dirty="0">
                <a:solidFill>
                  <a:srgbClr val="477BB9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17 </a:t>
            </a:r>
          </a:p>
          <a:p>
            <a:pPr marL="342900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>
                <a:latin typeface="Trebuchet MS" pitchFamily="34" charset="0"/>
              </a:rPr>
              <a:t>Crianças e adolescentes acolhidos: </a:t>
            </a:r>
            <a:r>
              <a:rPr lang="pt-BR" sz="2000" dirty="0">
                <a:solidFill>
                  <a:srgbClr val="477BB9"/>
                </a:solidFill>
                <a:latin typeface="Trebuchet MS" pitchFamily="34" charset="0"/>
              </a:rPr>
              <a:t>33.660</a:t>
            </a:r>
          </a:p>
          <a:p>
            <a:pPr marL="342900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Unidades governamentais: </a:t>
            </a:r>
            <a:r>
              <a:rPr lang="pt-BR" sz="2000" dirty="0">
                <a:solidFill>
                  <a:srgbClr val="477BB9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52,9% </a:t>
            </a:r>
          </a:p>
          <a:p>
            <a:pPr marL="342900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Unidades não governamentais: </a:t>
            </a:r>
            <a:r>
              <a:rPr lang="pt-BR" sz="2000" dirty="0">
                <a:solidFill>
                  <a:srgbClr val="477BB9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47,1%</a:t>
            </a:r>
          </a:p>
          <a:p>
            <a:pPr marL="342900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Unidades não governamentais que recebem recursos do poder público para manutenção: </a:t>
            </a:r>
            <a:r>
              <a:rPr lang="pt-BR" sz="2000" dirty="0">
                <a:solidFill>
                  <a:srgbClr val="477BB9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91,5%</a:t>
            </a:r>
          </a:p>
          <a:p>
            <a:pPr marL="342900" indent="-342900" algn="just">
              <a:spcBef>
                <a:spcPts val="1800"/>
              </a:spcBef>
              <a:buFont typeface="Wingdings" pitchFamily="2" charset="2"/>
              <a:buChar char="§"/>
            </a:pPr>
            <a:endParaRPr lang="pt-BR" sz="2000" dirty="0"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Acolhimento para Crianças, adolescentes E JOVENS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539552" y="980726"/>
            <a:ext cx="7016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>
                <a:solidFill>
                  <a:srgbClr val="477BB9"/>
                </a:solidFill>
                <a:latin typeface="Trebuchet MS" pitchFamily="34" charset="0"/>
              </a:rPr>
              <a:t>Acolhimento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9989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-324544" y="1032692"/>
            <a:ext cx="3096344" cy="21625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dirty="0" smtClean="0">
                <a:solidFill>
                  <a:schemeClr val="accent5">
                    <a:lumMod val="75000"/>
                  </a:schemeClr>
                </a:solidFill>
              </a:rPr>
              <a:t>CONTEXTO</a:t>
            </a:r>
          </a:p>
          <a:p>
            <a:endParaRPr lang="pt-BR" altLang="pt-BR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altLang="pt-BR" sz="2800" b="1" dirty="0" smtClean="0">
                <a:solidFill>
                  <a:schemeClr val="accent5">
                    <a:lumMod val="75000"/>
                  </a:schemeClr>
                </a:solidFill>
              </a:rPr>
              <a:t>“Por Que é </a:t>
            </a:r>
          </a:p>
          <a:p>
            <a:endParaRPr lang="pt-BR" altLang="pt-BR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altLang="pt-BR" sz="2800" b="1" dirty="0" smtClean="0">
                <a:solidFill>
                  <a:schemeClr val="accent5">
                    <a:lumMod val="75000"/>
                  </a:schemeClr>
                </a:solidFill>
              </a:rPr>
              <a:t>Necessário </a:t>
            </a:r>
          </a:p>
          <a:p>
            <a:endParaRPr lang="pt-BR" altLang="pt-BR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altLang="pt-BR" sz="2800" b="1" dirty="0" smtClean="0">
                <a:solidFill>
                  <a:schemeClr val="accent5">
                    <a:lumMod val="75000"/>
                  </a:schemeClr>
                </a:solidFill>
              </a:rPr>
              <a:t>Reordenar?”</a:t>
            </a:r>
            <a:br>
              <a:rPr lang="pt-BR" altLang="pt-BR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39752" y="145268"/>
            <a:ext cx="3276364" cy="16561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000" b="1" u="sng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Cultura de </a:t>
            </a:r>
            <a:r>
              <a:rPr lang="pt-BR" sz="2000" b="1" u="sng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institucionalização</a:t>
            </a:r>
            <a:endParaRPr lang="pt-BR" sz="2000" b="1" u="sng" kern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sym typeface="SymbolPS" pitchFamily="82" charset="2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pt-BR" b="1" i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Presente </a:t>
            </a:r>
            <a:r>
              <a:rPr lang="pt-BR" b="1" i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na sociedade e nos governos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68144" y="188640"/>
            <a:ext cx="3110835" cy="16561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000" b="1" u="sng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Rede </a:t>
            </a:r>
            <a:r>
              <a:rPr lang="pt-BR" sz="2000" b="1" u="sng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histórica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pt-BR" b="1" i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Existente desde </a:t>
            </a:r>
            <a:r>
              <a:rPr lang="pt-BR" b="1" i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o período colonial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339751" y="1916832"/>
            <a:ext cx="6639227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000" b="1" u="sng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Modelo </a:t>
            </a:r>
            <a:r>
              <a:rPr lang="pt-BR" sz="2000" b="1" u="sng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tradicional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b="1" i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Instituições totais;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b="1" i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Atendimento massificado, com trabalhadores sem qualificação;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b="1" i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Exposição das crianças a contatos superficiais e indiscriminados;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b="1" i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Inexistência de articulação com a rede, em especial com o sistema de justiça (“crianças esquecidas”);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b="1" i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 Entidades </a:t>
            </a:r>
            <a:r>
              <a:rPr lang="pt-BR" b="1" i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de longa </a:t>
            </a:r>
            <a:r>
              <a:rPr lang="pt-BR" b="1" i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permanência;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b="1" i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D</a:t>
            </a:r>
            <a:r>
              <a:rPr lang="pt-BR" b="1" i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esqualificação </a:t>
            </a:r>
            <a:r>
              <a:rPr lang="pt-BR" b="1" i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das </a:t>
            </a:r>
            <a:r>
              <a:rPr lang="pt-BR" b="1" i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SymbolPS" pitchFamily="82" charset="2"/>
              </a:rPr>
              <a:t>famílias (ação focalizada na criança; “abrigo” como o melhor lugar para a criança).</a:t>
            </a:r>
            <a:endParaRPr lang="pt-BR" b="1" i="1" kern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sym typeface="SymbolPS" pitchFamily="82" charset="2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138219" y="5229200"/>
            <a:ext cx="6840760" cy="1584176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PS" pitchFamily="82" charset="2"/>
              </a:rPr>
              <a:t>Não respeita a individualidade e</a:t>
            </a:r>
            <a:r>
              <a:rPr lang="pt-BR" u="sng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PS" pitchFamily="82" charset="2"/>
              </a:rPr>
              <a:t> </a:t>
            </a:r>
            <a:r>
              <a:rPr lang="pt-BR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PS" pitchFamily="82" charset="2"/>
              </a:rPr>
              <a:t>a história do usuário</a:t>
            </a: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  <a:sym typeface="SymbolPS" pitchFamily="82" charset="2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  <a:sym typeface="SymbolPS" pitchFamily="82" charset="2"/>
              </a:rPr>
              <a:t> </a:t>
            </a:r>
            <a:r>
              <a:rPr lang="pt-BR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PS" pitchFamily="82" charset="2"/>
              </a:rPr>
              <a:t>Não se insere na comunidade</a:t>
            </a: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  <a:sym typeface="SymbolPS" pitchFamily="82" charset="2"/>
              </a:rPr>
              <a:t>, </a:t>
            </a: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  <a:sym typeface="SymbolPS" pitchFamily="82" charset="2"/>
              </a:rPr>
              <a:t>ao invés de preservar os </a:t>
            </a: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  <a:sym typeface="SymbolPS" pitchFamily="82" charset="2"/>
              </a:rPr>
              <a:t>laços familiares e  comunitários;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  <a:sym typeface="SymbolPS" pitchFamily="82" charset="2"/>
              </a:rPr>
              <a:t> </a:t>
            </a:r>
            <a:r>
              <a:rPr lang="pt-BR" u="sng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PS" pitchFamily="82" charset="2"/>
              </a:rPr>
              <a:t>Revitimiza</a:t>
            </a: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  <a:sym typeface="SymbolPS" pitchFamily="82" charset="2"/>
              </a:rPr>
              <a:t>, ao invés de reparar;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  <a:sym typeface="SymbolPS" pitchFamily="82" charset="2"/>
              </a:rPr>
              <a:t> </a:t>
            </a:r>
            <a:r>
              <a:rPr lang="pt-BR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PS" pitchFamily="82" charset="2"/>
              </a:rPr>
              <a:t>Viola direitos</a:t>
            </a: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  <a:sym typeface="SymbolPS" pitchFamily="82" charset="2"/>
              </a:rPr>
              <a:t>, ao invés de </a:t>
            </a: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  <a:sym typeface="SymbolPS" pitchFamily="82" charset="2"/>
              </a:rPr>
              <a:t>proteger.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111325" y="5699585"/>
            <a:ext cx="1800200" cy="576064"/>
          </a:xfrm>
          <a:prstGeom prst="rightArrow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179512" y="174975"/>
            <a:ext cx="8856984" cy="1008112"/>
          </a:xfrm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400" b="1" dirty="0"/>
              <a:t>Reordenamento dos Serviços de Acolhimento para Crianças, Adolescentes e Jovens</a:t>
            </a:r>
            <a:r>
              <a:rPr lang="pt-BR" altLang="pt-BR" sz="2400" dirty="0">
                <a:latin typeface="Berlin Sans FB Demi" pitchFamily="34" charset="0"/>
              </a:rPr>
              <a:t/>
            </a:r>
            <a:br>
              <a:rPr lang="pt-BR" altLang="pt-BR" sz="2400" dirty="0">
                <a:latin typeface="Berlin Sans FB Demi" pitchFamily="34" charset="0"/>
              </a:rPr>
            </a:br>
            <a:endParaRPr lang="pt-BR" sz="2400" dirty="0"/>
          </a:p>
        </p:txBody>
      </p:sp>
      <p:sp>
        <p:nvSpPr>
          <p:cNvPr id="5" name="CustomShape 2"/>
          <p:cNvSpPr>
            <a:spLocks noChangeArrowheads="1"/>
          </p:cNvSpPr>
          <p:nvPr/>
        </p:nvSpPr>
        <p:spPr bwMode="auto">
          <a:xfrm>
            <a:off x="3347864" y="1196752"/>
            <a:ext cx="5186699" cy="1213981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/>
        </p:spPr>
        <p:txBody>
          <a:bodyPr lIns="90000" tIns="45000" rIns="90000" bIns="45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Calibri" pitchFamily="34" charset="0"/>
              </a:rPr>
              <a:t>Reordenamento dos Serviços de Acolhimento  </a:t>
            </a:r>
            <a:endParaRPr lang="pt-BR" altLang="pt-BR" sz="2000" b="1" dirty="0"/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Calibri" pitchFamily="34" charset="0"/>
              </a:rPr>
              <a:t>Qualificação e adequação </a:t>
            </a:r>
            <a:r>
              <a:rPr lang="pt-BR" altLang="pt-BR" sz="2000" dirty="0" smtClean="0">
                <a:latin typeface="Calibri" pitchFamily="34" charset="0"/>
              </a:rPr>
              <a:t>do serviço </a:t>
            </a:r>
            <a:r>
              <a:rPr lang="pt-BR" altLang="pt-BR" sz="2000" dirty="0">
                <a:latin typeface="Calibri" pitchFamily="34" charset="0"/>
              </a:rPr>
              <a:t>às normativas nacionais.</a:t>
            </a:r>
            <a:endParaRPr lang="pt-BR" altLang="pt-BR" sz="2000" dirty="0"/>
          </a:p>
        </p:txBody>
      </p:sp>
      <p:sp>
        <p:nvSpPr>
          <p:cNvPr id="6" name="CustomShape 3"/>
          <p:cNvSpPr>
            <a:spLocks noGrp="1"/>
          </p:cNvSpPr>
          <p:nvPr>
            <p:ph sz="quarter" idx="4294967295"/>
          </p:nvPr>
        </p:nvSpPr>
        <p:spPr>
          <a:xfrm>
            <a:off x="3347864" y="2596885"/>
            <a:ext cx="5256584" cy="4248472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</p:spPr>
        <p:txBody>
          <a:bodyPr lIns="90000" tIns="45000" rIns="90000" bIns="45000" anchor="ctr">
            <a:normAutofit fontScale="25000" lnSpcReduction="20000"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latin typeface="Arial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Calibri"/>
            </a:endParaRPr>
          </a:p>
          <a:p>
            <a:pPr marL="0" indent="0" algn="ctr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8000" b="1" i="0" dirty="0">
                <a:latin typeface="Calibri" pitchFamily="34" charset="0"/>
              </a:rPr>
              <a:t>Reordenamento da Rede de Serviços de Acolhimento</a:t>
            </a:r>
            <a:endParaRPr sz="8000" b="1" i="0" dirty="0">
              <a:latin typeface="Calibri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sz="7200" i="0" dirty="0">
              <a:latin typeface="Arial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7200" i="0" dirty="0" smtClean="0">
                <a:latin typeface="Calibri" panose="020F0502020204030204" pitchFamily="34" charset="0"/>
              </a:rPr>
              <a:t>Garantir implementação </a:t>
            </a:r>
            <a:r>
              <a:rPr lang="pt-BR" sz="7200" i="0" dirty="0">
                <a:latin typeface="Calibri" panose="020F0502020204030204" pitchFamily="34" charset="0"/>
              </a:rPr>
              <a:t>de novos </a:t>
            </a:r>
            <a:r>
              <a:rPr lang="pt-BR" sz="7200" i="0" dirty="0" smtClean="0">
                <a:latin typeface="Calibri" panose="020F0502020204030204" pitchFamily="34" charset="0"/>
              </a:rPr>
              <a:t>serviços (se houver demanda </a:t>
            </a:r>
            <a:r>
              <a:rPr lang="pt-BR" sz="7200" i="0" dirty="0">
                <a:latin typeface="Calibri" panose="020F0502020204030204" pitchFamily="34" charset="0"/>
              </a:rPr>
              <a:t>não </a:t>
            </a:r>
            <a:r>
              <a:rPr lang="pt-BR" sz="7200" i="0" dirty="0" smtClean="0">
                <a:latin typeface="Calibri" panose="020F0502020204030204" pitchFamily="34" charset="0"/>
              </a:rPr>
              <a:t>atendida).</a:t>
            </a:r>
            <a:endParaRPr lang="pt-BR" sz="7200" i="0" dirty="0">
              <a:latin typeface="Calibri" panose="020F0502020204030204" pitchFamily="34" charset="0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7200" i="0" dirty="0" smtClean="0">
                <a:latin typeface="Calibri" panose="020F0502020204030204" pitchFamily="34" charset="0"/>
              </a:rPr>
              <a:t>Articulação </a:t>
            </a:r>
            <a:r>
              <a:rPr lang="pt-BR" sz="7200" i="0" dirty="0">
                <a:latin typeface="Calibri" panose="020F0502020204030204" pitchFamily="34" charset="0"/>
              </a:rPr>
              <a:t>dos serviços de acolhimento com os demais serviços </a:t>
            </a:r>
            <a:r>
              <a:rPr lang="pt-BR" sz="7200" i="0" dirty="0" err="1">
                <a:latin typeface="Calibri" panose="020F0502020204030204" pitchFamily="34" charset="0"/>
              </a:rPr>
              <a:t>socioassistenciais</a:t>
            </a:r>
            <a:r>
              <a:rPr lang="pt-BR" sz="7200" i="0" dirty="0">
                <a:latin typeface="Calibri" panose="020F0502020204030204" pitchFamily="34" charset="0"/>
              </a:rPr>
              <a:t>, </a:t>
            </a:r>
            <a:r>
              <a:rPr lang="pt-BR" sz="7200" i="0" dirty="0" smtClean="0">
                <a:latin typeface="Calibri" panose="020F0502020204030204" pitchFamily="34" charset="0"/>
              </a:rPr>
              <a:t>demais </a:t>
            </a:r>
            <a:r>
              <a:rPr lang="pt-BR" sz="7200" i="0" dirty="0">
                <a:latin typeface="Calibri" panose="020F0502020204030204" pitchFamily="34" charset="0"/>
              </a:rPr>
              <a:t>políticas públicas e </a:t>
            </a:r>
            <a:r>
              <a:rPr lang="pt-BR" sz="7200" i="0" dirty="0" smtClean="0">
                <a:latin typeface="Calibri" panose="020F0502020204030204" pitchFamily="34" charset="0"/>
              </a:rPr>
              <a:t>órgãos </a:t>
            </a:r>
            <a:r>
              <a:rPr lang="pt-BR" sz="7200" i="0" dirty="0">
                <a:latin typeface="Calibri" panose="020F0502020204030204" pitchFamily="34" charset="0"/>
              </a:rPr>
              <a:t>de defesa de </a:t>
            </a:r>
            <a:r>
              <a:rPr lang="pt-BR" sz="7200" i="0" dirty="0" smtClean="0">
                <a:latin typeface="Calibri" panose="020F0502020204030204" pitchFamily="34" charset="0"/>
              </a:rPr>
              <a:t>direitos.</a:t>
            </a:r>
            <a:endParaRPr lang="pt-BR" sz="7200" i="0" dirty="0">
              <a:latin typeface="Calibri" panose="020F0502020204030204" pitchFamily="34" charset="0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7200" i="0" dirty="0">
                <a:latin typeface="Calibri" panose="020F0502020204030204" pitchFamily="34" charset="0"/>
              </a:rPr>
              <a:t>C</a:t>
            </a:r>
            <a:r>
              <a:rPr lang="pt-BR" sz="7200" i="0" dirty="0" smtClean="0">
                <a:latin typeface="Calibri" panose="020F0502020204030204" pitchFamily="34" charset="0"/>
              </a:rPr>
              <a:t>oordenação </a:t>
            </a:r>
            <a:r>
              <a:rPr lang="pt-BR" sz="7200" i="0" dirty="0">
                <a:latin typeface="Calibri" panose="020F0502020204030204" pitchFamily="34" charset="0"/>
              </a:rPr>
              <a:t>da rede de serviços de acolhimento </a:t>
            </a:r>
            <a:r>
              <a:rPr lang="pt-BR" sz="7200" i="0" dirty="0" smtClean="0">
                <a:latin typeface="Calibri" panose="020F0502020204030204" pitchFamily="34" charset="0"/>
              </a:rPr>
              <a:t>pelo órgão gestor </a:t>
            </a:r>
            <a:r>
              <a:rPr lang="pt-BR" sz="7200" i="0" dirty="0">
                <a:latin typeface="Calibri" panose="020F0502020204030204" pitchFamily="34" charset="0"/>
              </a:rPr>
              <a:t>da Assistência Social,  </a:t>
            </a:r>
            <a:r>
              <a:rPr lang="pt-BR" sz="7200" i="0" dirty="0" smtClean="0">
                <a:latin typeface="Calibri" panose="020F0502020204030204" pitchFamily="34" charset="0"/>
              </a:rPr>
              <a:t>realizando a gestão das vagas e o apoio</a:t>
            </a:r>
            <a:r>
              <a:rPr lang="pt-BR" sz="7200" i="0" dirty="0">
                <a:latin typeface="Calibri" panose="020F0502020204030204" pitchFamily="34" charset="0"/>
              </a:rPr>
              <a:t>, supervisão e </a:t>
            </a:r>
            <a:r>
              <a:rPr lang="pt-BR" sz="7200" i="0" dirty="0" smtClean="0">
                <a:latin typeface="Calibri" panose="020F0502020204030204" pitchFamily="34" charset="0"/>
              </a:rPr>
              <a:t>acompanhamento </a:t>
            </a:r>
            <a:r>
              <a:rPr lang="pt-BR" sz="7200" i="0" dirty="0">
                <a:latin typeface="Calibri" panose="020F0502020204030204" pitchFamily="34" charset="0"/>
              </a:rPr>
              <a:t>d</a:t>
            </a:r>
            <a:r>
              <a:rPr lang="pt-BR" sz="7200" i="0" dirty="0" smtClean="0">
                <a:latin typeface="Calibri" panose="020F0502020204030204" pitchFamily="34" charset="0"/>
              </a:rPr>
              <a:t>os </a:t>
            </a:r>
            <a:r>
              <a:rPr lang="pt-BR" sz="7200" i="0" dirty="0">
                <a:latin typeface="Calibri" panose="020F0502020204030204" pitchFamily="34" charset="0"/>
              </a:rPr>
              <a:t>serviços (governamentais e não governamentais</a:t>
            </a:r>
            <a:r>
              <a:rPr lang="pt-BR" sz="7200" i="0" dirty="0" smtClean="0">
                <a:latin typeface="Calibri" panose="020F0502020204030204" pitchFamily="34" charset="0"/>
              </a:rPr>
              <a:t>).</a:t>
            </a:r>
            <a:endParaRPr lang="pt-BR" sz="1600" dirty="0">
              <a:latin typeface="Arial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Arial"/>
            </a:endParaRPr>
          </a:p>
        </p:txBody>
      </p:sp>
      <p:sp>
        <p:nvSpPr>
          <p:cNvPr id="7" name="CustomShape 4"/>
          <p:cNvSpPr>
            <a:spLocks noChangeArrowheads="1"/>
          </p:cNvSpPr>
          <p:nvPr/>
        </p:nvSpPr>
        <p:spPr bwMode="auto">
          <a:xfrm>
            <a:off x="-30698" y="1700808"/>
            <a:ext cx="3162538" cy="1871662"/>
          </a:xfrm>
          <a:prstGeom prst="rightArrow">
            <a:avLst>
              <a:gd name="adj1" fmla="val 50000"/>
              <a:gd name="adj2" fmla="val 50015"/>
            </a:avLst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lIns="90000" tIns="45000" rIns="90000" bIns="45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          </a:t>
            </a:r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    O que é</a:t>
            </a:r>
            <a:r>
              <a:rPr lang="pt-BR" altLang="pt-BR" sz="2400" b="1" dirty="0">
                <a:solidFill>
                  <a:schemeClr val="bg1"/>
                </a:solidFill>
                <a:cs typeface="Lucida Sans Unicode" pitchFamily="34" charset="0"/>
              </a:rPr>
              <a:t> </a:t>
            </a:r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Reordenamento?</a:t>
            </a:r>
            <a:endParaRPr lang="pt-BR" altLang="pt-BR" sz="2400" b="1" dirty="0">
              <a:solidFill>
                <a:schemeClr val="bg1"/>
              </a:solidFill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81598724"/>
              </p:ext>
            </p:extLst>
          </p:nvPr>
        </p:nvGraphicFramePr>
        <p:xfrm>
          <a:off x="539552" y="2132856"/>
          <a:ext cx="83529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539552" y="266959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pt-BR" sz="3600" dirty="0"/>
              <a:t>PROTEÇÃO SOCIAL ESPECIAL</a:t>
            </a:r>
          </a:p>
        </p:txBody>
      </p:sp>
    </p:spTree>
    <p:extLst>
      <p:ext uri="{BB962C8B-B14F-4D97-AF65-F5344CB8AC3E}">
        <p14:creationId xmlns:p14="http://schemas.microsoft.com/office/powerpoint/2010/main" val="13027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854137" y="1919011"/>
            <a:ext cx="7318264" cy="4320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Condições pouco adequadas de habitabilidade, salubridade e privacidade.</a:t>
            </a:r>
          </a:p>
          <a:p>
            <a:pPr marL="914400" lvl="1" indent="-4572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Capacidade de atendimento superior ao recomendado nas Orientações Técnicas.</a:t>
            </a:r>
          </a:p>
          <a:p>
            <a:pPr marL="914400" lvl="1" indent="-4572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Equipe profissional em quantidade e formação insuficientes.</a:t>
            </a:r>
          </a:p>
          <a:p>
            <a:pPr marL="914400" lvl="1" indent="-4572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Alta rotatividade dos cuidadores, dificultando o estabelecimento de vínculos com as crianças/adolescentes</a:t>
            </a:r>
          </a:p>
          <a:p>
            <a:pPr marL="914400" lvl="1" indent="-4572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Ambiente distante do “familiar”. 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Trebuchet MS" pitchFamily="34" charset="0"/>
              </a:rPr>
            </a:br>
            <a:endParaRPr lang="pt-BR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42864" y="1514401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000" b="1" dirty="0">
                <a:solidFill>
                  <a:srgbClr val="477BB9"/>
                </a:solidFill>
                <a:latin typeface="Trebuchet MS" pitchFamily="34" charset="0"/>
              </a:rPr>
              <a:t>REALIDADE AINDA PRESENTE NOS SERVIÇOS DE ACOLHIMENTO</a:t>
            </a:r>
            <a:r>
              <a:rPr lang="pt-BR" sz="2000" dirty="0">
                <a:solidFill>
                  <a:srgbClr val="477BB9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27584" y="105273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POR QUE REORDENAR?</a:t>
            </a:r>
          </a:p>
        </p:txBody>
      </p:sp>
    </p:spTree>
    <p:extLst>
      <p:ext uri="{BB962C8B-B14F-4D97-AF65-F5344CB8AC3E}">
        <p14:creationId xmlns:p14="http://schemas.microsoft.com/office/powerpoint/2010/main" val="19176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73859"/>
              </p:ext>
            </p:extLst>
          </p:nvPr>
        </p:nvGraphicFramePr>
        <p:xfrm>
          <a:off x="755652" y="1988840"/>
          <a:ext cx="7634064" cy="113270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53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Municípios elegíveis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Municípios que fizeram aceite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Municípios que não fizeram aceite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Municípios que desistiram do aceite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Total de Municípios em processo de  Expansão /Reordenamento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1.288</a:t>
                      </a:r>
                      <a:endParaRPr lang="pt-BR" sz="1700" b="1" i="0" u="none" strike="noStrike" dirty="0">
                        <a:solidFill>
                          <a:srgbClr val="3F3F3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ndar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1.167</a:t>
                      </a:r>
                      <a:endParaRPr lang="pt-BR" sz="1700" b="1" i="0" u="none" strike="noStrike" dirty="0">
                        <a:solidFill>
                          <a:srgbClr val="3F3F3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ndar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121</a:t>
                      </a:r>
                      <a:endParaRPr lang="pt-BR" sz="1700" b="1" i="0" u="none" strike="noStrike" dirty="0">
                        <a:solidFill>
                          <a:srgbClr val="3F3F3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ndar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40</a:t>
                      </a:r>
                      <a:endParaRPr lang="pt-BR" sz="1700" b="1" i="0" u="none" strike="noStrike" dirty="0">
                        <a:solidFill>
                          <a:srgbClr val="3F3F3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ndar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1.127</a:t>
                      </a:r>
                      <a:endParaRPr lang="pt-BR" sz="1700" b="1" i="0" u="none" strike="noStrike" dirty="0">
                        <a:solidFill>
                          <a:srgbClr val="3F3F3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ndar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885861"/>
              </p:ext>
            </p:extLst>
          </p:nvPr>
        </p:nvGraphicFramePr>
        <p:xfrm>
          <a:off x="691817" y="4293096"/>
          <a:ext cx="7344816" cy="101444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Vagas ofertadas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Vagas aceitas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Vagas Canceladas (Total + Parcial)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Vagas Potencial 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Vagas Real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33.380</a:t>
                      </a:r>
                      <a:endParaRPr lang="pt-BR" sz="1600" b="1" i="0" u="none" strike="noStrike" dirty="0">
                        <a:solidFill>
                          <a:srgbClr val="3F3F3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ndar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30.360</a:t>
                      </a:r>
                      <a:endParaRPr lang="pt-BR" sz="1600" b="1" i="0" u="none" strike="noStrike" dirty="0">
                        <a:solidFill>
                          <a:srgbClr val="3F3F3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ndar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1.600</a:t>
                      </a:r>
                      <a:endParaRPr lang="pt-BR" sz="1600" b="1" i="0" u="none" strike="noStrike" dirty="0">
                        <a:solidFill>
                          <a:srgbClr val="3F3F3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ndar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28.760</a:t>
                      </a:r>
                      <a:endParaRPr lang="pt-BR" sz="1600" b="1" i="0" u="none" strike="noStrike" dirty="0">
                        <a:solidFill>
                          <a:srgbClr val="3F3F3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ndar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28.410</a:t>
                      </a:r>
                      <a:endParaRPr lang="pt-BR" sz="1600" b="1" i="0" u="none" strike="noStrike" dirty="0">
                        <a:solidFill>
                          <a:srgbClr val="3F3F3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ndar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11560" y="1340768"/>
            <a:ext cx="750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all" dirty="0">
                <a:solidFill>
                  <a:srgbClr val="477BB9"/>
                </a:solidFill>
                <a:latin typeface="Trebuchet MS" pitchFamily="34" charset="0"/>
              </a:rPr>
              <a:t>Municípios que participaram do processo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1560" y="373215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all" dirty="0">
                <a:solidFill>
                  <a:srgbClr val="477BB9"/>
                </a:solidFill>
                <a:latin typeface="Trebuchet MS" pitchFamily="34" charset="0"/>
              </a:rPr>
              <a:t>Vagas </a:t>
            </a:r>
          </a:p>
        </p:txBody>
      </p:sp>
    </p:spTree>
    <p:extLst>
      <p:ext uri="{BB962C8B-B14F-4D97-AF65-F5344CB8AC3E}">
        <p14:creationId xmlns:p14="http://schemas.microsoft.com/office/powerpoint/2010/main" val="8694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39552" y="98072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EXPANSÃO E REORDENAMENTO</a:t>
            </a:r>
            <a:endParaRPr lang="pt-BR" sz="2400" dirty="0">
              <a:solidFill>
                <a:srgbClr val="477BB9"/>
              </a:solidFill>
              <a:latin typeface="Trebuchet MS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39552" y="1412776"/>
            <a:ext cx="7976391" cy="112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solidFill>
                  <a:srgbClr val="477BB9"/>
                </a:solidFill>
                <a:latin typeface="Trebuchet MS" pitchFamily="34" charset="0"/>
              </a:rPr>
              <a:t>Resoluções 15/2013/CIT e 23/2013/CNAS: </a:t>
            </a: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implantação de novas unidades e reordenamento das unidades já existentes em conformidade com os normativos e orientações técnicas vigentes.</a:t>
            </a:r>
          </a:p>
          <a:p>
            <a:pPr marL="685800" lvl="2" algn="just"/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998450488"/>
              </p:ext>
            </p:extLst>
          </p:nvPr>
        </p:nvGraphicFramePr>
        <p:xfrm>
          <a:off x="-900608" y="2564904"/>
          <a:ext cx="6192688" cy="358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tângulo 13"/>
          <p:cNvSpPr/>
          <p:nvPr/>
        </p:nvSpPr>
        <p:spPr>
          <a:xfrm>
            <a:off x="3923928" y="2492896"/>
            <a:ext cx="40324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1200"/>
              </a:spcBef>
            </a:pPr>
            <a:r>
              <a:rPr lang="pt-BR" b="1" dirty="0">
                <a:latin typeface="Trebuchet MS" pitchFamily="34" charset="0"/>
              </a:rPr>
              <a:t>1.127 municípios </a:t>
            </a:r>
            <a:r>
              <a:rPr lang="pt-BR" dirty="0">
                <a:latin typeface="Trebuchet MS" pitchFamily="34" charset="0"/>
              </a:rPr>
              <a:t>em processo de Expansão/Reordenamento </a:t>
            </a:r>
          </a:p>
          <a:p>
            <a:pPr fontAlgn="ctr">
              <a:spcBef>
                <a:spcPts val="1200"/>
              </a:spcBef>
            </a:pPr>
            <a:r>
              <a:rPr lang="pt-BR" b="1" dirty="0">
                <a:latin typeface="Trebuchet MS" pitchFamily="34" charset="0"/>
              </a:rPr>
              <a:t>28.760 vagas </a:t>
            </a:r>
            <a:r>
              <a:rPr lang="pt-BR" dirty="0">
                <a:latin typeface="Trebuchet MS" pitchFamily="34" charset="0"/>
              </a:rPr>
              <a:t>em processo de Expansão/Reordenamento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923928" y="3933056"/>
            <a:ext cx="451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rebuchet MS" pitchFamily="34" charset="0"/>
              </a:rPr>
              <a:t>Prazo Original: </a:t>
            </a:r>
            <a:r>
              <a:rPr lang="pt-BR" b="1" dirty="0">
                <a:latin typeface="Trebuchet MS" pitchFamily="34" charset="0"/>
              </a:rPr>
              <a:t>31 de dezembro de 2017</a:t>
            </a:r>
          </a:p>
          <a:p>
            <a:r>
              <a:rPr lang="pt-BR" b="1" dirty="0">
                <a:solidFill>
                  <a:srgbClr val="C00000"/>
                </a:solidFill>
                <a:latin typeface="Trebuchet MS" pitchFamily="34" charset="0"/>
              </a:rPr>
              <a:t>Novo Prazo: 31 de dezembro de 2018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83968" y="4941168"/>
            <a:ext cx="4320480" cy="1754326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77BB9"/>
                </a:solidFill>
                <a:latin typeface="Trebuchet MS" pitchFamily="34" charset="0"/>
              </a:rPr>
              <a:t>RESOLUÇÃO CNAS Nº 17, DE 24 DE NOVEMBRO DE </a:t>
            </a:r>
            <a:r>
              <a:rPr lang="pt-BR" b="1" dirty="0" smtClean="0">
                <a:solidFill>
                  <a:srgbClr val="477BB9"/>
                </a:solidFill>
                <a:latin typeface="Trebuchet MS" pitchFamily="34" charset="0"/>
              </a:rPr>
              <a:t>2107</a:t>
            </a:r>
          </a:p>
          <a:p>
            <a:endParaRPr lang="pt-BR" b="1" dirty="0">
              <a:solidFill>
                <a:srgbClr val="477BB9"/>
              </a:solidFill>
              <a:latin typeface="Trebuchet MS" pitchFamily="34" charset="0"/>
            </a:endParaRPr>
          </a:p>
          <a:p>
            <a:r>
              <a:rPr lang="pt-BR" dirty="0">
                <a:latin typeface="Trebuchet MS" pitchFamily="34" charset="0"/>
              </a:rPr>
              <a:t>Aprova a prorrogação de prazo para a demonstração da implantação dos serviços de proteção social especial. </a:t>
            </a:r>
          </a:p>
        </p:txBody>
      </p:sp>
    </p:spTree>
    <p:extLst>
      <p:ext uri="{BB962C8B-B14F-4D97-AF65-F5344CB8AC3E}">
        <p14:creationId xmlns:p14="http://schemas.microsoft.com/office/powerpoint/2010/main" val="2322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08313" y="105273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PROCESSO DE LEVANTAMENTO DE INFORMAÇÕES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403648" y="1600200"/>
            <a:ext cx="8153400" cy="4637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pt-BR" sz="2400" b="1" dirty="0">
                <a:solidFill>
                  <a:schemeClr val="tx1"/>
                </a:solidFill>
                <a:latin typeface="Trebuchet MS" pitchFamily="34" charset="0"/>
              </a:rPr>
              <a:t>Início: </a:t>
            </a:r>
            <a:r>
              <a:rPr lang="pt-BR" sz="2400" dirty="0">
                <a:solidFill>
                  <a:schemeClr val="tx1"/>
                </a:solidFill>
                <a:latin typeface="Trebuchet MS" pitchFamily="34" charset="0"/>
              </a:rPr>
              <a:t>22/05/2017 </a:t>
            </a:r>
          </a:p>
          <a:p>
            <a:pPr algn="l">
              <a:spcBef>
                <a:spcPts val="1200"/>
              </a:spcBef>
            </a:pPr>
            <a:r>
              <a:rPr lang="pt-BR" sz="2400" b="1" dirty="0">
                <a:solidFill>
                  <a:schemeClr val="tx1"/>
                </a:solidFill>
                <a:latin typeface="Trebuchet MS" pitchFamily="34" charset="0"/>
              </a:rPr>
              <a:t>Prazo final: </a:t>
            </a:r>
            <a:r>
              <a:rPr lang="pt-BR" sz="2400" dirty="0">
                <a:solidFill>
                  <a:schemeClr val="tx1"/>
                </a:solidFill>
                <a:latin typeface="Trebuchet MS" pitchFamily="34" charset="0"/>
              </a:rPr>
              <a:t>14/07/2017</a:t>
            </a:r>
          </a:p>
          <a:p>
            <a:pPr algn="l">
              <a:spcBef>
                <a:spcPts val="1200"/>
              </a:spcBef>
            </a:pPr>
            <a:r>
              <a:rPr lang="pt-BR" sz="2400" b="1" dirty="0">
                <a:solidFill>
                  <a:schemeClr val="tx1"/>
                </a:solidFill>
                <a:latin typeface="Trebuchet MS" pitchFamily="34" charset="0"/>
              </a:rPr>
              <a:t>Documentos para preenchimento</a:t>
            </a:r>
          </a:p>
          <a:p>
            <a:pPr marL="1257300" lvl="2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Instrumental para levantamento de informações</a:t>
            </a:r>
          </a:p>
          <a:p>
            <a:pPr marL="1257300" lvl="2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Modelo de Parecer Estadual </a:t>
            </a:r>
          </a:p>
          <a:p>
            <a:pPr algn="l">
              <a:spcBef>
                <a:spcPts val="1200"/>
              </a:spcBef>
            </a:pPr>
            <a:r>
              <a:rPr lang="pt-BR" sz="2400" b="1" dirty="0">
                <a:solidFill>
                  <a:schemeClr val="tx1"/>
                </a:solidFill>
                <a:latin typeface="Trebuchet MS" pitchFamily="34" charset="0"/>
              </a:rPr>
              <a:t>Documentos de referência</a:t>
            </a:r>
          </a:p>
          <a:p>
            <a:pPr marL="1257300" lvl="2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Lista de Municípios </a:t>
            </a:r>
            <a:r>
              <a:rPr lang="pt-BR" sz="2000" dirty="0" err="1">
                <a:solidFill>
                  <a:schemeClr val="tx1"/>
                </a:solidFill>
                <a:latin typeface="Trebuchet MS" pitchFamily="34" charset="0"/>
              </a:rPr>
              <a:t>cofinanciados</a:t>
            </a:r>
            <a:endParaRPr lang="pt-BR" sz="2000" dirty="0">
              <a:solidFill>
                <a:schemeClr val="tx1"/>
              </a:solidFill>
              <a:latin typeface="Trebuchet MS" pitchFamily="34" charset="0"/>
            </a:endParaRPr>
          </a:p>
          <a:p>
            <a:pPr marL="1257300" lvl="2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Consolidado dos Planos de Acolhimento</a:t>
            </a:r>
          </a:p>
          <a:p>
            <a:pPr marL="1257300" lvl="2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Termo de Aceite Padrão</a:t>
            </a:r>
          </a:p>
          <a:p>
            <a:pPr marL="1257300" lvl="2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Resoluções 15/2013/CIT e 23/2013/CNAS</a:t>
            </a:r>
          </a:p>
          <a:p>
            <a:pPr marL="685800" lvl="2" algn="l"/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08313" y="105273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PROCESSO DE LEVANTAMENTO DE INFORMAÇÕES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259632" y="1632857"/>
            <a:ext cx="7056784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pt-BR" sz="2400" b="1" dirty="0">
                <a:solidFill>
                  <a:schemeClr val="tx1"/>
                </a:solidFill>
                <a:latin typeface="Trebuchet MS" pitchFamily="34" charset="0"/>
              </a:rPr>
              <a:t>Estratégias dos Estados para levantamento de informações</a:t>
            </a:r>
          </a:p>
          <a:p>
            <a:pPr marL="800100" lvl="1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Visita técnica aos municípios;</a:t>
            </a:r>
          </a:p>
          <a:p>
            <a:pPr marL="800100" lvl="1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Envio do Instrumental para levantamento de informações para preenchimento pelos municípios.</a:t>
            </a:r>
          </a:p>
          <a:p>
            <a:pPr algn="l">
              <a:spcBef>
                <a:spcPts val="1200"/>
              </a:spcBef>
            </a:pPr>
            <a:r>
              <a:rPr lang="pt-BR" sz="2400" b="1" dirty="0">
                <a:solidFill>
                  <a:schemeClr val="tx1"/>
                </a:solidFill>
                <a:latin typeface="Trebuchet MS" pitchFamily="34" charset="0"/>
              </a:rPr>
              <a:t>Municípios Participantes</a:t>
            </a:r>
          </a:p>
          <a:p>
            <a:pPr marL="800100" lvl="1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1"/>
                </a:solidFill>
                <a:latin typeface="Trebuchet MS" pitchFamily="34" charset="0"/>
              </a:rPr>
              <a:t>1127 municípios participantes</a:t>
            </a:r>
          </a:p>
          <a:p>
            <a:pPr marL="800100" lvl="1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Trebuchet MS" pitchFamily="34" charset="0"/>
              </a:rPr>
              <a:t>14 municípios sem informações coletadas (Nem parecer/Nem planilha)</a:t>
            </a:r>
          </a:p>
          <a:p>
            <a:pPr marL="800100" lvl="1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1"/>
                </a:solidFill>
                <a:latin typeface="Trebuchet MS" pitchFamily="34" charset="0"/>
              </a:rPr>
              <a:t>1113 municípios com informações coletadas</a:t>
            </a:r>
          </a:p>
          <a:p>
            <a:pPr algn="l"/>
            <a:endParaRPr lang="pt-BR" sz="3000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lvl="2"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8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08313" y="105273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PROCESSO DE LEVANTAMENTO DE INFORMAÇÕES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432696"/>
              </p:ext>
            </p:extLst>
          </p:nvPr>
        </p:nvGraphicFramePr>
        <p:xfrm>
          <a:off x="539552" y="2420888"/>
          <a:ext cx="7992888" cy="4032449"/>
        </p:xfrm>
        <a:graphic>
          <a:graphicData uri="http://schemas.openxmlformats.org/drawingml/2006/table">
            <a:tbl>
              <a:tblPr/>
              <a:tblGrid>
                <a:gridCol w="252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4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552"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2000" b="1" kern="1200" cap="all" baseline="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Concluídas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18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Ação concluídas conforme previsto no Plano de Acolhimento.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9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2000" b="1" kern="1200" cap="all" baseline="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18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Ação em andamento com previsão de conclusão dentro do prazo acordado no Termo de Aceite (31/12/2017)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9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2000" b="1" kern="1200" cap="all" baseline="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Com problemas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18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Ação com problema, apontando para a impossibilidade de conclusão dentro do prazo acordado no Termo de Aceite (31/12/2017).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852"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2000" b="1" kern="1200" cap="all" baseline="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Não prevista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18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Ação não prevista no Plano de Acolhimento.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157"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2000" b="1" u="none" kern="1200" cap="all" baseline="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pt-BR" sz="2000" b="1" kern="1200" cap="all" baseline="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em informação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18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Situação não informada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Espaço Reservado para Conteúdo 5"/>
          <p:cNvSpPr txBox="1">
            <a:spLocks/>
          </p:cNvSpPr>
          <p:nvPr/>
        </p:nvSpPr>
        <p:spPr>
          <a:xfrm>
            <a:off x="708313" y="1547058"/>
            <a:ext cx="7824127" cy="74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900" dirty="0">
                <a:solidFill>
                  <a:schemeClr val="tx1"/>
                </a:solidFill>
                <a:latin typeface="Trebuchet MS" pitchFamily="34" charset="0"/>
              </a:rPr>
              <a:t>Informações solicitadas aos Estados sobre cada uma das ações do processo de expansão e reordenamento em cada um dos municípios.</a:t>
            </a:r>
          </a:p>
        </p:txBody>
      </p:sp>
    </p:spTree>
    <p:extLst>
      <p:ext uri="{BB962C8B-B14F-4D97-AF65-F5344CB8AC3E}">
        <p14:creationId xmlns:p14="http://schemas.microsoft.com/office/powerpoint/2010/main" val="272749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08313" y="105273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DIMENSÕES DA EXPANSÃO/REORDENAMENTO</a:t>
            </a:r>
            <a:endParaRPr lang="pt-BR" sz="2400" dirty="0">
              <a:solidFill>
                <a:srgbClr val="477BB9"/>
              </a:solidFill>
              <a:latin typeface="Trebuchet MS" pitchFamily="34" charset="0"/>
            </a:endParaRPr>
          </a:p>
        </p:txBody>
      </p:sp>
      <p:sp>
        <p:nvSpPr>
          <p:cNvPr id="11" name="Espaço Reservado para Conteúdo 5"/>
          <p:cNvSpPr txBox="1">
            <a:spLocks/>
          </p:cNvSpPr>
          <p:nvPr/>
        </p:nvSpPr>
        <p:spPr>
          <a:xfrm>
            <a:off x="791024" y="2348880"/>
            <a:ext cx="7561951" cy="368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</a:pPr>
            <a:r>
              <a:rPr lang="pt-BR" sz="2400" b="1" u="sng" cap="all" dirty="0">
                <a:solidFill>
                  <a:srgbClr val="477BB9"/>
                </a:solidFill>
                <a:latin typeface="Trebuchet MS" pitchFamily="34" charset="0"/>
              </a:rPr>
              <a:t>Porte e Estrutura</a:t>
            </a:r>
          </a:p>
          <a:p>
            <a:pPr marL="1257300" lvl="2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Adequação da capacidade de atendimento;</a:t>
            </a:r>
          </a:p>
          <a:p>
            <a:pPr marL="1257300" lvl="2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Condições satisfatórias de habitabilidade, salubridade e privacidade;</a:t>
            </a:r>
          </a:p>
          <a:p>
            <a:pPr marL="1257300" lvl="2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Localização do imóvel em áreas residenciais, sem identificação externa;</a:t>
            </a:r>
          </a:p>
          <a:p>
            <a:pPr marL="1257300" lvl="2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Acessibilidade.</a:t>
            </a:r>
          </a:p>
        </p:txBody>
      </p:sp>
    </p:spTree>
    <p:extLst>
      <p:ext uri="{BB962C8B-B14F-4D97-AF65-F5344CB8AC3E}">
        <p14:creationId xmlns:p14="http://schemas.microsoft.com/office/powerpoint/2010/main" val="10044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08313" y="105273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DIMENSÕES DA EXPANSÃO/REORDENAMENTO</a:t>
            </a:r>
            <a:endParaRPr lang="pt-BR" sz="2400" dirty="0">
              <a:solidFill>
                <a:srgbClr val="477BB9"/>
              </a:solidFill>
              <a:latin typeface="Trebuchet MS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631024"/>
              </p:ext>
            </p:extLst>
          </p:nvPr>
        </p:nvGraphicFramePr>
        <p:xfrm>
          <a:off x="827584" y="1916832"/>
          <a:ext cx="7704856" cy="433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09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08313" y="105273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DIMENSÕES DA EXPANSÃO/REORDENAMENTO</a:t>
            </a:r>
            <a:endParaRPr lang="pt-BR" sz="2400" dirty="0">
              <a:solidFill>
                <a:srgbClr val="477BB9"/>
              </a:solidFill>
              <a:latin typeface="Trebuchet MS" pitchFamily="34" charset="0"/>
            </a:endParaRPr>
          </a:p>
        </p:txBody>
      </p:sp>
      <p:sp>
        <p:nvSpPr>
          <p:cNvPr id="11" name="Espaço Reservado para Conteúdo 5"/>
          <p:cNvSpPr txBox="1">
            <a:spLocks/>
          </p:cNvSpPr>
          <p:nvPr/>
        </p:nvSpPr>
        <p:spPr>
          <a:xfrm>
            <a:off x="754465" y="1514401"/>
            <a:ext cx="7561951" cy="368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</a:pPr>
            <a:r>
              <a:rPr lang="pt-BR" sz="2400" b="1" cap="all" dirty="0">
                <a:solidFill>
                  <a:srgbClr val="477BB9"/>
                </a:solidFill>
                <a:latin typeface="Trebuchet MS" pitchFamily="34" charset="0"/>
              </a:rPr>
              <a:t>Recursos Humanos</a:t>
            </a:r>
          </a:p>
          <a:p>
            <a:pPr marL="1257300" lvl="2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Adequação do número de profissionais da(s) equipe(s) de cuidadores do(s) serviço(s)</a:t>
            </a:r>
          </a:p>
          <a:p>
            <a:pPr marL="1257300" lvl="2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Adequação do número de profissionais da(s) equipe(s) técnica(s) do(s) serviço(s)</a:t>
            </a:r>
          </a:p>
          <a:p>
            <a:pPr marL="1257300" lvl="2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Equipe de supervisão e apoio aos serviços de acolhimento (órgão gestor)</a:t>
            </a:r>
          </a:p>
          <a:p>
            <a:pPr marL="1257300" lvl="2" indent="-3429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Capacitação e formação continuada</a:t>
            </a:r>
          </a:p>
        </p:txBody>
      </p:sp>
    </p:spTree>
    <p:extLst>
      <p:ext uri="{BB962C8B-B14F-4D97-AF65-F5344CB8AC3E}">
        <p14:creationId xmlns:p14="http://schemas.microsoft.com/office/powerpoint/2010/main" val="12014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08313" y="105273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DIMENSÕES DA EXPANSÃO/REORDENAMENTO</a:t>
            </a:r>
            <a:endParaRPr lang="pt-BR" sz="2400" dirty="0">
              <a:solidFill>
                <a:srgbClr val="477BB9"/>
              </a:solidFill>
              <a:latin typeface="Trebuchet MS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190572"/>
              </p:ext>
            </p:extLst>
          </p:nvPr>
        </p:nvGraphicFramePr>
        <p:xfrm>
          <a:off x="827584" y="1412776"/>
          <a:ext cx="7992888" cy="421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72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646915" y="188436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pt-BR" sz="3600" dirty="0"/>
              <a:t>PROTEÇÃO SOCIAL ESPECIAL DE </a:t>
            </a:r>
            <a:endParaRPr lang="pt-BR" sz="3600" dirty="0" smtClean="0"/>
          </a:p>
          <a:p>
            <a:pPr algn="ctr"/>
            <a:r>
              <a:rPr lang="pt-BR" sz="3600" dirty="0" smtClean="0"/>
              <a:t>MÉDIA </a:t>
            </a:r>
            <a:r>
              <a:rPr lang="pt-BR" sz="3600" dirty="0"/>
              <a:t>COMPLEXIDADE</a:t>
            </a:r>
          </a:p>
        </p:txBody>
      </p:sp>
      <p:pic>
        <p:nvPicPr>
          <p:cNvPr id="5" name="Imagem 4" descr="PSE_10_05_17 - Final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21991" r="35972" b="49290"/>
          <a:stretch/>
        </p:blipFill>
        <p:spPr>
          <a:xfrm>
            <a:off x="467544" y="2060848"/>
            <a:ext cx="8408971" cy="393993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956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08313" y="105273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DIMENSÕES DA EXPANSÃO/REORDENAMENTO</a:t>
            </a:r>
            <a:endParaRPr lang="pt-BR" sz="2400" dirty="0">
              <a:solidFill>
                <a:srgbClr val="477BB9"/>
              </a:solidFill>
              <a:latin typeface="Trebuchet MS" pitchFamily="34" charset="0"/>
            </a:endParaRPr>
          </a:p>
        </p:txBody>
      </p:sp>
      <p:sp>
        <p:nvSpPr>
          <p:cNvPr id="11" name="Espaço Reservado para Conteúdo 5"/>
          <p:cNvSpPr txBox="1">
            <a:spLocks/>
          </p:cNvSpPr>
          <p:nvPr/>
        </p:nvSpPr>
        <p:spPr>
          <a:xfrm>
            <a:off x="754465" y="1514400"/>
            <a:ext cx="7561951" cy="436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pt-BR" sz="2400" b="1" cap="all" dirty="0">
                <a:solidFill>
                  <a:srgbClr val="477BB9"/>
                </a:solidFill>
                <a:latin typeface="Trebuchet MS" pitchFamily="34" charset="0"/>
              </a:rPr>
              <a:t>Gestão do Serviço</a:t>
            </a:r>
          </a:p>
          <a:p>
            <a:pPr marL="1257300" lvl="2" indent="-342900" algn="l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Elaboração/Aprimoramento do Projeto Político-Pedagógico</a:t>
            </a:r>
          </a:p>
          <a:p>
            <a:pPr marL="1257300" lvl="2" indent="-342900" algn="l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Inscrição no Conselho de Assistência Social</a:t>
            </a:r>
          </a:p>
          <a:p>
            <a:pPr marL="1257300" lvl="2" indent="-342900" algn="l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Inscrição no Conselho de Direitos da Criança e do Adolescente</a:t>
            </a:r>
          </a:p>
        </p:txBody>
      </p:sp>
    </p:spTree>
    <p:extLst>
      <p:ext uri="{BB962C8B-B14F-4D97-AF65-F5344CB8AC3E}">
        <p14:creationId xmlns:p14="http://schemas.microsoft.com/office/powerpoint/2010/main" val="42774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1" y="3140968"/>
            <a:ext cx="9144000" cy="3744416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08313" y="105273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DIMENSÕES DA EXPANSÃO/REORDENAMENTO</a:t>
            </a:r>
            <a:endParaRPr lang="pt-BR" sz="2400" dirty="0">
              <a:solidFill>
                <a:srgbClr val="477BB9"/>
              </a:solidFill>
              <a:latin typeface="Trebuchet MS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90191"/>
              </p:ext>
            </p:extLst>
          </p:nvPr>
        </p:nvGraphicFramePr>
        <p:xfrm>
          <a:off x="827584" y="1514401"/>
          <a:ext cx="7920880" cy="429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66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1" y="3140968"/>
            <a:ext cx="9144000" cy="3744416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67544" y="98072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DIMENSÕES DA EXPANSÃO/REORDENAMENTO</a:t>
            </a:r>
            <a:endParaRPr lang="pt-BR" sz="2400" dirty="0">
              <a:solidFill>
                <a:srgbClr val="477BB9"/>
              </a:solidFill>
              <a:latin typeface="Trebuchet MS" pitchFamily="34" charset="0"/>
            </a:endParaRPr>
          </a:p>
        </p:txBody>
      </p:sp>
      <p:sp>
        <p:nvSpPr>
          <p:cNvPr id="11" name="Espaço Reservado para Conteúdo 5"/>
          <p:cNvSpPr txBox="1">
            <a:spLocks/>
          </p:cNvSpPr>
          <p:nvPr/>
        </p:nvSpPr>
        <p:spPr>
          <a:xfrm>
            <a:off x="513696" y="1442392"/>
            <a:ext cx="7993999" cy="436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cap="all" dirty="0">
                <a:solidFill>
                  <a:srgbClr val="477BB9"/>
                </a:solidFill>
                <a:latin typeface="Trebuchet MS" pitchFamily="34" charset="0"/>
              </a:rPr>
              <a:t>Metodologias de Atendimento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1900" dirty="0">
                <a:solidFill>
                  <a:schemeClr val="tx1"/>
                </a:solidFill>
                <a:latin typeface="Trebuchet MS" pitchFamily="34" charset="0"/>
              </a:rPr>
              <a:t>Elaboração do Plano Individual de Atendimento para crianças e adolescentes/Projeto de vida para jovens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1900" dirty="0">
                <a:solidFill>
                  <a:schemeClr val="tx1"/>
                </a:solidFill>
                <a:latin typeface="Trebuchet MS" pitchFamily="34" charset="0"/>
              </a:rPr>
              <a:t>Elaboração e envio de relatórios de acompanhamento ao Poder Judiciário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1900" dirty="0">
                <a:solidFill>
                  <a:schemeClr val="tx1"/>
                </a:solidFill>
                <a:latin typeface="Trebuchet MS" pitchFamily="34" charset="0"/>
              </a:rPr>
              <a:t>Atendimento de grupos de irmãos, sempre que houver demanda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1900" dirty="0">
                <a:solidFill>
                  <a:schemeClr val="tx1"/>
                </a:solidFill>
                <a:latin typeface="Trebuchet MS" pitchFamily="34" charset="0"/>
              </a:rPr>
              <a:t>Manutenção de prontuários individualizados e atualizados dos acolhidos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1900" dirty="0">
                <a:solidFill>
                  <a:schemeClr val="tx1"/>
                </a:solidFill>
                <a:latin typeface="Trebuchet MS" pitchFamily="34" charset="0"/>
              </a:rPr>
              <a:t>Seleção, capacitação e acompanhamento das famílias acolhedoras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1900" dirty="0">
                <a:solidFill>
                  <a:schemeClr val="tx1"/>
                </a:solidFill>
                <a:latin typeface="Trebuchet MS" pitchFamily="34" charset="0"/>
              </a:rPr>
              <a:t>Acompanhamento das famílias de origem no PAIF/ CRAS e PAEFI/CREAS durante período de acolhimento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1900" dirty="0">
                <a:solidFill>
                  <a:schemeClr val="tx1"/>
                </a:solidFill>
                <a:latin typeface="Trebuchet MS" pitchFamily="34" charset="0"/>
              </a:rPr>
              <a:t>Acompanhamento das famílias de origem pelos CREAS após desligamento dos acolhidos</a:t>
            </a:r>
          </a:p>
        </p:txBody>
      </p:sp>
    </p:spTree>
    <p:extLst>
      <p:ext uri="{BB962C8B-B14F-4D97-AF65-F5344CB8AC3E}">
        <p14:creationId xmlns:p14="http://schemas.microsoft.com/office/powerpoint/2010/main" val="14497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67544" y="77758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DIMENSÕES DA EXPANSÃO/REORDENAMENTO</a:t>
            </a:r>
            <a:endParaRPr lang="pt-BR" sz="2400" dirty="0">
              <a:solidFill>
                <a:srgbClr val="477BB9"/>
              </a:solidFill>
              <a:latin typeface="Trebuchet MS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127875"/>
              </p:ext>
            </p:extLst>
          </p:nvPr>
        </p:nvGraphicFramePr>
        <p:xfrm>
          <a:off x="323528" y="1340768"/>
          <a:ext cx="857726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40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1" y="3140968"/>
            <a:ext cx="9144000" cy="3744416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67544" y="98072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DIMENSÕES DA EXPANSÃO/REORDENAMENTO</a:t>
            </a:r>
            <a:endParaRPr lang="pt-BR" sz="2400" dirty="0">
              <a:solidFill>
                <a:srgbClr val="477BB9"/>
              </a:solidFill>
              <a:latin typeface="Trebuchet MS" pitchFamily="34" charset="0"/>
            </a:endParaRPr>
          </a:p>
        </p:txBody>
      </p:sp>
      <p:sp>
        <p:nvSpPr>
          <p:cNvPr id="11" name="Espaço Reservado para Conteúdo 5"/>
          <p:cNvSpPr txBox="1">
            <a:spLocks/>
          </p:cNvSpPr>
          <p:nvPr/>
        </p:nvSpPr>
        <p:spPr>
          <a:xfrm>
            <a:off x="513696" y="1442392"/>
            <a:ext cx="7993999" cy="436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pt-BR" sz="2400" b="1" cap="all" dirty="0">
                <a:solidFill>
                  <a:srgbClr val="477BB9"/>
                </a:solidFill>
                <a:latin typeface="Trebuchet MS" pitchFamily="34" charset="0"/>
              </a:rPr>
              <a:t>Gestão da Rede</a:t>
            </a:r>
          </a:p>
          <a:p>
            <a:pPr marL="1257300" lvl="2" indent="-342900" algn="l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Gestão da(s) capacidade(s) de atendimento do(s) serviço(s)</a:t>
            </a:r>
          </a:p>
          <a:p>
            <a:pPr marL="1257300" lvl="2" indent="-342900" algn="l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Apoio e supervisão às equipes dos serviços</a:t>
            </a:r>
          </a:p>
          <a:p>
            <a:pPr marL="1257300" lvl="2" indent="-342900" algn="l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Estabelecimento de fluxos e protocolos com o sistema de justiça</a:t>
            </a:r>
          </a:p>
          <a:p>
            <a:pPr marL="1257300" lvl="2" indent="-342900" algn="l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Capacitação dos recursos humanos</a:t>
            </a:r>
          </a:p>
          <a:p>
            <a:pPr marL="1257300" lvl="2" indent="-342900" algn="l">
              <a:spcBef>
                <a:spcPts val="1800"/>
              </a:spcBef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Articulação com a rede local</a:t>
            </a:r>
          </a:p>
        </p:txBody>
      </p:sp>
    </p:spTree>
    <p:extLst>
      <p:ext uri="{BB962C8B-B14F-4D97-AF65-F5344CB8AC3E}">
        <p14:creationId xmlns:p14="http://schemas.microsoft.com/office/powerpoint/2010/main" val="725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67544" y="783901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DIMENSÕES DA EXPANSÃO/REORDENAMENTO</a:t>
            </a:r>
            <a:endParaRPr lang="pt-BR" sz="2400" dirty="0">
              <a:solidFill>
                <a:srgbClr val="477BB9"/>
              </a:solidFill>
              <a:latin typeface="Trebuchet MS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844766"/>
              </p:ext>
            </p:extLst>
          </p:nvPr>
        </p:nvGraphicFramePr>
        <p:xfrm>
          <a:off x="547908" y="1340768"/>
          <a:ext cx="83445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748133"/>
              </p:ext>
            </p:extLst>
          </p:nvPr>
        </p:nvGraphicFramePr>
        <p:xfrm>
          <a:off x="560417" y="1916832"/>
          <a:ext cx="80648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923594" y="846110"/>
            <a:ext cx="81129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b="1" cap="all" dirty="0">
                <a:solidFill>
                  <a:srgbClr val="477BB9"/>
                </a:solidFill>
              </a:rPr>
              <a:t>Visão Geral – Todas as Ações </a:t>
            </a:r>
          </a:p>
          <a:p>
            <a:pPr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rgbClr val="477BB9"/>
                </a:solidFill>
              </a:rPr>
              <a:t>(% relativo à situação  de todas as  ações, em todas as dimensões, em todos os municípios, sem ações não previstas)</a:t>
            </a:r>
            <a:endParaRPr lang="pt-BR" dirty="0">
              <a:solidFill>
                <a:srgbClr val="477B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727097"/>
              </p:ext>
            </p:extLst>
          </p:nvPr>
        </p:nvGraphicFramePr>
        <p:xfrm>
          <a:off x="179512" y="783901"/>
          <a:ext cx="9511716" cy="573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425880"/>
              </p:ext>
            </p:extLst>
          </p:nvPr>
        </p:nvGraphicFramePr>
        <p:xfrm>
          <a:off x="13910" y="908720"/>
          <a:ext cx="1169595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9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4" y="3140968"/>
            <a:ext cx="9144000" cy="3744416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755576" y="783901"/>
            <a:ext cx="7560840" cy="772891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CONCLUSÕES</a:t>
            </a:r>
            <a:endParaRPr lang="pt-BR" sz="1800" b="1" dirty="0">
              <a:solidFill>
                <a:srgbClr val="477BB9"/>
              </a:solidFill>
              <a:latin typeface="Trebuchet MS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755576" y="1317342"/>
            <a:ext cx="6552728" cy="64807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pt-BR" sz="1800" b="1" dirty="0">
                <a:solidFill>
                  <a:srgbClr val="477BB9"/>
                </a:solidFill>
                <a:latin typeface="Trebuchet MS" pitchFamily="34" charset="0"/>
              </a:rPr>
              <a:t>LEVANTAMENTO DE INFORMAÇÕES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5576" y="1965414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b="1" dirty="0">
                <a:latin typeface="Trebuchet MS" pitchFamily="34" charset="0"/>
              </a:rPr>
              <a:t>Acessibilidade: </a:t>
            </a:r>
            <a:r>
              <a:rPr lang="pt-BR" sz="2000" dirty="0">
                <a:latin typeface="Trebuchet MS" pitchFamily="34" charset="0"/>
              </a:rPr>
              <a:t>ação com maior percentual de municípios com problemas, 18%, e segunda com menor percentual de conclusão.</a:t>
            </a:r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b="1" dirty="0">
                <a:latin typeface="Trebuchet MS" pitchFamily="34" charset="0"/>
              </a:rPr>
              <a:t>14% do municípios </a:t>
            </a:r>
            <a:r>
              <a:rPr lang="pt-BR" sz="2000" dirty="0">
                <a:latin typeface="Trebuchet MS" pitchFamily="34" charset="0"/>
              </a:rPr>
              <a:t>informaram estar com problemas </a:t>
            </a:r>
            <a:r>
              <a:rPr lang="pt-BR" sz="2000" b="1" dirty="0">
                <a:latin typeface="Trebuchet MS" pitchFamily="34" charset="0"/>
              </a:rPr>
              <a:t>na ação de seleção, capacitação e acompanhamento das famílias acolhedoras e apenas 27% concluíram essa ação. </a:t>
            </a:r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dirty="0">
                <a:latin typeface="Trebuchet MS" pitchFamily="34" charset="0"/>
              </a:rPr>
              <a:t>As ações de </a:t>
            </a:r>
            <a:r>
              <a:rPr lang="pt-BR" sz="2000" b="1" dirty="0">
                <a:latin typeface="Trebuchet MS" pitchFamily="34" charset="0"/>
              </a:rPr>
              <a:t>capacitação e de adequação da equipe técnica, equipe de cuidadores e de supervisão e apoio </a:t>
            </a:r>
            <a:r>
              <a:rPr lang="pt-BR" sz="2000" dirty="0">
                <a:latin typeface="Trebuchet MS" pitchFamily="34" charset="0"/>
              </a:rPr>
              <a:t>também merecem atenção pelo elevado percentual de municípios com problemas.</a:t>
            </a:r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b="1" dirty="0">
                <a:solidFill>
                  <a:srgbClr val="C00000"/>
                </a:solidFill>
                <a:latin typeface="Trebuchet MS" pitchFamily="34" charset="0"/>
              </a:rPr>
              <a:t>ATENÇÃO: </a:t>
            </a:r>
            <a:r>
              <a:rPr lang="pt-BR" sz="2000" dirty="0">
                <a:latin typeface="Trebuchet MS" pitchFamily="34" charset="0"/>
              </a:rPr>
              <a:t>Tendo em vista  percepção dos benefícios do acolhimento familiar, os percentuais relativos ao Família Acolhedora merecem um olhar atento.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88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457200" y="18864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pt-BR" sz="3600" dirty="0"/>
              <a:t>PROTEÇÃO SOCIAL ESPECIAL </a:t>
            </a:r>
            <a:r>
              <a:rPr lang="pt-BR" sz="3600" dirty="0" smtClean="0"/>
              <a:t>DE</a:t>
            </a:r>
          </a:p>
          <a:p>
            <a:pPr algn="ctr"/>
            <a:r>
              <a:rPr lang="pt-BR" sz="3600" dirty="0" smtClean="0"/>
              <a:t> </a:t>
            </a:r>
            <a:r>
              <a:rPr lang="pt-BR" sz="3600" dirty="0"/>
              <a:t>ALTA COMPLEXIDADE</a:t>
            </a:r>
          </a:p>
        </p:txBody>
      </p:sp>
      <p:pic>
        <p:nvPicPr>
          <p:cNvPr id="5" name="Imagem 4" descr="PSE_10_05_17 - Final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35741" r="35556" b="45671"/>
          <a:stretch/>
        </p:blipFill>
        <p:spPr>
          <a:xfrm>
            <a:off x="179513" y="1700808"/>
            <a:ext cx="8784976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7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4" y="3100873"/>
            <a:ext cx="9144000" cy="374441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4" y="836712"/>
            <a:ext cx="5769302" cy="5328592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5436096" y="764704"/>
            <a:ext cx="3456384" cy="1296144"/>
          </a:xfrm>
          <a:ln>
            <a:noFill/>
          </a:ln>
          <a:effectLst/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PARECER ESTADUAL</a:t>
            </a:r>
            <a:endParaRPr lang="pt-BR" sz="1800" b="1" dirty="0">
              <a:solidFill>
                <a:srgbClr val="477BB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683568" y="788228"/>
            <a:ext cx="6552728" cy="648072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PARECER ESTADUAL</a:t>
            </a:r>
            <a:endParaRPr lang="pt-BR" sz="1800" b="1" dirty="0">
              <a:solidFill>
                <a:srgbClr val="477BB9"/>
              </a:solidFill>
              <a:latin typeface="Trebuchet MS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580228"/>
              </p:ext>
            </p:extLst>
          </p:nvPr>
        </p:nvGraphicFramePr>
        <p:xfrm>
          <a:off x="899592" y="2420888"/>
          <a:ext cx="79208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719572" y="1268760"/>
            <a:ext cx="79568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baseline="0">
                <a:solidFill>
                  <a:srgbClr val="477BB9"/>
                </a:solidFill>
                <a:latin typeface="+mn-lt"/>
                <a:ea typeface="+mn-ea"/>
                <a:cs typeface="+mn-cs"/>
              </a:defRPr>
            </a:pPr>
            <a:r>
              <a:rPr lang="en-US" sz="2000" b="1" cap="all" dirty="0" err="1">
                <a:solidFill>
                  <a:srgbClr val="477BB9"/>
                </a:solidFill>
                <a:latin typeface="Trebuchet MS" pitchFamily="34" charset="0"/>
              </a:rPr>
              <a:t>Andamento</a:t>
            </a:r>
            <a:r>
              <a:rPr lang="en-US" sz="2000" b="1" cap="all" dirty="0">
                <a:solidFill>
                  <a:srgbClr val="477BB9"/>
                </a:solidFill>
                <a:latin typeface="Trebuchet MS" pitchFamily="34" charset="0"/>
              </a:rPr>
              <a:t> das </a:t>
            </a:r>
            <a:r>
              <a:rPr lang="en-US" sz="2000" b="1" cap="all" dirty="0" err="1">
                <a:solidFill>
                  <a:srgbClr val="477BB9"/>
                </a:solidFill>
                <a:latin typeface="Trebuchet MS" pitchFamily="34" charset="0"/>
              </a:rPr>
              <a:t>ações</a:t>
            </a:r>
            <a:r>
              <a:rPr lang="en-US" sz="2000" b="1" cap="all" dirty="0">
                <a:solidFill>
                  <a:srgbClr val="477BB9"/>
                </a:solidFill>
                <a:latin typeface="Trebuchet MS" pitchFamily="34" charset="0"/>
              </a:rPr>
              <a:t> </a:t>
            </a:r>
            <a:r>
              <a:rPr lang="en-US" sz="2000" b="1" cap="all" dirty="0" err="1">
                <a:solidFill>
                  <a:srgbClr val="477BB9"/>
                </a:solidFill>
                <a:latin typeface="Trebuchet MS" pitchFamily="34" charset="0"/>
              </a:rPr>
              <a:t>previstas</a:t>
            </a:r>
            <a:r>
              <a:rPr lang="en-US" sz="2000" b="1" cap="all" dirty="0">
                <a:solidFill>
                  <a:srgbClr val="477BB9"/>
                </a:solidFill>
                <a:latin typeface="Trebuchet MS" pitchFamily="34" charset="0"/>
              </a:rPr>
              <a:t> no Plano de </a:t>
            </a:r>
            <a:r>
              <a:rPr lang="en-US" sz="2000" b="1" cap="all" dirty="0" err="1">
                <a:solidFill>
                  <a:srgbClr val="477BB9"/>
                </a:solidFill>
                <a:latin typeface="Trebuchet MS" pitchFamily="34" charset="0"/>
              </a:rPr>
              <a:t>acolhimento</a:t>
            </a:r>
            <a:endParaRPr lang="en-US" sz="2000" b="1" cap="all" dirty="0">
              <a:solidFill>
                <a:srgbClr val="477BB9"/>
              </a:solidFill>
              <a:latin typeface="Trebuchet MS" pitchFamily="34" charset="0"/>
            </a:endParaRPr>
          </a:p>
          <a:p>
            <a:pPr>
              <a:defRPr sz="1400" b="1" i="0" u="none" strike="noStrike" kern="1200" baseline="0">
                <a:solidFill>
                  <a:srgbClr val="477BB9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477BB9"/>
                </a:solidFill>
              </a:rPr>
              <a:t>(% de </a:t>
            </a:r>
            <a:r>
              <a:rPr lang="en-US" sz="1400" dirty="0" err="1">
                <a:solidFill>
                  <a:srgbClr val="477BB9"/>
                </a:solidFill>
              </a:rPr>
              <a:t>municípios</a:t>
            </a:r>
            <a:r>
              <a:rPr lang="en-US" sz="1400" dirty="0">
                <a:solidFill>
                  <a:srgbClr val="477BB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91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755576" y="783901"/>
            <a:ext cx="7560840" cy="772891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CONCLUSÕES</a:t>
            </a:r>
            <a:endParaRPr lang="pt-BR" sz="1800" b="1" dirty="0">
              <a:solidFill>
                <a:srgbClr val="477BB9"/>
              </a:solidFill>
              <a:latin typeface="Trebuchet MS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49829" y="2401690"/>
            <a:ext cx="82089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400" dirty="0">
                <a:latin typeface="Trebuchet MS" pitchFamily="34" charset="0"/>
              </a:rPr>
              <a:t>De acordo com os pareceres dos Estados, </a:t>
            </a:r>
            <a:r>
              <a:rPr lang="pt-BR" sz="2400" b="1" dirty="0">
                <a:latin typeface="Trebuchet MS" pitchFamily="34" charset="0"/>
              </a:rPr>
              <a:t>apenas 5% do municípios concluíram</a:t>
            </a:r>
            <a:r>
              <a:rPr lang="pt-BR" sz="2400" dirty="0">
                <a:latin typeface="Trebuchet MS" pitchFamily="34" charset="0"/>
              </a:rPr>
              <a:t> o processo de expansão e reordenamento; </a:t>
            </a:r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400" dirty="0">
                <a:latin typeface="Trebuchet MS" pitchFamily="34" charset="0"/>
              </a:rPr>
              <a:t>84% dos municípios tem </a:t>
            </a:r>
            <a:r>
              <a:rPr lang="pt-BR" sz="2400" b="1" dirty="0">
                <a:latin typeface="Trebuchet MS" pitchFamily="34" charset="0"/>
              </a:rPr>
              <a:t>ações em andamento</a:t>
            </a:r>
            <a:r>
              <a:rPr lang="pt-BR" sz="2400" dirty="0">
                <a:latin typeface="Trebuchet MS" pitchFamily="34" charset="0"/>
              </a:rPr>
              <a:t>;</a:t>
            </a:r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400" b="1" dirty="0">
                <a:latin typeface="Trebuchet MS" pitchFamily="34" charset="0"/>
              </a:rPr>
              <a:t>10% dos </a:t>
            </a:r>
            <a:r>
              <a:rPr lang="pt-BR" sz="2800" b="1" dirty="0">
                <a:latin typeface="Trebuchet MS" pitchFamily="34" charset="0"/>
              </a:rPr>
              <a:t>municípios </a:t>
            </a:r>
            <a:r>
              <a:rPr lang="pt-BR" sz="2400" b="1" dirty="0">
                <a:latin typeface="Trebuchet MS" pitchFamily="34" charset="0"/>
              </a:rPr>
              <a:t>estão com problemas </a:t>
            </a:r>
            <a:r>
              <a:rPr lang="pt-BR" sz="2400" dirty="0">
                <a:latin typeface="Trebuchet MS" pitchFamily="34" charset="0"/>
              </a:rPr>
              <a:t>para concluir o processo de expansão e reordenamento;</a:t>
            </a:r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400" b="1" dirty="0">
                <a:solidFill>
                  <a:srgbClr val="C00000"/>
                </a:solidFill>
                <a:latin typeface="Trebuchet MS" pitchFamily="34" charset="0"/>
              </a:rPr>
              <a:t>ATENÇÃO: </a:t>
            </a:r>
            <a:r>
              <a:rPr lang="pt-BR" sz="2400" dirty="0">
                <a:latin typeface="Trebuchet MS" pitchFamily="34" charset="0"/>
              </a:rPr>
              <a:t>94% dos municípios ainda precisam concluir o processo de implantação/reordenamento até Dez/2018.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55576" y="1268760"/>
            <a:ext cx="6552728" cy="64807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pt-BR" sz="1800" b="1" dirty="0">
                <a:solidFill>
                  <a:srgbClr val="477BB9"/>
                </a:solidFill>
                <a:latin typeface="Trebuchet MS" pitchFamily="34" charset="0"/>
              </a:rPr>
              <a:t>PARECER ESTADUAL</a:t>
            </a:r>
          </a:p>
        </p:txBody>
      </p:sp>
    </p:spTree>
    <p:extLst>
      <p:ext uri="{BB962C8B-B14F-4D97-AF65-F5344CB8AC3E}">
        <p14:creationId xmlns:p14="http://schemas.microsoft.com/office/powerpoint/2010/main" val="3831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PROCESSO DE EXPANSÃO E REORDENAMENTO 2014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755576" y="783901"/>
            <a:ext cx="7560840" cy="772891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pt-BR" sz="2400" b="1" dirty="0">
                <a:solidFill>
                  <a:srgbClr val="477BB9"/>
                </a:solidFill>
                <a:latin typeface="Trebuchet MS" pitchFamily="34" charset="0"/>
              </a:rPr>
              <a:t>DESAFIOS</a:t>
            </a:r>
            <a:endParaRPr lang="pt-BR" sz="1800" b="1" dirty="0">
              <a:solidFill>
                <a:srgbClr val="477BB9"/>
              </a:solidFill>
              <a:latin typeface="Trebuchet MS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1916832"/>
            <a:ext cx="741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b="1" dirty="0">
                <a:latin typeface="Trebuchet MS" pitchFamily="34" charset="0"/>
              </a:rPr>
              <a:t>Apoiar a implantação e reordenamento</a:t>
            </a:r>
            <a:r>
              <a:rPr lang="pt-BR" sz="2000" dirty="0">
                <a:latin typeface="Trebuchet MS" pitchFamily="34" charset="0"/>
              </a:rPr>
              <a:t> dos serviços de proteção social especial, garantindo sua conclusão até dez/2018 (Resolução CNAS nº 17, de 24 de novembro de 2017). </a:t>
            </a:r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b="1" dirty="0">
                <a:latin typeface="Trebuchet MS" pitchFamily="34" charset="0"/>
              </a:rPr>
              <a:t>Utilizar os dados do levantamento </a:t>
            </a:r>
            <a:r>
              <a:rPr lang="pt-BR" sz="2000" dirty="0">
                <a:latin typeface="Trebuchet MS" pitchFamily="34" charset="0"/>
              </a:rPr>
              <a:t>(Ex.: ações com menor percentual de conclusão) para pensar estratégias de acompanhamento e apoio aos Estados e Municípios.</a:t>
            </a:r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000" b="1" dirty="0">
                <a:latin typeface="Trebuchet MS" pitchFamily="34" charset="0"/>
              </a:rPr>
              <a:t>Estimular a transição gradativa do modelo de atendimento </a:t>
            </a:r>
            <a:r>
              <a:rPr lang="pt-BR" sz="2000" dirty="0">
                <a:latin typeface="Trebuchet MS" pitchFamily="34" charset="0"/>
              </a:rPr>
              <a:t>institucional para o familiar.</a:t>
            </a:r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§"/>
              <a:tabLst>
                <a:tab pos="450215" algn="l"/>
              </a:tabLst>
              <a:defRPr/>
            </a:pPr>
            <a:r>
              <a:rPr lang="pt-BR" sz="2000" b="1" dirty="0">
                <a:latin typeface="Trebuchet MS" pitchFamily="34" charset="0"/>
              </a:rPr>
              <a:t>Finalizar estudo/proposta </a:t>
            </a:r>
            <a:r>
              <a:rPr lang="pt-BR" sz="2000" dirty="0">
                <a:latin typeface="Trebuchet MS" pitchFamily="34" charset="0"/>
              </a:rPr>
              <a:t>de regulamentação nacional pelo MDS, visando i</a:t>
            </a:r>
            <a:r>
              <a:rPr lang="pt-BR" sz="2000" dirty="0">
                <a:latin typeface="Trebuchet MS" pitchFamily="34" charset="0"/>
                <a:ea typeface="Times New Roman"/>
              </a:rPr>
              <a:t>mplantar a </a:t>
            </a:r>
            <a:r>
              <a:rPr lang="pt-BR" sz="2000" b="1" dirty="0">
                <a:latin typeface="Trebuchet MS" pitchFamily="34" charset="0"/>
                <a:ea typeface="Times New Roman"/>
              </a:rPr>
              <a:t>Guarda Subsidia </a:t>
            </a:r>
            <a:r>
              <a:rPr lang="pt-BR" sz="2000" dirty="0">
                <a:latin typeface="Trebuchet MS" pitchFamily="34" charset="0"/>
                <a:ea typeface="Times New Roman"/>
              </a:rPr>
              <a:t>como alternativa de acolhimento familiar.</a:t>
            </a:r>
            <a:endParaRPr lang="en-US" sz="2000" dirty="0">
              <a:latin typeface="Trebuchet MS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15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REFLEXÃO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5446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Atitudes de Acolhida devem fazer parte do nosso dia-a-dia.</a:t>
            </a:r>
          </a:p>
          <a:p>
            <a:pPr algn="just"/>
            <a:r>
              <a:rPr lang="pt-BR" b="1" dirty="0" smtClean="0"/>
              <a:t>Não deve ser exercitada  por  estar escrito em livros e papéis e sim em nossas atitudes e caráter.</a:t>
            </a:r>
          </a:p>
          <a:p>
            <a:pPr algn="just"/>
            <a:r>
              <a:rPr lang="pt-BR" b="1" dirty="0" smtClean="0"/>
              <a:t>Não somos poderosos e nem  donos da verdade.</a:t>
            </a:r>
          </a:p>
          <a:p>
            <a:pPr algn="just"/>
            <a:r>
              <a:rPr lang="pt-BR" b="1" dirty="0" smtClean="0"/>
              <a:t>Somos apenas pessoas com diferentes histórias de vida que devem ser  respeitadas e valorizadas.</a:t>
            </a:r>
          </a:p>
          <a:p>
            <a:pPr algn="just"/>
            <a:r>
              <a:rPr lang="pt-BR" b="1" dirty="0" smtClean="0"/>
              <a:t>Individualmente podemos fazer pouco </a:t>
            </a:r>
            <a:r>
              <a:rPr lang="pt-BR" b="1" dirty="0" smtClean="0"/>
              <a:t>mas com humildade, respeito  e juntos - certamente podemos fazer muito mais.</a:t>
            </a:r>
          </a:p>
          <a:p>
            <a:pPr marL="0" indent="0" algn="r">
              <a:buNone/>
            </a:pPr>
            <a:endParaRPr lang="pt-BR" b="1" dirty="0" smtClean="0"/>
          </a:p>
          <a:p>
            <a:pPr marL="0" indent="0" algn="r">
              <a:buNone/>
            </a:pPr>
            <a:r>
              <a:rPr lang="pt-BR" b="1" dirty="0" smtClean="0"/>
              <a:t>Niusarete </a:t>
            </a:r>
            <a:r>
              <a:rPr lang="pt-BR" b="1" dirty="0" err="1" smtClean="0"/>
              <a:t>M.Lima</a:t>
            </a:r>
            <a:endParaRPr lang="pt-BR" b="1" dirty="0" smtClean="0"/>
          </a:p>
          <a:p>
            <a:pPr marL="0" indent="0" algn="r">
              <a:buNone/>
            </a:pPr>
            <a:r>
              <a:rPr lang="pt-BR" b="1" dirty="0" smtClean="0"/>
              <a:t>Coordenação Geral de Serviços de Acolhimento</a:t>
            </a:r>
          </a:p>
          <a:p>
            <a:pPr marL="0" indent="0" algn="r">
              <a:buNone/>
            </a:pPr>
            <a:r>
              <a:rPr lang="pt-BR" b="1" dirty="0" smtClean="0"/>
              <a:t>MDS-SNAS-DPSE-</a:t>
            </a:r>
          </a:p>
        </p:txBody>
      </p:sp>
    </p:spTree>
    <p:extLst>
      <p:ext uri="{BB962C8B-B14F-4D97-AF65-F5344CB8AC3E}">
        <p14:creationId xmlns:p14="http://schemas.microsoft.com/office/powerpoint/2010/main" val="29513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963F5730-0CB4-4BA7-A69A-EEAEC35DD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r="11438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62527276"/>
              </p:ext>
            </p:extLst>
          </p:nvPr>
        </p:nvGraphicFramePr>
        <p:xfrm>
          <a:off x="0" y="44624"/>
          <a:ext cx="9144000" cy="52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/>
          <p:cNvSpPr/>
          <p:nvPr/>
        </p:nvSpPr>
        <p:spPr>
          <a:xfrm>
            <a:off x="0" y="616530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 smtClean="0">
                <a:solidFill>
                  <a:srgbClr val="0000FF"/>
                </a:solidFill>
                <a:latin typeface="+mj-lt"/>
              </a:rPr>
              <a:t>acolhimento</a:t>
            </a:r>
            <a:r>
              <a:rPr lang="pt-BR" sz="2800" b="1" u="sng" dirty="0" smtClean="0">
                <a:solidFill>
                  <a:srgbClr val="0000FF"/>
                </a:solidFill>
                <a:latin typeface="+mj-lt"/>
                <a:hlinkClick r:id="rId8"/>
              </a:rPr>
              <a:t>@mds.gov.br</a:t>
            </a:r>
            <a:endParaRPr lang="pt-BR" sz="28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+mj-lt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5297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52" y="169881"/>
            <a:ext cx="4067825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9552" y="3789040"/>
            <a:ext cx="81369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Devemos respeitar as pessoas exatamente como elas são. 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O respeito à diversidade humana é o </a:t>
            </a:r>
          </a:p>
          <a:p>
            <a:pPr algn="ctr"/>
            <a:r>
              <a:rPr lang="pt-BR" sz="2800" b="1" dirty="0"/>
              <a:t>primeiro passo para construirmos uma sociedade inclusiva! </a:t>
            </a:r>
          </a:p>
        </p:txBody>
      </p:sp>
    </p:spTree>
    <p:extLst>
      <p:ext uri="{BB962C8B-B14F-4D97-AF65-F5344CB8AC3E}">
        <p14:creationId xmlns:p14="http://schemas.microsoft.com/office/powerpoint/2010/main" val="82961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4441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79512" y="1760914"/>
            <a:ext cx="8712968" cy="4616648"/>
          </a:xfrm>
          <a:prstGeom prst="rect">
            <a:avLst/>
          </a:prstGeom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2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Objetivo</a:t>
            </a:r>
            <a:endParaRPr lang="pt-BR" sz="2200" b="1" cap="all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pt-BR" sz="2200" b="1" dirty="0">
                <a:latin typeface="Trebuchet MS" pitchFamily="34" charset="0"/>
              </a:rPr>
              <a:t>Ofertar</a:t>
            </a:r>
            <a:r>
              <a:rPr lang="pt-BR" sz="2200" dirty="0">
                <a:latin typeface="Trebuchet MS" pitchFamily="34" charset="0"/>
              </a:rPr>
              <a:t> serviços especializados que oferecem </a:t>
            </a:r>
            <a:r>
              <a:rPr lang="pt-BR" sz="2200" b="1" u="sng" dirty="0">
                <a:latin typeface="Trebuchet MS" pitchFamily="34" charset="0"/>
              </a:rPr>
              <a:t>acolhimento e proteção</a:t>
            </a:r>
            <a:r>
              <a:rPr lang="pt-BR" sz="2200" b="1" dirty="0">
                <a:latin typeface="Trebuchet MS" pitchFamily="34" charset="0"/>
              </a:rPr>
              <a:t> a</a:t>
            </a:r>
            <a:r>
              <a:rPr lang="pt-BR" sz="2200" dirty="0">
                <a:latin typeface="Trebuchet MS" pitchFamily="34" charset="0"/>
              </a:rPr>
              <a:t> </a:t>
            </a:r>
            <a:r>
              <a:rPr lang="pt-BR" sz="2200" b="1" dirty="0">
                <a:latin typeface="Trebuchet MS" pitchFamily="34" charset="0"/>
              </a:rPr>
              <a:t>indivíduos e famílias afastados temporariamente do núcleo familiar e/ou comunitários de origem</a:t>
            </a:r>
            <a:r>
              <a:rPr lang="pt-BR" sz="2200" dirty="0">
                <a:latin typeface="Trebuchet MS" pitchFamily="34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/>
            </a:pPr>
            <a:endParaRPr lang="pt-BR" sz="2200" dirty="0" smtClean="0">
              <a:latin typeface="Trebuchet MS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pt-BR" sz="2200" b="1" i="1" dirty="0" smtClean="0">
                <a:latin typeface="Trebuchet MS" pitchFamily="34" charset="0"/>
              </a:rPr>
              <a:t>O que isso representa para cada um de nós ?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/>
            </a:pPr>
            <a:endParaRPr lang="pt-BR" sz="2200" dirty="0">
              <a:latin typeface="Trebuchet MS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2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Características dos Serviços</a:t>
            </a:r>
          </a:p>
          <a:p>
            <a:pPr algn="just">
              <a:spcBef>
                <a:spcPts val="600"/>
              </a:spcBef>
              <a:defRPr/>
            </a:pPr>
            <a:r>
              <a:rPr lang="pt-BR" sz="2200" dirty="0">
                <a:latin typeface="Trebuchet MS" pitchFamily="34" charset="0"/>
              </a:rPr>
              <a:t>Funcionam como </a:t>
            </a:r>
            <a:r>
              <a:rPr lang="pt-BR" sz="2200" b="1" dirty="0">
                <a:latin typeface="Trebuchet MS" pitchFamily="34" charset="0"/>
              </a:rPr>
              <a:t>moradia provisória </a:t>
            </a:r>
            <a:r>
              <a:rPr lang="pt-BR" sz="2200" dirty="0">
                <a:latin typeface="Trebuchet MS" pitchFamily="34" charset="0"/>
              </a:rPr>
              <a:t>até que seja viabilizado o </a:t>
            </a:r>
            <a:r>
              <a:rPr lang="pt-BR" sz="2200" b="1" dirty="0">
                <a:latin typeface="Trebuchet MS" pitchFamily="34" charset="0"/>
              </a:rPr>
              <a:t>retorno seguro à família </a:t>
            </a:r>
            <a:r>
              <a:rPr lang="pt-BR" sz="2200" dirty="0">
                <a:latin typeface="Trebuchet MS" pitchFamily="34" charset="0"/>
              </a:rPr>
              <a:t>de origem, o </a:t>
            </a:r>
            <a:r>
              <a:rPr lang="pt-BR" sz="2200" b="1" dirty="0">
                <a:latin typeface="Trebuchet MS" pitchFamily="34" charset="0"/>
              </a:rPr>
              <a:t>encaminhamento para família substituta</a:t>
            </a:r>
            <a:r>
              <a:rPr lang="pt-BR" sz="2200" dirty="0">
                <a:latin typeface="Trebuchet MS" pitchFamily="34" charset="0"/>
              </a:rPr>
              <a:t> – quando for o caso – ou o </a:t>
            </a:r>
            <a:r>
              <a:rPr lang="pt-BR" sz="2200" b="1" dirty="0">
                <a:latin typeface="Trebuchet MS" pitchFamily="34" charset="0"/>
              </a:rPr>
              <a:t>alcance da autonomia </a:t>
            </a:r>
            <a:r>
              <a:rPr lang="pt-BR" sz="2200" dirty="0">
                <a:latin typeface="Trebuchet MS" pitchFamily="34" charset="0"/>
              </a:rPr>
              <a:t>(moradia própria ou alugada).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82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Proteção Social Especial de Alta Complexidade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44624"/>
            <a:ext cx="9144000" cy="5207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2201"/>
            <a:ext cx="2832195" cy="148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4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2208361"/>
            <a:ext cx="8007459" cy="4095993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600"/>
              </a:spcAft>
              <a:defRPr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GARANTIAS</a:t>
            </a:r>
          </a:p>
          <a:p>
            <a:pPr marL="285750" indent="-285750" algn="just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rebuchet MS" pitchFamily="34" charset="0"/>
              </a:rPr>
              <a:t>Privacidade, respeito aos costumes, tradições e diversidade relativa aos ciclos de vida, arranjos familiares, raça/etnia, religião, gênero e orientação sexual;</a:t>
            </a:r>
          </a:p>
          <a:p>
            <a:pPr marL="285750" indent="-285750" algn="just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rebuchet MS" pitchFamily="34" charset="0"/>
              </a:rPr>
              <a:t>Atendimento personalizado e em pequenos grupos;</a:t>
            </a:r>
          </a:p>
          <a:p>
            <a:pPr marL="285750" indent="-285750" algn="just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rebuchet MS" pitchFamily="34" charset="0"/>
              </a:rPr>
              <a:t>Convívio familiar e comunitário;</a:t>
            </a:r>
          </a:p>
          <a:p>
            <a:pPr marL="285750" indent="-285750" algn="just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rebuchet MS" pitchFamily="34" charset="0"/>
              </a:rPr>
              <a:t>Regras de gestão e de convivência construídas de forma participativa e coletiva, com vistas à autonomia dos usuários;</a:t>
            </a:r>
          </a:p>
          <a:p>
            <a:pPr marL="285750" indent="-285750" algn="just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rebuchet MS" pitchFamily="34" charset="0"/>
              </a:rPr>
              <a:t>Unidade inserida na comunidade e com características residenciais.</a:t>
            </a:r>
          </a:p>
          <a:p>
            <a:pPr algn="just">
              <a:spcBef>
                <a:spcPts val="500"/>
              </a:spcBef>
              <a:spcAft>
                <a:spcPts val="600"/>
              </a:spcAft>
              <a:defRPr/>
            </a:pPr>
            <a:r>
              <a:rPr lang="pt-BR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Público Alvo</a:t>
            </a:r>
          </a:p>
          <a:p>
            <a:pPr algn="just">
              <a:spcBef>
                <a:spcPts val="500"/>
              </a:spcBef>
              <a:spcAft>
                <a:spcPts val="600"/>
              </a:spcAft>
              <a:defRPr/>
            </a:pPr>
            <a:r>
              <a:rPr lang="pt-BR" dirty="0">
                <a:latin typeface="Trebuchet MS" pitchFamily="34" charset="0"/>
              </a:rPr>
              <a:t>Crianças, adolescentes, jovens, adultos, pessoas com deficiência, idosos e famílias.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82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Proteção Social Especial de Alta Complexidade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44624"/>
            <a:ext cx="9144000" cy="5207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11560" y="987013"/>
            <a:ext cx="6192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ACOLHIMENTO INSTITUCIONAL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1486525"/>
            <a:ext cx="8007459" cy="646331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Trebuchet MS" pitchFamily="34" charset="0"/>
              </a:rPr>
              <a:t>Acolhimento destinado a famílias e/ou indivíduos com vínculos familiares rompidos ou fragilizados, a fim de </a:t>
            </a:r>
            <a:r>
              <a:rPr lang="pt-BR" b="1" dirty="0">
                <a:latin typeface="Trebuchet MS" pitchFamily="34" charset="0"/>
              </a:rPr>
              <a:t>garantir proteção integral</a:t>
            </a:r>
            <a:r>
              <a:rPr lang="pt-BR" dirty="0">
                <a:latin typeface="Trebuchet MS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35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44416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05771488"/>
              </p:ext>
            </p:extLst>
          </p:nvPr>
        </p:nvGraphicFramePr>
        <p:xfrm>
          <a:off x="0" y="44624"/>
          <a:ext cx="9144000" cy="52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97326" y="1340768"/>
            <a:ext cx="8079129" cy="100811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49263" rtl="0" fontAlgn="base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49263" rtl="0" fontAlgn="base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49263" rtl="0" fontAlgn="base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49263" rtl="0" fontAlgn="base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101000"/>
              </a:lnSpc>
              <a:defRPr/>
            </a:pPr>
            <a:r>
              <a:rPr lang="pt-BR" sz="2800" b="1" dirty="0">
                <a:solidFill>
                  <a:schemeClr val="tx1"/>
                </a:solidFill>
                <a:latin typeface="Calibri" pitchFamily="34" charset="0"/>
              </a:rPr>
              <a:t>São vedadas práticas </a:t>
            </a:r>
            <a:r>
              <a:rPr lang="pt-BR" sz="2800" b="1" u="sng" dirty="0">
                <a:solidFill>
                  <a:schemeClr val="tx1"/>
                </a:solidFill>
                <a:latin typeface="Calibri" pitchFamily="34" charset="0"/>
              </a:rPr>
              <a:t>segregacionistas e restritivas de liberdade</a:t>
            </a:r>
          </a:p>
          <a:p>
            <a:pPr algn="ctr">
              <a:lnSpc>
                <a:spcPct val="101000"/>
              </a:lnSpc>
              <a:defRPr/>
            </a:pPr>
            <a:endParaRPr lang="pt-BR" sz="28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lnSpc>
                <a:spcPct val="101000"/>
              </a:lnSpc>
              <a:defRPr/>
            </a:pPr>
            <a:endParaRPr lang="pt-BR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CaixaDeTexto 1"/>
          <p:cNvSpPr txBox="1"/>
          <p:nvPr/>
        </p:nvSpPr>
        <p:spPr>
          <a:xfrm>
            <a:off x="597327" y="3068960"/>
            <a:ext cx="7848872" cy="2075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49263" rtl="0" fontAlgn="base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49263" rtl="0" fontAlgn="base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49263" rtl="0" fontAlgn="base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49263" rtl="0" fontAlgn="base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1000"/>
              </a:lnSpc>
            </a:pPr>
            <a:r>
              <a:rPr lang="pt-BR" sz="3000" b="1" dirty="0">
                <a:solidFill>
                  <a:schemeClr val="tx1"/>
                </a:solidFill>
                <a:latin typeface="Calibri" pitchFamily="34" charset="0"/>
              </a:rPr>
              <a:t>Grupos familiares, irmãos, casais de idosos e mães acompanhadas de seus filhos  devem ser atendidos no mesmo serviço, </a:t>
            </a:r>
            <a:r>
              <a:rPr lang="pt-BR" sz="3000" b="1" u="sng" dirty="0">
                <a:solidFill>
                  <a:schemeClr val="tx1"/>
                </a:solidFill>
                <a:latin typeface="Calibri" pitchFamily="34" charset="0"/>
              </a:rPr>
              <a:t>prevenindo-se maiores perdas e </a:t>
            </a:r>
            <a:r>
              <a:rPr lang="pt-BR" sz="3000" b="1" u="sng" dirty="0" smtClean="0">
                <a:solidFill>
                  <a:schemeClr val="tx1"/>
                </a:solidFill>
                <a:latin typeface="Calibri" pitchFamily="34" charset="0"/>
              </a:rPr>
              <a:t>rupturas</a:t>
            </a:r>
            <a:endParaRPr lang="pt-BR" sz="30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pt-BR" sz="22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820" y="202"/>
            <a:ext cx="9144000" cy="762000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500" b="1" cap="all" dirty="0">
                <a:solidFill>
                  <a:schemeClr val="tx1"/>
                </a:solidFill>
                <a:latin typeface="Trebuchet MS" pitchFamily="34" charset="0"/>
              </a:rPr>
              <a:t>Proteção Social Especial de Alta Complexidade</a:t>
            </a:r>
            <a:endParaRPr lang="pt-BR" sz="2500" cap="all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3910" y="783901"/>
            <a:ext cx="915791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gilância Socioassistencial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D2DA7A"/>
    </a:accent2>
    <a:accent3>
      <a:srgbClr val="9FB8CD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12924</TotalTime>
  <Words>3239</Words>
  <Application>Microsoft Office PowerPoint</Application>
  <PresentationFormat>Apresentação na tela (4:3)</PresentationFormat>
  <Paragraphs>453</Paragraphs>
  <Slides>55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55</vt:i4>
      </vt:variant>
    </vt:vector>
  </HeadingPairs>
  <TitlesOfParts>
    <vt:vector size="70" baseType="lpstr">
      <vt:lpstr>Arial Unicode MS</vt:lpstr>
      <vt:lpstr>MS PGothic</vt:lpstr>
      <vt:lpstr>Arial</vt:lpstr>
      <vt:lpstr>Berlin Sans FB Demi</vt:lpstr>
      <vt:lpstr>Calibri</vt:lpstr>
      <vt:lpstr>Candara</vt:lpstr>
      <vt:lpstr>Lucida Sans Unicode</vt:lpstr>
      <vt:lpstr>SymbolPS</vt:lpstr>
      <vt:lpstr>Times New Roman</vt:lpstr>
      <vt:lpstr>Trebuchet MS</vt:lpstr>
      <vt:lpstr>Tw Cen MT</vt:lpstr>
      <vt:lpstr>Wingdings</vt:lpstr>
      <vt:lpstr>Wingdings 2</vt:lpstr>
      <vt:lpstr>Tema do Office</vt:lpstr>
      <vt:lpstr>Mediano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Reordenamento dos Serviços de Acolhimento para Crianças, Adolescentes e Jovens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PARECER ESTADUAL</vt:lpstr>
      <vt:lpstr>PARECER ESTADUAL</vt:lpstr>
      <vt:lpstr>CONCLUSÕES</vt:lpstr>
      <vt:lpstr>DESAFIOS</vt:lpstr>
      <vt:lpstr>PARA REFLEXÃO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Stefane Natália Ribeiro e Silva</dc:creator>
  <cp:lastModifiedBy>PCI5</cp:lastModifiedBy>
  <cp:revision>309</cp:revision>
  <dcterms:created xsi:type="dcterms:W3CDTF">2017-08-16T19:41:35Z</dcterms:created>
  <dcterms:modified xsi:type="dcterms:W3CDTF">2018-04-24T16:38:46Z</dcterms:modified>
</cp:coreProperties>
</file>