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5" r:id="rId3"/>
    <p:sldId id="389" r:id="rId4"/>
    <p:sldId id="392" r:id="rId5"/>
    <p:sldId id="393" r:id="rId6"/>
    <p:sldId id="391" r:id="rId7"/>
    <p:sldId id="390" r:id="rId8"/>
    <p:sldId id="382" r:id="rId9"/>
    <p:sldId id="383" r:id="rId10"/>
    <p:sldId id="280" r:id="rId11"/>
    <p:sldId id="305" r:id="rId12"/>
    <p:sldId id="278" r:id="rId13"/>
    <p:sldId id="360" r:id="rId14"/>
    <p:sldId id="394" r:id="rId15"/>
    <p:sldId id="395" r:id="rId16"/>
    <p:sldId id="396" r:id="rId17"/>
    <p:sldId id="279" r:id="rId18"/>
    <p:sldId id="379" r:id="rId19"/>
    <p:sldId id="380" r:id="rId20"/>
    <p:sldId id="376" r:id="rId21"/>
    <p:sldId id="377" r:id="rId22"/>
    <p:sldId id="378" r:id="rId23"/>
    <p:sldId id="374" r:id="rId24"/>
    <p:sldId id="373" r:id="rId25"/>
    <p:sldId id="368" r:id="rId26"/>
    <p:sldId id="365" r:id="rId27"/>
    <p:sldId id="367" r:id="rId28"/>
    <p:sldId id="387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.antunes\Desktop\acolh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nthia.santos\Desktop\Acolhimento\Pasta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.antunes\Desktop\acolh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Unidades de acolhimento por município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Planilha2!$A$32:$A$36</c:f>
              <c:strCache>
                <c:ptCount val="5"/>
                <c:pt idx="0">
                  <c:v>Nenhuma</c:v>
                </c:pt>
                <c:pt idx="1">
                  <c:v>Até 5 unidade</c:v>
                </c:pt>
                <c:pt idx="2">
                  <c:v> de 6 a 10 unidades</c:v>
                </c:pt>
                <c:pt idx="3">
                  <c:v>de 11a 25</c:v>
                </c:pt>
                <c:pt idx="4">
                  <c:v>26oumais</c:v>
                </c:pt>
              </c:strCache>
            </c:strRef>
          </c:cat>
          <c:val>
            <c:numRef>
              <c:f>Planilha2!$C$32:$C$36</c:f>
              <c:numCache>
                <c:formatCode>0.0%</c:formatCode>
                <c:ptCount val="5"/>
                <c:pt idx="0">
                  <c:v>0.6393177737881508</c:v>
                </c:pt>
                <c:pt idx="1">
                  <c:v>0.33087971274685818</c:v>
                </c:pt>
                <c:pt idx="2">
                  <c:v>1.8132854578096949E-2</c:v>
                </c:pt>
                <c:pt idx="3">
                  <c:v>9.6947935368043095E-3</c:v>
                </c:pt>
                <c:pt idx="4">
                  <c:v>1.9748653500897668E-3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1-4954-A853-5A42D2CEA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337824"/>
        <c:axId val="651337408"/>
      </c:barChart>
      <c:catAx>
        <c:axId val="65133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1337408"/>
        <c:crosses val="autoZero"/>
        <c:auto val="1"/>
        <c:lblAlgn val="ctr"/>
        <c:lblOffset val="100"/>
        <c:noMultiLvlLbl val="0"/>
      </c:catAx>
      <c:valAx>
        <c:axId val="65133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133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Planilha3!$K$8:$K$10</c:f>
              <c:strCache>
                <c:ptCount val="3"/>
                <c:pt idx="0">
                  <c:v>Assistente Social </c:v>
                </c:pt>
                <c:pt idx="1">
                  <c:v>Psicólogo </c:v>
                </c:pt>
                <c:pt idx="2">
                  <c:v>Assistente Social e Psicólogo</c:v>
                </c:pt>
              </c:strCache>
            </c:strRef>
          </c:cat>
          <c:val>
            <c:numRef>
              <c:f>Planilha3!$L$8:$L$10</c:f>
              <c:numCache>
                <c:formatCode>####.0</c:formatCode>
                <c:ptCount val="3"/>
                <c:pt idx="0">
                  <c:v>79.294427959116391</c:v>
                </c:pt>
                <c:pt idx="1">
                  <c:v>70.425321463897134</c:v>
                </c:pt>
                <c:pt idx="2">
                  <c:v>63.963072865150018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0-4089-ADCA-085B31EA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36256"/>
        <c:axId val="106337792"/>
      </c:barChart>
      <c:catAx>
        <c:axId val="1063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337792"/>
        <c:crosses val="autoZero"/>
        <c:auto val="1"/>
        <c:lblAlgn val="ctr"/>
        <c:lblOffset val="100"/>
        <c:noMultiLvlLbl val="0"/>
      </c:catAx>
      <c:valAx>
        <c:axId val="106337792"/>
        <c:scaling>
          <c:orientation val="minMax"/>
        </c:scaling>
        <c:delete val="0"/>
        <c:axPos val="l"/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33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Planilha1!$H$35</c:f>
              <c:strCache>
                <c:ptCount val="1"/>
                <c:pt idx="0">
                  <c:v>Qtde Municípios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Planilha1!$H$36:$H$39</c:f>
              <c:numCache>
                <c:formatCode>General</c:formatCode>
                <c:ptCount val="4"/>
                <c:pt idx="0">
                  <c:v>372</c:v>
                </c:pt>
                <c:pt idx="1">
                  <c:v>315</c:v>
                </c:pt>
                <c:pt idx="2">
                  <c:v>462</c:v>
                </c:pt>
                <c:pt idx="3">
                  <c:v>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D-4E59-AB2C-F1754DEB4D87}"/>
            </c:ext>
          </c:extLst>
        </c:ser>
        <c:ser>
          <c:idx val="1"/>
          <c:order val="1"/>
          <c:tx>
            <c:strRef>
              <c:f>Planilha1!$I$35</c:f>
              <c:strCache>
                <c:ptCount val="1"/>
                <c:pt idx="0">
                  <c:v>Qtde de Família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87096254841741E-2"/>
                  <c:y val="4.5356352062760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3D-4E59-AB2C-F1754DEB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Planilha1!$I$36:$I$39</c:f>
              <c:numCache>
                <c:formatCode>General</c:formatCode>
                <c:ptCount val="4"/>
                <c:pt idx="0">
                  <c:v>1363.9999999999998</c:v>
                </c:pt>
                <c:pt idx="1">
                  <c:v>1433.0000000000002</c:v>
                </c:pt>
                <c:pt idx="2">
                  <c:v>2053.9999999999995</c:v>
                </c:pt>
                <c:pt idx="3">
                  <c:v>2340.9999999999982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D-4E59-AB2C-F1754DEB4D87}"/>
            </c:ext>
          </c:extLst>
        </c:ser>
        <c:ser>
          <c:idx val="2"/>
          <c:order val="2"/>
          <c:tx>
            <c:strRef>
              <c:f>Planilha1!$J$39</c:f>
              <c:strCache>
                <c:ptCount val="1"/>
                <c:pt idx="0">
                  <c:v>Qtde de Crianças Acolhidas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87096254841741E-2"/>
                  <c:y val="-4.5565989280232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3D-4E59-AB2C-F1754DEB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Planilha1!$J$40:$J$43</c:f>
              <c:numCache>
                <c:formatCode>General</c:formatCode>
                <c:ptCount val="4"/>
                <c:pt idx="0">
                  <c:v>1389.9999999999989</c:v>
                </c:pt>
                <c:pt idx="1">
                  <c:v>1770.0000000000007</c:v>
                </c:pt>
                <c:pt idx="2">
                  <c:v>1683</c:v>
                </c:pt>
                <c:pt idx="3">
                  <c:v>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3D-4E59-AB2C-F1754DEB4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790976"/>
        <c:axId val="115792512"/>
      </c:lineChart>
      <c:catAx>
        <c:axId val="11579097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792512"/>
        <c:crosses val="autoZero"/>
        <c:auto val="1"/>
        <c:lblAlgn val="ctr"/>
        <c:lblOffset val="100"/>
        <c:noMultiLvlLbl val="0"/>
      </c:catAx>
      <c:valAx>
        <c:axId val="11579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79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Planilha3!$F$13:$F$23</c:f>
              <c:strCache>
                <c:ptCount val="11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  <c:pt idx="6">
                  <c:v>Pequeno I</c:v>
                </c:pt>
                <c:pt idx="7">
                  <c:v>Pequeno II</c:v>
                </c:pt>
                <c:pt idx="8">
                  <c:v>Médio</c:v>
                </c:pt>
                <c:pt idx="9">
                  <c:v>Grande</c:v>
                </c:pt>
                <c:pt idx="10">
                  <c:v>Metrópole</c:v>
                </c:pt>
              </c:strCache>
            </c:strRef>
          </c:cat>
          <c:val>
            <c:numRef>
              <c:f>Planilha3!$G$13:$G$23</c:f>
              <c:numCache>
                <c:formatCode>_-* #,##0_-;\-* #,##0_-;_-* "-"??_-;_-@_-</c:formatCode>
                <c:ptCount val="11"/>
                <c:pt idx="0">
                  <c:v>222</c:v>
                </c:pt>
                <c:pt idx="1">
                  <c:v>704</c:v>
                </c:pt>
                <c:pt idx="2">
                  <c:v>2972</c:v>
                </c:pt>
                <c:pt idx="3">
                  <c:v>1176</c:v>
                </c:pt>
                <c:pt idx="4">
                  <c:v>490</c:v>
                </c:pt>
                <c:pt idx="6">
                  <c:v>1086</c:v>
                </c:pt>
                <c:pt idx="7">
                  <c:v>1053</c:v>
                </c:pt>
                <c:pt idx="8">
                  <c:v>732</c:v>
                </c:pt>
                <c:pt idx="9">
                  <c:v>1771</c:v>
                </c:pt>
                <c:pt idx="10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9-4814-8AA6-B061A0D55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597056"/>
        <c:axId val="118057936"/>
      </c:barChart>
      <c:catAx>
        <c:axId val="6575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057936"/>
        <c:crosses val="autoZero"/>
        <c:auto val="1"/>
        <c:lblAlgn val="ctr"/>
        <c:lblOffset val="100"/>
        <c:noMultiLvlLbl val="0"/>
      </c:catAx>
      <c:valAx>
        <c:axId val="11805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759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fld id="{00B4FCA0-97F8-493E-84FF-E03A1F1E53FC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21-4E7D-9DDB-034511A07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Sheet7!$B$75:$B$79</c:f>
              <c:strCache>
                <c:ptCount val="5"/>
                <c:pt idx="0">
                  <c:v>Nenhuma Unidade</c:v>
                </c:pt>
                <c:pt idx="1">
                  <c:v>Uma Unidade</c:v>
                </c:pt>
                <c:pt idx="2">
                  <c:v>De 2 a 5 Unidades</c:v>
                </c:pt>
                <c:pt idx="3">
                  <c:v>De 6 a 25 Unidades</c:v>
                </c:pt>
                <c:pt idx="4">
                  <c:v>26 ou mais Unidades</c:v>
                </c:pt>
              </c:strCache>
            </c:strRef>
          </c:cat>
          <c:val>
            <c:numRef>
              <c:f>Sheet7!$C$75:$C$79</c:f>
              <c:numCache>
                <c:formatCode>###0.0</c:formatCode>
                <c:ptCount val="5"/>
                <c:pt idx="0">
                  <c:v>69.317773788150802</c:v>
                </c:pt>
                <c:pt idx="1">
                  <c:v>23.788150807899459</c:v>
                </c:pt>
                <c:pt idx="2">
                  <c:v>5.8348294434470382</c:v>
                </c:pt>
                <c:pt idx="3" formatCode="####.0">
                  <c:v>0.95152603231597843</c:v>
                </c:pt>
                <c:pt idx="4" formatCode="####.0">
                  <c:v>0.10771992818671454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1-4E7D-9DDB-034511A07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661056"/>
        <c:axId val="115679232"/>
      </c:barChart>
      <c:catAx>
        <c:axId val="1156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679232"/>
        <c:crosses val="autoZero"/>
        <c:auto val="1"/>
        <c:lblAlgn val="ctr"/>
        <c:lblOffset val="100"/>
        <c:noMultiLvlLbl val="0"/>
      </c:catAx>
      <c:valAx>
        <c:axId val="115679232"/>
        <c:scaling>
          <c:orientation val="minMax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6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1054243219594"/>
          <c:y val="0.11606590842811315"/>
          <c:w val="0.45551224846894139"/>
          <c:h val="0.759187080781568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7-43C6-AAF1-8B916B1765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7-43C6-AAF1-8B916B1765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Sheet6!$B$9:$B$10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Sheet6!$C$9:$C$10</c:f>
              <c:numCache>
                <c:formatCode>###0.0</c:formatCode>
                <c:ptCount val="2"/>
                <c:pt idx="0">
                  <c:v>25.641869651086242</c:v>
                </c:pt>
                <c:pt idx="1">
                  <c:v>74.358130348913747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7-43C6-AAF1-8B916B176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88418635170604"/>
          <c:y val="0.38020778652668413"/>
          <c:w val="0.16009383202099736"/>
          <c:h val="0.1660885097696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Sheet6!$B$31:$B$33</c:f>
              <c:strCache>
                <c:ptCount val="3"/>
                <c:pt idx="0">
                  <c:v>Não acolhe</c:v>
                </c:pt>
                <c:pt idx="1">
                  <c:v>Sim, sempre que há demanda</c:v>
                </c:pt>
                <c:pt idx="2">
                  <c:v>Algumas vezes</c:v>
                </c:pt>
              </c:strCache>
            </c:strRef>
          </c:cat>
          <c:val>
            <c:numRef>
              <c:f>Sheet6!$C$31:$C$33</c:f>
              <c:numCache>
                <c:formatCode>###0.0</c:formatCode>
                <c:ptCount val="3"/>
                <c:pt idx="0">
                  <c:v>5.1678736010533246</c:v>
                </c:pt>
                <c:pt idx="1">
                  <c:v>89.236339697169186</c:v>
                </c:pt>
                <c:pt idx="2">
                  <c:v>5.5957867017774854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1-4FCB-B5BA-CFBC1B6E3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73216"/>
        <c:axId val="110875008"/>
      </c:barChart>
      <c:catAx>
        <c:axId val="1108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875008"/>
        <c:crosses val="autoZero"/>
        <c:auto val="1"/>
        <c:lblAlgn val="ctr"/>
        <c:lblOffset val="100"/>
        <c:noMultiLvlLbl val="0"/>
      </c:catAx>
      <c:valAx>
        <c:axId val="110875008"/>
        <c:scaling>
          <c:orientation val="minMax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8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Sheet6!$B$54:$B$60</c:f>
              <c:strCache>
                <c:ptCount val="7"/>
                <c:pt idx="0">
                  <c:v>Não é permitido receber visitas na Unidade</c:v>
                </c:pt>
                <c:pt idx="1">
                  <c:v>Diariamente</c:v>
                </c:pt>
                <c:pt idx="2">
                  <c:v>De 3 a 6 dias na semana</c:v>
                </c:pt>
                <c:pt idx="3">
                  <c:v>De 1 a 2 dias na semana</c:v>
                </c:pt>
                <c:pt idx="4">
                  <c:v>Quinzenalmente</c:v>
                </c:pt>
                <c:pt idx="5">
                  <c:v>Mensalmente</c:v>
                </c:pt>
                <c:pt idx="6">
                  <c:v>Apenas em algumas datas específicas do ano</c:v>
                </c:pt>
              </c:strCache>
            </c:strRef>
          </c:cat>
          <c:val>
            <c:numRef>
              <c:f>Sheet6!$C$54:$C$60</c:f>
              <c:numCache>
                <c:formatCode>###0.0</c:formatCode>
                <c:ptCount val="7"/>
                <c:pt idx="0">
                  <c:v>2.6662277814351545</c:v>
                </c:pt>
                <c:pt idx="1">
                  <c:v>21.560236998025019</c:v>
                </c:pt>
                <c:pt idx="2">
                  <c:v>10.664911125740618</c:v>
                </c:pt>
                <c:pt idx="3">
                  <c:v>53.357472021066485</c:v>
                </c:pt>
                <c:pt idx="4">
                  <c:v>7.8341013824884786</c:v>
                </c:pt>
                <c:pt idx="5">
                  <c:v>2.5345622119815667</c:v>
                </c:pt>
                <c:pt idx="6">
                  <c:v>1.3824884792626728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B-4820-A941-644A9A071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64416"/>
        <c:axId val="110765952"/>
      </c:barChart>
      <c:catAx>
        <c:axId val="1107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765952"/>
        <c:crosses val="autoZero"/>
        <c:auto val="0"/>
        <c:lblAlgn val="ctr"/>
        <c:lblOffset val="100"/>
        <c:noMultiLvlLbl val="0"/>
      </c:catAx>
      <c:valAx>
        <c:axId val="110765952"/>
        <c:scaling>
          <c:orientation val="minMax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76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Sheet7!$B$57:$B$61</c:f>
              <c:strCache>
                <c:ptCount val="5"/>
                <c:pt idx="0">
                  <c:v>menos de 3 meses</c:v>
                </c:pt>
                <c:pt idx="1">
                  <c:v>3 a 5 meses</c:v>
                </c:pt>
                <c:pt idx="2">
                  <c:v>6 meses</c:v>
                </c:pt>
                <c:pt idx="3">
                  <c:v>de 7 a 12 meses</c:v>
                </c:pt>
                <c:pt idx="4">
                  <c:v>mais de 1 ano</c:v>
                </c:pt>
              </c:strCache>
            </c:strRef>
          </c:cat>
          <c:val>
            <c:numRef>
              <c:f>Sheet7!$C$57:$C$61</c:f>
              <c:numCache>
                <c:formatCode>###0.0</c:formatCode>
                <c:ptCount val="5"/>
                <c:pt idx="0">
                  <c:v>5.0979068197164077</c:v>
                </c:pt>
                <c:pt idx="1">
                  <c:v>8.8453747467927073</c:v>
                </c:pt>
                <c:pt idx="2">
                  <c:v>67.99459824442944</c:v>
                </c:pt>
                <c:pt idx="3">
                  <c:v>10.195813639432815</c:v>
                </c:pt>
                <c:pt idx="4">
                  <c:v>7.8663065496286295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E-4D74-92AE-4BFA9BD1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05760"/>
        <c:axId val="110807296"/>
      </c:barChart>
      <c:catAx>
        <c:axId val="1108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807296"/>
        <c:crosses val="autoZero"/>
        <c:auto val="1"/>
        <c:lblAlgn val="ctr"/>
        <c:lblOffset val="100"/>
        <c:noMultiLvlLbl val="0"/>
      </c:catAx>
      <c:valAx>
        <c:axId val="110807296"/>
        <c:scaling>
          <c:orientation val="minMax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80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7-42B6-B893-B2B815598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7-42B6-B893-B2B8155980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7-42B6-B893-B2B815598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7-42B6-B893-B2B8155980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Planilha5!$N$14:$N$17</c:f>
              <c:strCache>
                <c:ptCount val="4"/>
                <c:pt idx="0">
                  <c:v>A própria unidade/serviço de acolhimento</c:v>
                </c:pt>
                <c:pt idx="1">
                  <c:v>O CRAS</c:v>
                </c:pt>
                <c:pt idx="2">
                  <c:v>O CREAS</c:v>
                </c:pt>
                <c:pt idx="3">
                  <c:v>Outro</c:v>
                </c:pt>
              </c:strCache>
            </c:strRef>
          </c:cat>
          <c:val>
            <c:numRef>
              <c:f>Planilha5!$O$14:$O$17</c:f>
              <c:numCache>
                <c:formatCode>###0</c:formatCode>
                <c:ptCount val="4"/>
                <c:pt idx="0">
                  <c:v>1960</c:v>
                </c:pt>
                <c:pt idx="1">
                  <c:v>1515</c:v>
                </c:pt>
                <c:pt idx="2">
                  <c:v>1786</c:v>
                </c:pt>
                <c:pt idx="3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97-42B6-B893-B2B81559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35364405047481E-2"/>
          <c:y val="3.4998891409488281E-2"/>
          <c:w val="0.93655842975734727"/>
          <c:h val="0.78024930133744874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030167864120659E-2"/>
                  <c:y val="-5.1050530432375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B6-4FAB-8F1A-6F0E1EC00733}"/>
                </c:ext>
              </c:extLst>
            </c:dLbl>
            <c:dLbl>
              <c:idx val="5"/>
              <c:layout>
                <c:manualLayout>
                  <c:x val="-2.4400778250676301E-2"/>
                  <c:y val="-5.1050530432375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B6-4FAB-8F1A-6F0E1EC00733}"/>
                </c:ext>
              </c:extLst>
            </c:dLbl>
            <c:dLbl>
              <c:idx val="6"/>
              <c:layout>
                <c:manualLayout>
                  <c:x val="-2.5839717161261318E-2"/>
                  <c:y val="-5.7413965234100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B6-4FAB-8F1A-6F0E1EC007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Planilha4!$C$7:$C$14</c:f>
              <c:strCache>
                <c:ptCount val="8"/>
                <c:pt idx="0">
                  <c:v>Menos de 1 mês</c:v>
                </c:pt>
                <c:pt idx="1">
                  <c:v> De 1 a 3 meses</c:v>
                </c:pt>
                <c:pt idx="2">
                  <c:v> De 4 a 6 meses</c:v>
                </c:pt>
                <c:pt idx="3">
                  <c:v>De 7 a 12 meses</c:v>
                </c:pt>
                <c:pt idx="4">
                  <c:v>De 13 a 24 meses</c:v>
                </c:pt>
                <c:pt idx="5">
                  <c:v>De 25 a 48 meses</c:v>
                </c:pt>
                <c:pt idx="6">
                  <c:v>De 49 a 72 meses</c:v>
                </c:pt>
                <c:pt idx="7">
                  <c:v>Mais de 72 meses (mais de 6 anos)</c:v>
                </c:pt>
              </c:strCache>
            </c:strRef>
          </c:cat>
          <c:val>
            <c:numRef>
              <c:f>Planilha4!$D$7:$D$14</c:f>
              <c:numCache>
                <c:formatCode>###0</c:formatCode>
                <c:ptCount val="8"/>
                <c:pt idx="0">
                  <c:v>2611.9999999999955</c:v>
                </c:pt>
                <c:pt idx="1">
                  <c:v>5447.0000000000018</c:v>
                </c:pt>
                <c:pt idx="2">
                  <c:v>4727.9999999999973</c:v>
                </c:pt>
                <c:pt idx="3">
                  <c:v>6113.9999999999836</c:v>
                </c:pt>
                <c:pt idx="4">
                  <c:v>6244.99999999999</c:v>
                </c:pt>
                <c:pt idx="5">
                  <c:v>4023.9999999999941</c:v>
                </c:pt>
                <c:pt idx="6">
                  <c:v>1757.0000000000036</c:v>
                </c:pt>
                <c:pt idx="7">
                  <c:v>2308.0000000000005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F-4939-BEE8-3505E4EBF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84160"/>
        <c:axId val="106285696"/>
      </c:lineChart>
      <c:catAx>
        <c:axId val="1062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285696"/>
        <c:crosses val="autoZero"/>
        <c:auto val="1"/>
        <c:lblAlgn val="ctr"/>
        <c:lblOffset val="100"/>
        <c:noMultiLvlLbl val="0"/>
      </c:catAx>
      <c:valAx>
        <c:axId val="10628569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28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8EB5F-A459-449E-B364-90D1528BA262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3B3D-CDD9-448F-B89D-1B72326FC9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15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Adultos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Familias</a:t>
            </a:r>
            <a:r>
              <a:rPr lang="pt-BR" baseline="0" dirty="0" smtClean="0"/>
              <a:t>: Pop Rua e Migrantes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3B3D-CDD9-448F-B89D-1B72326FC95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Verificar [VALOR]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737FB0-750B-4500-9617-B31CE9C72073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279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9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6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99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5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5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4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3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42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88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D352-D8C9-4654-907C-203E1F9723D7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3C0E-A9D3-43CD-831C-53B6E20BDF8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4" descr="C:\Users\fernando.lima\Dropbox\MDS\Vigilância transparent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8972">
            <a:off x="7422554" y="3588494"/>
            <a:ext cx="5119291" cy="2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3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9682" y="2877488"/>
            <a:ext cx="10725665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Serviços de Acolhimento no SUAS</a:t>
            </a:r>
            <a:br>
              <a:rPr lang="pt-BR" b="1" dirty="0"/>
            </a:br>
            <a:r>
              <a:rPr lang="pt-BR" sz="3300" b="1" i="1" dirty="0" smtClean="0"/>
              <a:t>de Crianças </a:t>
            </a:r>
            <a:r>
              <a:rPr lang="pt-BR" sz="3300" b="1" i="1" dirty="0"/>
              <a:t>e </a:t>
            </a:r>
            <a:r>
              <a:rPr lang="pt-BR" sz="3300" b="1" i="1" dirty="0" smtClean="0"/>
              <a:t>Adolescentes - Monitoramento</a:t>
            </a:r>
            <a:r>
              <a:rPr lang="pt-BR" sz="3300" b="1" i="1" dirty="0"/>
              <a:t/>
            </a:r>
            <a:br>
              <a:rPr lang="pt-BR" sz="3300" b="1" i="1" dirty="0"/>
            </a:br>
            <a:r>
              <a:rPr lang="pt-BR" sz="3300" b="1" i="1" dirty="0"/>
              <a:t/>
            </a:r>
            <a:br>
              <a:rPr lang="pt-BR" sz="3300" b="1" i="1" dirty="0"/>
            </a:br>
            <a:r>
              <a:rPr lang="pt-BR" sz="3300" b="1" i="1" dirty="0"/>
              <a:t>Censo SUAS </a:t>
            </a:r>
            <a:r>
              <a:rPr lang="pt-BR" sz="3300" b="1" i="1" dirty="0" smtClean="0"/>
              <a:t>2017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37931" y="6105951"/>
            <a:ext cx="6829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Coordenação Geral de Planejamento e Vigilância Socioassistencial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88" y="-282815"/>
            <a:ext cx="9697987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0482" name="CaixaDeTexto 4"/>
          <p:cNvSpPr txBox="1">
            <a:spLocks noChangeArrowheads="1"/>
          </p:cNvSpPr>
          <p:nvPr/>
        </p:nvSpPr>
        <p:spPr bwMode="auto">
          <a:xfrm>
            <a:off x="667677" y="476251"/>
            <a:ext cx="3843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Total de municípios com Unidade de Acolhimento  = </a:t>
            </a:r>
            <a:r>
              <a:rPr lang="pt-BR" altLang="pt-BR" b="1" dirty="0" smtClean="0"/>
              <a:t>2009</a:t>
            </a:r>
            <a:endParaRPr lang="pt-BR" alt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67677" y="1400176"/>
            <a:ext cx="37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3.560 </a:t>
            </a:r>
            <a:r>
              <a:rPr lang="pt-BR" dirty="0"/>
              <a:t>municípios sem Acolhimento</a:t>
            </a:r>
          </a:p>
        </p:txBody>
      </p:sp>
      <p:sp>
        <p:nvSpPr>
          <p:cNvPr id="3" name="Elipse 2"/>
          <p:cNvSpPr/>
          <p:nvPr/>
        </p:nvSpPr>
        <p:spPr>
          <a:xfrm>
            <a:off x="5681777" y="5605541"/>
            <a:ext cx="667265" cy="5296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98145" y="1776119"/>
            <a:ext cx="34453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 font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5.564 </a:t>
            </a:r>
            <a:r>
              <a:rPr lang="pt-BR" dirty="0"/>
              <a:t>unidades de Acolhimento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306370" y="6452075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Censo Suas 2017</a:t>
            </a:r>
            <a:endParaRPr lang="pt-BR" sz="10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138876"/>
              </p:ext>
            </p:extLst>
          </p:nvPr>
        </p:nvGraphicFramePr>
        <p:xfrm>
          <a:off x="156253" y="3191774"/>
          <a:ext cx="5744216" cy="339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60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009139"/>
              </p:ext>
            </p:extLst>
          </p:nvPr>
        </p:nvGraphicFramePr>
        <p:xfrm>
          <a:off x="2069952" y="1175325"/>
          <a:ext cx="8997739" cy="528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CaixaDeTexto 1"/>
          <p:cNvSpPr txBox="1">
            <a:spLocks noChangeArrowheads="1"/>
          </p:cNvSpPr>
          <p:nvPr/>
        </p:nvSpPr>
        <p:spPr bwMode="auto">
          <a:xfrm>
            <a:off x="1992314" y="190501"/>
            <a:ext cx="820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 dirty="0"/>
              <a:t>Número de Unidades de Acolhimento </a:t>
            </a:r>
          </a:p>
          <a:p>
            <a:pPr algn="ctr" eaLnBrk="1" hangingPunct="1"/>
            <a:r>
              <a:rPr lang="pt-BR" altLang="pt-BR" b="1" dirty="0"/>
              <a:t>segundo Grandes Regiões e Porte Municipal. Brasil. </a:t>
            </a:r>
            <a:r>
              <a:rPr lang="pt-BR" altLang="pt-BR" b="1" dirty="0" smtClean="0"/>
              <a:t>2017</a:t>
            </a:r>
            <a:endParaRPr lang="pt-BR" altLang="pt-BR" b="1" dirty="0"/>
          </a:p>
        </p:txBody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9234129" y="6327695"/>
            <a:ext cx="151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1000" dirty="0"/>
              <a:t>Fonte: Censo SUAS, </a:t>
            </a:r>
            <a:r>
              <a:rPr lang="pt-BR" altLang="pt-BR" sz="1000" dirty="0" smtClean="0"/>
              <a:t>2017</a:t>
            </a:r>
            <a:endParaRPr lang="pt-BR" altLang="pt-BR" sz="1000" dirty="0"/>
          </a:p>
        </p:txBody>
      </p:sp>
      <p:sp>
        <p:nvSpPr>
          <p:cNvPr id="6" name="Elipse 5"/>
          <p:cNvSpPr/>
          <p:nvPr/>
        </p:nvSpPr>
        <p:spPr>
          <a:xfrm>
            <a:off x="3884872" y="1751888"/>
            <a:ext cx="687128" cy="33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659209" y="4225856"/>
            <a:ext cx="687128" cy="33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689231" y="1228668"/>
            <a:ext cx="7547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53% </a:t>
            </a:r>
            <a:r>
              <a:rPr lang="pt-BR" sz="1200" dirty="0"/>
              <a:t>das unidade</a:t>
            </a:r>
          </a:p>
        </p:txBody>
      </p:sp>
      <p:cxnSp>
        <p:nvCxnSpPr>
          <p:cNvPr id="4" name="Conector de seta reta 3"/>
          <p:cNvCxnSpPr>
            <a:stCxn id="2" idx="3"/>
            <a:endCxn id="6" idx="1"/>
          </p:cNvCxnSpPr>
          <p:nvPr/>
        </p:nvCxnSpPr>
        <p:spPr>
          <a:xfrm>
            <a:off x="3443954" y="1459501"/>
            <a:ext cx="541546" cy="341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257711" y="2537946"/>
            <a:ext cx="7450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/>
            </a:lvl1pPr>
          </a:lstStyle>
          <a:p>
            <a:r>
              <a:rPr lang="pt-BR" dirty="0" smtClean="0"/>
              <a:t>21% </a:t>
            </a:r>
            <a:r>
              <a:rPr lang="pt-BR" dirty="0"/>
              <a:t>das unidade</a:t>
            </a:r>
          </a:p>
        </p:txBody>
      </p:sp>
      <p:cxnSp>
        <p:nvCxnSpPr>
          <p:cNvPr id="10" name="Conector de seta reta 9"/>
          <p:cNvCxnSpPr>
            <a:stCxn id="11" idx="2"/>
            <a:endCxn id="7" idx="0"/>
          </p:cNvCxnSpPr>
          <p:nvPr/>
        </p:nvCxnSpPr>
        <p:spPr>
          <a:xfrm>
            <a:off x="4630242" y="2999611"/>
            <a:ext cx="372531" cy="122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079050" y="1504803"/>
            <a:ext cx="7619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/>
            </a:lvl1pPr>
          </a:lstStyle>
          <a:p>
            <a:r>
              <a:rPr lang="pt-BR" dirty="0" smtClean="0"/>
              <a:t>74% </a:t>
            </a:r>
            <a:r>
              <a:rPr lang="pt-BR" dirty="0"/>
              <a:t>das unidade </a:t>
            </a:r>
            <a:r>
              <a:rPr lang="pt-BR" dirty="0" smtClean="0"/>
              <a:t> </a:t>
            </a:r>
            <a:r>
              <a:rPr lang="pt-BR" dirty="0"/>
              <a:t>Sul + Sudeste</a:t>
            </a:r>
          </a:p>
        </p:txBody>
      </p:sp>
      <p:cxnSp>
        <p:nvCxnSpPr>
          <p:cNvPr id="21" name="Conector de seta reta 20"/>
          <p:cNvCxnSpPr>
            <a:stCxn id="14" idx="2"/>
            <a:endCxn id="7" idx="0"/>
          </p:cNvCxnSpPr>
          <p:nvPr/>
        </p:nvCxnSpPr>
        <p:spPr>
          <a:xfrm flipH="1">
            <a:off x="5002773" y="2335800"/>
            <a:ext cx="457277" cy="1890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1"/>
            <a:endCxn id="6" idx="6"/>
          </p:cNvCxnSpPr>
          <p:nvPr/>
        </p:nvCxnSpPr>
        <p:spPr>
          <a:xfrm flipH="1">
            <a:off x="4572000" y="1920302"/>
            <a:ext cx="507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9812530" y="1928835"/>
            <a:ext cx="7547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32% </a:t>
            </a:r>
            <a:r>
              <a:rPr lang="pt-BR" sz="1200" dirty="0"/>
              <a:t>das </a:t>
            </a:r>
            <a:r>
              <a:rPr lang="pt-BR" sz="1200" dirty="0" smtClean="0"/>
              <a:t>unidades</a:t>
            </a:r>
            <a:endParaRPr lang="pt-BR" sz="1200" dirty="0"/>
          </a:p>
        </p:txBody>
      </p:sp>
      <p:cxnSp>
        <p:nvCxnSpPr>
          <p:cNvPr id="19477" name="Conector de seta reta 19476"/>
          <p:cNvCxnSpPr/>
          <p:nvPr/>
        </p:nvCxnSpPr>
        <p:spPr>
          <a:xfrm flipH="1">
            <a:off x="9713343" y="2159667"/>
            <a:ext cx="99188" cy="13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9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94229"/>
              </p:ext>
            </p:extLst>
          </p:nvPr>
        </p:nvGraphicFramePr>
        <p:xfrm>
          <a:off x="592420" y="590097"/>
          <a:ext cx="10997514" cy="529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Público atendido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2017*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47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Unidades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Acolhidos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Unidades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Acolhidos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Crianças/adolescentes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2998</a:t>
                      </a: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32.852</a:t>
                      </a: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2.788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48.085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Jovens egressos de serviços de acolhimento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299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62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Exclusivamente  crianças/adolescente com  Deficiência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896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4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Exclusivamente pessoas adultas com Deficiência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4.688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253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5.639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Adultos e famílias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25.512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657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32.902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Mulheres em situação de violência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1.745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0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Pessoas Idosas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1.667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60.648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1.704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70.971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0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5.781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125.423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5.564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160.537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11" name="CaixaDeTexto 9"/>
          <p:cNvSpPr txBox="1">
            <a:spLocks noChangeArrowheads="1"/>
          </p:cNvSpPr>
          <p:nvPr/>
        </p:nvSpPr>
        <p:spPr bwMode="auto">
          <a:xfrm>
            <a:off x="8472489" y="5949951"/>
            <a:ext cx="201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1000" dirty="0"/>
              <a:t>Fonte: Censo SUAS, 2015 e </a:t>
            </a:r>
            <a:r>
              <a:rPr lang="pt-BR" altLang="pt-BR" sz="1000" dirty="0" smtClean="0"/>
              <a:t>2017.</a:t>
            </a:r>
            <a:endParaRPr lang="pt-BR" altLang="pt-BR" sz="1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256089" y="0"/>
            <a:ext cx="767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Unidades por tipo de público atendido 2016 e 2017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33909" y="6196014"/>
            <a:ext cx="23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dados PRELIMINARES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6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892" y="1996217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b="1" i="1" dirty="0"/>
              <a:t>Crianças e Adolescentes</a:t>
            </a:r>
            <a:br>
              <a:rPr lang="pt-BR" b="1" i="1" dirty="0"/>
            </a:br>
            <a:r>
              <a:rPr lang="pt-BR" sz="1800" dirty="0">
                <a:solidFill>
                  <a:srgbClr val="FF0000"/>
                </a:solidFill>
              </a:rPr>
              <a:t>1.1.1. Ampliar a cobertura das ofertas da política de assistência social para garantir seu caráter universal e as provisões socioassistenciais necessárias à integralidade da proteção</a:t>
            </a:r>
            <a:br>
              <a:rPr lang="pt-BR" sz="1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FF0000"/>
                </a:solidFill>
              </a:rPr>
              <a:t>(Plano Decenal – Diretriz 1)</a:t>
            </a:r>
            <a:endParaRPr lang="pt-BR" sz="1800" b="1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57600" y="409382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de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1504" y="94907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Municípios que atingiram taxa de acolhimento no valor </a:t>
            </a:r>
            <a:r>
              <a:rPr lang="pt-BR" sz="1400" b="1" u="sng" dirty="0"/>
              <a:t>1,0 ou maior</a:t>
            </a:r>
            <a:r>
              <a:rPr lang="pt-BR" sz="1400" b="1" dirty="0"/>
              <a:t> por Grande Região e Porte </a:t>
            </a:r>
            <a:r>
              <a:rPr lang="pt-BR" sz="1400" b="1" dirty="0" smtClean="0"/>
              <a:t>Município</a:t>
            </a:r>
            <a:endParaRPr lang="pt-BR" sz="14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631505" y="1741164"/>
          <a:ext cx="31619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Qtde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Centro-Oeste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631505" y="4117428"/>
          <a:ext cx="31683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Qtde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Pequeno 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pequeno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Metrópole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907386" y="5949280"/>
            <a:ext cx="48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 de acolhimento = vagas / 2.000 (0 a 17 anos)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5829" r="22038" b="3969"/>
          <a:stretch/>
        </p:blipFill>
        <p:spPr>
          <a:xfrm>
            <a:off x="4799856" y="116632"/>
            <a:ext cx="5904656" cy="58326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5127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Acolhimento de Crianças e Adolescentes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</a:t>
            </a:r>
            <a:r>
              <a:rPr lang="pt-BR" sz="2400" b="1" dirty="0" smtClean="0"/>
              <a:t>Cobertura 2013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88412" y="641135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</a:t>
            </a:r>
            <a:r>
              <a:rPr lang="pt-BR" sz="1000" dirty="0" smtClean="0"/>
              <a:t>SUAS 2013.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1695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1504" y="69269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Municípios que atingiram taxa de acolhimento no valor </a:t>
            </a:r>
            <a:r>
              <a:rPr lang="pt-BR" sz="1400" b="1" u="sng" dirty="0"/>
              <a:t>1,0 ou maior</a:t>
            </a:r>
            <a:r>
              <a:rPr lang="pt-BR" sz="1400" b="1" dirty="0"/>
              <a:t> por Grande Região e </a:t>
            </a:r>
            <a:r>
              <a:rPr lang="pt-BR" sz="1400" b="1" dirty="0" smtClean="0"/>
              <a:t>Porte</a:t>
            </a:r>
          </a:p>
          <a:p>
            <a:pPr algn="ctr"/>
            <a:r>
              <a:rPr lang="pt-BR" sz="1400" b="1" dirty="0" smtClean="0"/>
              <a:t> </a:t>
            </a:r>
            <a:r>
              <a:rPr lang="pt-BR" sz="1400" b="1" dirty="0"/>
              <a:t>SUAS 2016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631505" y="1775348"/>
          <a:ext cx="31619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Qtde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Centro-Oeste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631505" y="4151612"/>
          <a:ext cx="31683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Qtde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Pequeno 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pequeno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Metrópole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907386" y="5949280"/>
            <a:ext cx="48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 de acolhimento = vagas / 2.000 (0 a 17 anos)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5344" r="22588" b="4455"/>
          <a:stretch/>
        </p:blipFill>
        <p:spPr>
          <a:xfrm>
            <a:off x="4870976" y="188640"/>
            <a:ext cx="5797025" cy="57263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5127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Acolhimento de Crianças e Adolescentes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</a:t>
            </a:r>
            <a:r>
              <a:rPr lang="pt-BR" sz="2400" b="1" dirty="0" smtClean="0"/>
              <a:t>Cobertura 2016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88412" y="641135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</a:t>
            </a:r>
            <a:r>
              <a:rPr lang="pt-BR" sz="1000" dirty="0" smtClean="0"/>
              <a:t>SUAS 2016.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6851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5457" r="20076" b="3228"/>
          <a:stretch/>
        </p:blipFill>
        <p:spPr>
          <a:xfrm>
            <a:off x="4511824" y="188640"/>
            <a:ext cx="6120680" cy="59046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07749" y="40466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 de municípios com Unidade de Acolhimento (crianças e adolescentes) = 2.032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38496" y="2905780"/>
            <a:ext cx="318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Número de Unidades de Acolhimento por município (%)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807749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2290273" y="3580688"/>
            <a:ext cx="623843" cy="205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2062" y="16694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6223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09407"/>
              </p:ext>
            </p:extLst>
          </p:nvPr>
        </p:nvGraphicFramePr>
        <p:xfrm>
          <a:off x="230659" y="565789"/>
          <a:ext cx="11615352" cy="603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2">
                  <a:extLst>
                    <a:ext uri="{9D8B030D-6E8A-4147-A177-3AD203B41FA5}">
                      <a16:colId xmlns:a16="http://schemas.microsoft.com/office/drawing/2014/main" val="3687873492"/>
                    </a:ext>
                  </a:extLst>
                </a:gridCol>
                <a:gridCol w="1695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Público atendido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Unidades de Acolhimento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 de Atendimento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Quantidade total de pessoas acolhidas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Média de acolhidos por Unidade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Média de acolhidos por dormitório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de Unidades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Crianças adolescentes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2.998</a:t>
                      </a:r>
                      <a:endParaRPr lang="pt-B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52.644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32.852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Jovens egressos de serviços de acolhimento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1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Exclusivamente crianças adolescente com Deficiência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1.044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808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6,46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1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Exclusivamente para pessoas adultas com Deficiência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5.588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4.688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Adultos e famílias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34.236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25.512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11,02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Mulheres em situação de violência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1.791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3,19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0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 Pessoas Idosas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1.667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70.007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60.648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0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5.781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165.699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125.423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4,88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512" name="CaixaDeTexto 2"/>
          <p:cNvSpPr txBox="1">
            <a:spLocks noChangeArrowheads="1"/>
          </p:cNvSpPr>
          <p:nvPr/>
        </p:nvSpPr>
        <p:spPr bwMode="auto">
          <a:xfrm>
            <a:off x="8891631" y="6590514"/>
            <a:ext cx="165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1000" dirty="0"/>
              <a:t>Fonte: Censo SUAS, 2016.</a:t>
            </a:r>
          </a:p>
        </p:txBody>
      </p:sp>
      <p:sp>
        <p:nvSpPr>
          <p:cNvPr id="4" name="Elipse 3"/>
          <p:cNvSpPr/>
          <p:nvPr/>
        </p:nvSpPr>
        <p:spPr>
          <a:xfrm>
            <a:off x="9207174" y="4096185"/>
            <a:ext cx="667265" cy="436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9173666" y="4848051"/>
            <a:ext cx="631308" cy="391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9173666" y="5842182"/>
            <a:ext cx="734283" cy="345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9186433" y="1781159"/>
            <a:ext cx="667265" cy="436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368994" y="1833914"/>
            <a:ext cx="667265" cy="436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5064" y="-85459"/>
            <a:ext cx="1189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U</a:t>
            </a:r>
            <a:r>
              <a:rPr lang="pt-BR" sz="2200" dirty="0" smtClean="0"/>
              <a:t>nidades de acolhimento, capacidade de atendimento (vagas), pessoas acolhidas e médias de acolhidos por </a:t>
            </a:r>
            <a:r>
              <a:rPr lang="pt-BR" sz="2200" dirty="0" err="1" smtClean="0"/>
              <a:t>dormitótio</a:t>
            </a:r>
            <a:r>
              <a:rPr lang="pt-BR" sz="2200" dirty="0" smtClean="0"/>
              <a:t> e unidade em 2016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719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9516" y="188640"/>
            <a:ext cx="8820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Total de Unidade por público:</a:t>
            </a:r>
          </a:p>
          <a:p>
            <a:r>
              <a:rPr lang="pt-BR" sz="1600" dirty="0"/>
              <a:t>Crianças e adolescentes = 2998 (51,9% do total)</a:t>
            </a:r>
          </a:p>
          <a:p>
            <a:r>
              <a:rPr lang="pt-BR" sz="1600" dirty="0"/>
              <a:t>Exclusivamente crianças e adolescentes com deficiência = 35 (0,6% do total)</a:t>
            </a:r>
          </a:p>
          <a:p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39516" y="1124745"/>
            <a:ext cx="882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Total de atendidos por púbico:</a:t>
            </a:r>
          </a:p>
          <a:p>
            <a:r>
              <a:rPr lang="pt-BR" sz="1600" dirty="0"/>
              <a:t>Crianças e adolescentes = </a:t>
            </a:r>
            <a:r>
              <a:rPr lang="pt-BR" sz="1600" dirty="0" smtClean="0">
                <a:solidFill>
                  <a:schemeClr val="dk1"/>
                </a:solidFill>
              </a:rPr>
              <a:t>32.953</a:t>
            </a:r>
            <a:r>
              <a:rPr lang="pt-BR" sz="1600" dirty="0" smtClean="0"/>
              <a:t> </a:t>
            </a:r>
            <a:r>
              <a:rPr lang="pt-BR" sz="1600" dirty="0"/>
              <a:t>(26% do total)</a:t>
            </a:r>
          </a:p>
          <a:p>
            <a:r>
              <a:rPr lang="pt-BR" sz="1600" dirty="0"/>
              <a:t>Exclusivamente crianças e adolescentes com deficiência = 429 (0,3% do total)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985048" y="1988840"/>
          <a:ext cx="8215408" cy="403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Faixas</a:t>
                      </a:r>
                      <a:r>
                        <a:rPr lang="pt-BR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Etárias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Crianças e adolescentes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Exclusivamente Crianças e Adolescente com Deficiência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0 a 2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3 a 5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6 a 11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12 a 13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14 a 15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16 a 17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18 a 21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Outras idades ou sem informação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Total acolhidos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76320" y="602128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SUAS, 2016.</a:t>
            </a:r>
          </a:p>
        </p:txBody>
      </p:sp>
    </p:spTree>
    <p:extLst>
      <p:ext uri="{BB962C8B-B14F-4D97-AF65-F5344CB8AC3E}">
        <p14:creationId xmlns:p14="http://schemas.microsoft.com/office/powerpoint/2010/main" val="1505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83412"/>
              </p:ext>
            </p:extLst>
          </p:nvPr>
        </p:nvGraphicFramePr>
        <p:xfrm>
          <a:off x="1775521" y="824685"/>
          <a:ext cx="8640957" cy="259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8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Quantidade de municípios brasileiros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Quantidade de municípios com Unidades de Acolhimento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Quantidade de Unidades de Acolhimento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Quantidade de vagas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Quantidade de acolhidos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Relação vagas por</a:t>
                      </a:r>
                      <a:r>
                        <a:rPr lang="pt-BR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acolhidos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Pequeno I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3.919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8.198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3.419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Pequeno II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10.176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5.546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Médio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7.505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4.485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Grande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17.586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12.092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Metrópole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10.223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8.118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BRASIL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5.570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1.708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53.688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33.660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37408"/>
              </p:ext>
            </p:extLst>
          </p:nvPr>
        </p:nvGraphicFramePr>
        <p:xfrm>
          <a:off x="1775520" y="3705005"/>
          <a:ext cx="8712968" cy="272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62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Quantidade de municípios brasileiros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Quantidade de municípios com Unidades de Acolhimento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Quantidade de Unidades de Acolhimento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Quantidade de vagas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Quantidade de acolhidos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Relação vagas por</a:t>
                      </a:r>
                      <a:r>
                        <a:rPr lang="pt-BR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acolhidos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3.055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1.575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Nordeste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1.794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8.110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4.637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Sudeste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1.668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1.444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25.517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16.720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Sul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1.191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12.383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8.245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Centro-Oeste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5.570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1.708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3.033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53.688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33.660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976320" y="651331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Fonte: Censo SUAS, 2016.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1868" y="298143"/>
            <a:ext cx="1006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Unidades de Acolhimento que atendem crianças e adolescentes em 2016, por porte de município e região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25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2729286"/>
            <a:ext cx="8181670" cy="15780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62" y="769423"/>
            <a:ext cx="5578680" cy="16594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65" y="4826652"/>
            <a:ext cx="69246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1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9429"/>
            <a:ext cx="10515600" cy="47775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47,1% é não governamental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Das não governamentais 91,5 % possuem convênio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Além disso, 65,9% das não governamentais recebe outras formas do poder público, como isenção de taxas, pagamentos de contas e recebimento de gêneros alimentícios.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12,1% possuem convênio ou termo de parceria com a gestão municipal de outros municípios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199" y="225090"/>
            <a:ext cx="10527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/>
              <a:t>Relação com  o poder </a:t>
            </a:r>
            <a:r>
              <a:rPr lang="pt-BR" sz="2800" u="sng" dirty="0" smtClean="0"/>
              <a:t>público das unidades que atendem crianças e adolescentes</a:t>
            </a:r>
            <a:endParaRPr lang="pt-BR" sz="2800" u="sng" dirty="0"/>
          </a:p>
        </p:txBody>
      </p:sp>
    </p:spTree>
    <p:extLst>
      <p:ext uri="{BB962C8B-B14F-4D97-AF65-F5344CB8AC3E}">
        <p14:creationId xmlns:p14="http://schemas.microsoft.com/office/powerpoint/2010/main" val="339458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4079" y="52184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Orientação religiosa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84032" y="52184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Usuários com vínculo de parentesco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43672" y="3625498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 que frequência são permitidas visitas de familiares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76320" y="337927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SUAS, 2016.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06561" y="340902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Fonte: Censo SUAS, 2016.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588249"/>
              </p:ext>
            </p:extLst>
          </p:nvPr>
        </p:nvGraphicFramePr>
        <p:xfrm>
          <a:off x="1181708" y="6937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702497"/>
              </p:ext>
            </p:extLst>
          </p:nvPr>
        </p:nvGraphicFramePr>
        <p:xfrm>
          <a:off x="5951983" y="874608"/>
          <a:ext cx="4893595" cy="253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363147"/>
              </p:ext>
            </p:extLst>
          </p:nvPr>
        </p:nvGraphicFramePr>
        <p:xfrm>
          <a:off x="1706562" y="3890024"/>
          <a:ext cx="86379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724292" y="665152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SUAS, 2016.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36103" y="66421"/>
            <a:ext cx="759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Unidades de Acolhimento que atendem crianças e adolescentes em 2016</a:t>
            </a:r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5853869" y="3933275"/>
            <a:ext cx="598206" cy="254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84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3602173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Por quanto tempo, em média, o usuário é acompanhado após seu desligamento</a:t>
            </a:r>
          </a:p>
        </p:txBody>
      </p:sp>
      <p:graphicFrame>
        <p:nvGraphicFramePr>
          <p:cNvPr id="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804965"/>
              </p:ext>
            </p:extLst>
          </p:nvPr>
        </p:nvGraphicFramePr>
        <p:xfrm>
          <a:off x="1655676" y="3888141"/>
          <a:ext cx="741682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824914"/>
              </p:ext>
            </p:extLst>
          </p:nvPr>
        </p:nvGraphicFramePr>
        <p:xfrm>
          <a:off x="4643136" y="671735"/>
          <a:ext cx="5062538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277634" y="518815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Quem acompanha o usuário após seu desligamento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4267" y="81117"/>
            <a:ext cx="109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Unidades de Acolhimento que atendem crianças e adolescentes em 2016 – acompanhamento após desligamento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12124" y="654841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SUAS, 2016.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42651" y="2826113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SUAS, 2016.</a:t>
            </a:r>
          </a:p>
        </p:txBody>
      </p:sp>
    </p:spTree>
    <p:extLst>
      <p:ext uri="{BB962C8B-B14F-4D97-AF65-F5344CB8AC3E}">
        <p14:creationId xmlns:p14="http://schemas.microsoft.com/office/powerpoint/2010/main" val="374676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85758E2-BD76-441F-BFC7-F37DFD7E9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13273"/>
              </p:ext>
            </p:extLst>
          </p:nvPr>
        </p:nvGraphicFramePr>
        <p:xfrm>
          <a:off x="871671" y="1547290"/>
          <a:ext cx="8825948" cy="399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545986" y="690937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Crianças e adolescentes  acolhidos</a:t>
            </a:r>
            <a:r>
              <a:rPr lang="pt-BR" sz="1400" b="1" dirty="0"/>
              <a:t>, segundo o tempo que estão na Unidade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96505" y="1547290"/>
            <a:ext cx="219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8.089 </a:t>
            </a:r>
            <a:r>
              <a:rPr lang="pt-BR" dirty="0"/>
              <a:t>estão a mais de 2 anos na unidade (24,6%)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1671" y="11443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Acolhimento de Crianças e Adolescentes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9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DC7FEE2-7A02-4D47-BD2A-D39DDA365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4001"/>
              </p:ext>
            </p:extLst>
          </p:nvPr>
        </p:nvGraphicFramePr>
        <p:xfrm>
          <a:off x="486354" y="8009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/>
          <p:cNvSpPr txBox="1"/>
          <p:nvPr/>
        </p:nvSpPr>
        <p:spPr>
          <a:xfrm>
            <a:off x="486354" y="462347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Presença de profissionais nas Unidades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31821"/>
              </p:ext>
            </p:extLst>
          </p:nvPr>
        </p:nvGraphicFramePr>
        <p:xfrm>
          <a:off x="628153" y="4112274"/>
          <a:ext cx="10209474" cy="219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819">
                  <a:extLst>
                    <a:ext uri="{9D8B030D-6E8A-4147-A177-3AD203B41FA5}">
                      <a16:colId xmlns:a16="http://schemas.microsoft.com/office/drawing/2014/main" val="125363142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401873001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2394981268"/>
                    </a:ext>
                  </a:extLst>
                </a:gridCol>
                <a:gridCol w="898498">
                  <a:extLst>
                    <a:ext uri="{9D8B030D-6E8A-4147-A177-3AD203B41FA5}">
                      <a16:colId xmlns:a16="http://schemas.microsoft.com/office/drawing/2014/main" val="3800512195"/>
                    </a:ext>
                  </a:extLst>
                </a:gridCol>
                <a:gridCol w="858741">
                  <a:extLst>
                    <a:ext uri="{9D8B030D-6E8A-4147-A177-3AD203B41FA5}">
                      <a16:colId xmlns:a16="http://schemas.microsoft.com/office/drawing/2014/main" val="969721564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347225121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70635283"/>
                    </a:ext>
                  </a:extLst>
                </a:gridCol>
                <a:gridCol w="819681">
                  <a:extLst>
                    <a:ext uri="{9D8B030D-6E8A-4147-A177-3AD203B41FA5}">
                      <a16:colId xmlns:a16="http://schemas.microsoft.com/office/drawing/2014/main" val="2687814405"/>
                    </a:ext>
                  </a:extLst>
                </a:gridCol>
                <a:gridCol w="667735">
                  <a:extLst>
                    <a:ext uri="{9D8B030D-6E8A-4147-A177-3AD203B41FA5}">
                      <a16:colId xmlns:a16="http://schemas.microsoft.com/office/drawing/2014/main" val="3008049019"/>
                    </a:ext>
                  </a:extLst>
                </a:gridCol>
                <a:gridCol w="762803">
                  <a:extLst>
                    <a:ext uri="{9D8B030D-6E8A-4147-A177-3AD203B41FA5}">
                      <a16:colId xmlns:a16="http://schemas.microsoft.com/office/drawing/2014/main" val="3833321229"/>
                    </a:ext>
                  </a:extLst>
                </a:gridCol>
                <a:gridCol w="882594">
                  <a:extLst>
                    <a:ext uri="{9D8B030D-6E8A-4147-A177-3AD203B41FA5}">
                      <a16:colId xmlns:a16="http://schemas.microsoft.com/office/drawing/2014/main" val="1511585485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935548622"/>
                    </a:ext>
                  </a:extLst>
                </a:gridCol>
              </a:tblGrid>
              <a:tr h="16859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Servidor/ Estatutário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Empregado Público Celetista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Outro vínculo não permanente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Prestadora de serviço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Voluntário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Servidor Temporário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Sem vínculo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Terceirizado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Empregado Celetista do Setor Privado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0736512"/>
                  </a:ext>
                </a:extLst>
              </a:tr>
              <a:tr h="2571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Trabalhadores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Quantidade 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12.017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>
                          <a:effectLst/>
                        </a:rPr>
                        <a:t>14767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7632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10848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2281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8595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871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3985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28388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89.384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69339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Percentual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13.0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16.5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8.5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12.0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2.5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9.6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4.5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31.8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100.0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4451881"/>
                  </a:ext>
                </a:extLst>
              </a:tr>
            </a:tbl>
          </a:graphicData>
        </a:graphic>
      </p:graphicFrame>
      <p:sp>
        <p:nvSpPr>
          <p:cNvPr id="5" name="CaixaDeTexto 3"/>
          <p:cNvSpPr txBox="1"/>
          <p:nvPr/>
        </p:nvSpPr>
        <p:spPr>
          <a:xfrm>
            <a:off x="3286538" y="359481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Profissionais por vínculo</a:t>
            </a:r>
          </a:p>
        </p:txBody>
      </p:sp>
      <p:sp>
        <p:nvSpPr>
          <p:cNvPr id="6" name="Elipse 5"/>
          <p:cNvSpPr/>
          <p:nvPr/>
        </p:nvSpPr>
        <p:spPr>
          <a:xfrm>
            <a:off x="10170362" y="5695651"/>
            <a:ext cx="667265" cy="436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26336"/>
              </p:ext>
            </p:extLst>
          </p:nvPr>
        </p:nvGraphicFramePr>
        <p:xfrm>
          <a:off x="6434648" y="1034542"/>
          <a:ext cx="3655558" cy="204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842">
                  <a:extLst>
                    <a:ext uri="{9D8B030D-6E8A-4147-A177-3AD203B41FA5}">
                      <a16:colId xmlns:a16="http://schemas.microsoft.com/office/drawing/2014/main" val="26147564"/>
                    </a:ext>
                  </a:extLst>
                </a:gridCol>
                <a:gridCol w="1380640">
                  <a:extLst>
                    <a:ext uri="{9D8B030D-6E8A-4147-A177-3AD203B41FA5}">
                      <a16:colId xmlns:a16="http://schemas.microsoft.com/office/drawing/2014/main" val="1273489933"/>
                    </a:ext>
                  </a:extLst>
                </a:gridCol>
                <a:gridCol w="753076">
                  <a:extLst>
                    <a:ext uri="{9D8B030D-6E8A-4147-A177-3AD203B41FA5}">
                      <a16:colId xmlns:a16="http://schemas.microsoft.com/office/drawing/2014/main" val="1996352132"/>
                    </a:ext>
                  </a:extLst>
                </a:gridCol>
              </a:tblGrid>
              <a:tr h="4132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Qtde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%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9135556"/>
                  </a:ext>
                </a:extLst>
              </a:tr>
              <a:tr h="4271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Sem Escolaridade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9.521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10.6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9500272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Fundamental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15.158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16.9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42154074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Médio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42.683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47.7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29145212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Superior 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22.022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24.6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7101972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89.384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u="none" strike="noStrike" dirty="0">
                          <a:effectLst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8762643"/>
                  </a:ext>
                </a:extLst>
              </a:tr>
            </a:tbl>
          </a:graphicData>
        </a:graphic>
      </p:graphicFrame>
      <p:sp>
        <p:nvSpPr>
          <p:cNvPr id="8" name="CaixaDeTexto 3"/>
          <p:cNvSpPr txBox="1"/>
          <p:nvPr/>
        </p:nvSpPr>
        <p:spPr>
          <a:xfrm>
            <a:off x="6035361" y="53926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Escolaridade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8978"/>
            <a:ext cx="665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Acolhimento de Crianças e Adolescentes – Trabalhadores na Unidade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51421" y="640482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</a:t>
            </a:r>
            <a:r>
              <a:rPr lang="pt-BR" sz="1000" dirty="0" smtClean="0"/>
              <a:t>SUAS 2016.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44831" y="3206683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</a:t>
            </a:r>
            <a:r>
              <a:rPr lang="pt-BR" sz="1000" dirty="0" smtClean="0"/>
              <a:t>SUAS 2016.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16270" y="334859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</a:t>
            </a:r>
            <a:r>
              <a:rPr lang="pt-BR" sz="1000" dirty="0" smtClean="0"/>
              <a:t>SUAS 2016.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149151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270892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pt-BR" sz="4000" dirty="0"/>
              <a:t>Serviço de Acolhimento em Família Acolhedora</a:t>
            </a:r>
          </a:p>
        </p:txBody>
      </p:sp>
    </p:spTree>
    <p:extLst>
      <p:ext uri="{BB962C8B-B14F-4D97-AF65-F5344CB8AC3E}">
        <p14:creationId xmlns:p14="http://schemas.microsoft.com/office/powerpoint/2010/main" val="2802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847528" y="189978"/>
            <a:ext cx="856895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pt-BR" sz="1500" b="1" dirty="0">
                <a:solidFill>
                  <a:prstClr val="black"/>
                </a:solidFill>
              </a:rPr>
              <a:t>Quantidade de Municípios que ofertam Serviço de Acolhimento em Família Acolhedora, quantidade de famílias cadastradas e quantidade de crianças acolhidas</a:t>
            </a:r>
            <a:endParaRPr lang="pt-BR" sz="15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79576" y="6579813"/>
            <a:ext cx="254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Censo SUAS Gestão Municipal, 2016.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866E65-7108-4E3D-9BDF-E9B4E2858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104863"/>
              </p:ext>
            </p:extLst>
          </p:nvPr>
        </p:nvGraphicFramePr>
        <p:xfrm>
          <a:off x="2220793" y="501602"/>
          <a:ext cx="8489614" cy="390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7506"/>
              </p:ext>
            </p:extLst>
          </p:nvPr>
        </p:nvGraphicFramePr>
        <p:xfrm>
          <a:off x="2111260" y="4484289"/>
          <a:ext cx="8208912" cy="209552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73178">
                  <a:extLst>
                    <a:ext uri="{9D8B030D-6E8A-4147-A177-3AD203B41FA5}">
                      <a16:colId xmlns:a16="http://schemas.microsoft.com/office/drawing/2014/main" val="1387873664"/>
                    </a:ext>
                  </a:extLst>
                </a:gridCol>
                <a:gridCol w="1454894">
                  <a:extLst>
                    <a:ext uri="{9D8B030D-6E8A-4147-A177-3AD203B41FA5}">
                      <a16:colId xmlns:a16="http://schemas.microsoft.com/office/drawing/2014/main" val="2941795181"/>
                    </a:ext>
                  </a:extLst>
                </a:gridCol>
                <a:gridCol w="567763">
                  <a:extLst>
                    <a:ext uri="{9D8B030D-6E8A-4147-A177-3AD203B41FA5}">
                      <a16:colId xmlns:a16="http://schemas.microsoft.com/office/drawing/2014/main" val="1016297"/>
                    </a:ext>
                  </a:extLst>
                </a:gridCol>
                <a:gridCol w="713785">
                  <a:extLst>
                    <a:ext uri="{9D8B030D-6E8A-4147-A177-3AD203B41FA5}">
                      <a16:colId xmlns:a16="http://schemas.microsoft.com/office/drawing/2014/main" val="2944926207"/>
                    </a:ext>
                  </a:extLst>
                </a:gridCol>
                <a:gridCol w="421741">
                  <a:extLst>
                    <a:ext uri="{9D8B030D-6E8A-4147-A177-3AD203B41FA5}">
                      <a16:colId xmlns:a16="http://schemas.microsoft.com/office/drawing/2014/main" val="3815847855"/>
                    </a:ext>
                  </a:extLst>
                </a:gridCol>
                <a:gridCol w="727491">
                  <a:extLst>
                    <a:ext uri="{9D8B030D-6E8A-4147-A177-3AD203B41FA5}">
                      <a16:colId xmlns:a16="http://schemas.microsoft.com/office/drawing/2014/main" val="401138644"/>
                    </a:ext>
                  </a:extLst>
                </a:gridCol>
                <a:gridCol w="646443">
                  <a:extLst>
                    <a:ext uri="{9D8B030D-6E8A-4147-A177-3AD203B41FA5}">
                      <a16:colId xmlns:a16="http://schemas.microsoft.com/office/drawing/2014/main" val="113177912"/>
                    </a:ext>
                  </a:extLst>
                </a:gridCol>
                <a:gridCol w="646443">
                  <a:extLst>
                    <a:ext uri="{9D8B030D-6E8A-4147-A177-3AD203B41FA5}">
                      <a16:colId xmlns:a16="http://schemas.microsoft.com/office/drawing/2014/main" val="3319921729"/>
                    </a:ext>
                  </a:extLst>
                </a:gridCol>
                <a:gridCol w="570044">
                  <a:extLst>
                    <a:ext uri="{9D8B030D-6E8A-4147-A177-3AD203B41FA5}">
                      <a16:colId xmlns:a16="http://schemas.microsoft.com/office/drawing/2014/main" val="2375107762"/>
                    </a:ext>
                  </a:extLst>
                </a:gridCol>
                <a:gridCol w="887130">
                  <a:extLst>
                    <a:ext uri="{9D8B030D-6E8A-4147-A177-3AD203B41FA5}">
                      <a16:colId xmlns:a16="http://schemas.microsoft.com/office/drawing/2014/main" val="1332636712"/>
                    </a:ext>
                  </a:extLst>
                </a:gridCol>
              </a:tblGrid>
              <a:tr h="791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 o município possui Serviço de Acolhimento em Família Acolhedora para Criança e Adolescente?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Caso sim, o Serviço de Acolhimento em Família Acolhedora é regulamentado por lei municipal?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Existe repasse de subsídio financeiro para as famílias acolhedoras?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Municípios que possuem pelo menos 1 famílias cadastrada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Municípios que possuem pelo menos 1 crianças acolhida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91409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Qtde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Qtde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Qtde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Qtde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Qtde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59175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372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283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76.1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298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80.1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300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80.6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236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63.4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19703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315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81.6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251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79.7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235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74.6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169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53.7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58270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462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379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82.0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351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76.0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314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68.0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209</a:t>
                      </a:r>
                      <a:endParaRPr lang="pt-BR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45.2</a:t>
                      </a:r>
                      <a:endParaRPr lang="pt-BR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631146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522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431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82.6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74.7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348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66.7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235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45.0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9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5015"/>
              </p:ext>
            </p:extLst>
          </p:nvPr>
        </p:nvGraphicFramePr>
        <p:xfrm>
          <a:off x="1703513" y="560788"/>
          <a:ext cx="8781344" cy="2806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069">
                  <a:extLst>
                    <a:ext uri="{9D8B030D-6E8A-4147-A177-3AD203B41FA5}">
                      <a16:colId xmlns:a16="http://schemas.microsoft.com/office/drawing/2014/main" val="977623892"/>
                    </a:ext>
                  </a:extLst>
                </a:gridCol>
                <a:gridCol w="1391655">
                  <a:extLst>
                    <a:ext uri="{9D8B030D-6E8A-4147-A177-3AD203B41FA5}">
                      <a16:colId xmlns:a16="http://schemas.microsoft.com/office/drawing/2014/main" val="2051436679"/>
                    </a:ext>
                  </a:extLst>
                </a:gridCol>
                <a:gridCol w="1391655">
                  <a:extLst>
                    <a:ext uri="{9D8B030D-6E8A-4147-A177-3AD203B41FA5}">
                      <a16:colId xmlns:a16="http://schemas.microsoft.com/office/drawing/2014/main" val="509068504"/>
                    </a:ext>
                  </a:extLst>
                </a:gridCol>
                <a:gridCol w="1391655">
                  <a:extLst>
                    <a:ext uri="{9D8B030D-6E8A-4147-A177-3AD203B41FA5}">
                      <a16:colId xmlns:a16="http://schemas.microsoft.com/office/drawing/2014/main" val="3060159555"/>
                    </a:ext>
                  </a:extLst>
                </a:gridCol>
                <a:gridCol w="1391655">
                  <a:extLst>
                    <a:ext uri="{9D8B030D-6E8A-4147-A177-3AD203B41FA5}">
                      <a16:colId xmlns:a16="http://schemas.microsoft.com/office/drawing/2014/main" val="1761282283"/>
                    </a:ext>
                  </a:extLst>
                </a:gridCol>
                <a:gridCol w="1391655">
                  <a:extLst>
                    <a:ext uri="{9D8B030D-6E8A-4147-A177-3AD203B41FA5}">
                      <a16:colId xmlns:a16="http://schemas.microsoft.com/office/drawing/2014/main" val="13209494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 o município possui Serviço de Acolhimento em Família Acolhedora para Criança e Adolescente?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Caso sim, o Serviço de Acolhimento em Família Acolhedora é regulamentado por lei municipal?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Existe repasse de subsídio financeiro para as famílias acolhedoras?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de  famílias aptas a receber as crianças/adolescentes com medidas protetivas estão cadastradas pelo Serviço?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crianças/adolescentes estão sendo acolhidas por meio do Serviço de Família Acolhedora no município?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269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Pequeno I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334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895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647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862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Pequeno II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150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4427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Médio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310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31462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Grande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713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575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2427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Metrópole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181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219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02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522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431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>
                          <a:effectLst/>
                        </a:rPr>
                        <a:t>390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 smtClean="0">
                          <a:effectLst/>
                        </a:rPr>
                        <a:t>2.341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 smtClean="0">
                          <a:effectLst/>
                        </a:rPr>
                        <a:t>1.837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9875513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49118"/>
              </p:ext>
            </p:extLst>
          </p:nvPr>
        </p:nvGraphicFramePr>
        <p:xfrm>
          <a:off x="1721201" y="3719564"/>
          <a:ext cx="8763657" cy="2841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397">
                  <a:extLst>
                    <a:ext uri="{9D8B030D-6E8A-4147-A177-3AD203B41FA5}">
                      <a16:colId xmlns:a16="http://schemas.microsoft.com/office/drawing/2014/main" val="846399856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1722731243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3011871078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3008350738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1473312149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1099455938"/>
                    </a:ext>
                  </a:extLst>
                </a:gridCol>
              </a:tblGrid>
              <a:tr h="12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737" marR="7737" marT="7737" marB="0" anchor="ctr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 o município possui Serviço de Acolhimento em Família Acolhedora para Criança e Adolescente?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Caso sim, o Serviço de Acolhimento em Família Acolhedora é regulamentado por lei municipal?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Existe repasse de subsídio financeiro para as famílias acolhedoras?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de  famílias aptas a receber as crianças/adolescentes com medidas protetivas estão cadastradas pelo Serviço?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crianças/adolescentes estão sendo acolhidas por meio do Serviço de Família Acolhedora no município?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6" marR="5766" marT="5766" marB="0" anchor="b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84849"/>
                  </a:ext>
                </a:extLst>
              </a:tr>
              <a:tr h="1702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Norte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10605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Nordeste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7737" marR="7737" marT="7737" marB="0"/>
                </a:tc>
                <a:extLst>
                  <a:ext uri="{0D108BD9-81ED-4DB2-BD59-A6C34878D82A}">
                    <a16:rowId xmlns:a16="http://schemas.microsoft.com/office/drawing/2014/main" val="1304526665"/>
                  </a:ext>
                </a:extLst>
              </a:tr>
              <a:tr h="1624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Sudeste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</a:p>
                  </a:txBody>
                  <a:tcPr marL="7737" marR="7737" marT="773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70862"/>
                  </a:ext>
                </a:extLst>
              </a:tr>
              <a:tr h="1624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Sul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</a:p>
                  </a:txBody>
                  <a:tcPr marL="7737" marR="7737" marT="7737" marB="0"/>
                </a:tc>
                <a:extLst>
                  <a:ext uri="{0D108BD9-81ED-4DB2-BD59-A6C34878D82A}">
                    <a16:rowId xmlns:a16="http://schemas.microsoft.com/office/drawing/2014/main" val="2555210171"/>
                  </a:ext>
                </a:extLst>
              </a:tr>
              <a:tr h="1744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 Centro-Oeste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737" marR="7737" marT="7737" marB="0"/>
                </a:tc>
                <a:extLst>
                  <a:ext uri="{0D108BD9-81ED-4DB2-BD59-A6C34878D82A}">
                    <a16:rowId xmlns:a16="http://schemas.microsoft.com/office/drawing/2014/main" val="531843183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737" marR="7737" marT="7737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2.341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7" marR="7737" marT="7737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1.837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7" marR="7737" marT="7737" marB="0"/>
                </a:tc>
                <a:extLst>
                  <a:ext uri="{0D108BD9-81ED-4DB2-BD59-A6C34878D82A}">
                    <a16:rowId xmlns:a16="http://schemas.microsoft.com/office/drawing/2014/main" val="170560536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72691" y="662158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Fonte: Censo SUAS, 2016.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3896" y="102550"/>
            <a:ext cx="706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Família Acolhedora 2016 – Quantidade de Municípios, Famílias e 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8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>
          <a:xfrm>
            <a:off x="1981200" y="16752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Obrigado!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27355" y="3708946"/>
            <a:ext cx="10235379" cy="2040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Coordenação-Geral dos Serviços de Vigilância Socioassistencial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Departamento de Gestão do SUAS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Secretaria Nacional de Assistência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Ministério do Desenvolvimento Social e Combate à Fome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E-mail: </a:t>
            </a:r>
            <a:r>
              <a:rPr kumimoji="0" lang="pt-B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vigilanciasocial@mds.gov.br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892" y="1996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/>
              <a:t>CADSUAS de 3 de abril de 2018</a:t>
            </a:r>
            <a:r>
              <a:rPr lang="pt-BR" b="1" i="1" dirty="0"/>
              <a:t/>
            </a:r>
            <a:br>
              <a:rPr lang="pt-BR" b="1" i="1" dirty="0"/>
            </a:br>
            <a:endParaRPr lang="pt-BR" sz="1800" b="1" i="1" dirty="0"/>
          </a:p>
        </p:txBody>
      </p:sp>
    </p:spTree>
    <p:extLst>
      <p:ext uri="{BB962C8B-B14F-4D97-AF65-F5344CB8AC3E}">
        <p14:creationId xmlns:p14="http://schemas.microsoft.com/office/powerpoint/2010/main" val="12583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12" y="365125"/>
            <a:ext cx="11301859" cy="62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6" y="0"/>
            <a:ext cx="10880521" cy="69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CADSUAS março de 2018 _ vai ser alterado censo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dirty="0" smtClean="0"/>
              <a:t>6.128 unidades municipais de acolhimento</a:t>
            </a:r>
          </a:p>
          <a:p>
            <a:pPr lvl="1"/>
            <a:r>
              <a:rPr lang="pt-BR" dirty="0" smtClean="0"/>
              <a:t>3.625 de crianças e adolescentes com 56.322 vagas</a:t>
            </a:r>
          </a:p>
          <a:p>
            <a:pPr lvl="1"/>
            <a:r>
              <a:rPr lang="pt-BR" dirty="0" smtClean="0"/>
              <a:t>769 de adultos e famílias com 37.413 vagas</a:t>
            </a:r>
          </a:p>
          <a:p>
            <a:pPr lvl="1"/>
            <a:r>
              <a:rPr lang="pt-BR" dirty="0" smtClean="0"/>
              <a:t>211 de adultos com deficiência com 5.439 vagas</a:t>
            </a:r>
          </a:p>
          <a:p>
            <a:pPr lvl="1"/>
            <a:r>
              <a:rPr lang="pt-BR" dirty="0" smtClean="0"/>
              <a:t>2.094 para outros públicos, com 80.742 vagas</a:t>
            </a:r>
          </a:p>
          <a:p>
            <a:pPr marL="228600" lvl="1">
              <a:spcBef>
                <a:spcPts val="1000"/>
              </a:spcBef>
            </a:pPr>
            <a:r>
              <a:rPr lang="pt-BR" sz="2800" dirty="0" smtClean="0"/>
              <a:t>118 Unidades estaduais de Acolhimento</a:t>
            </a:r>
            <a:endParaRPr lang="pt-BR" sz="2800" dirty="0"/>
          </a:p>
          <a:p>
            <a:pPr lvl="1"/>
            <a:r>
              <a:rPr lang="pt-BR" dirty="0" smtClean="0"/>
              <a:t>36 </a:t>
            </a:r>
            <a:r>
              <a:rPr lang="pt-BR" dirty="0"/>
              <a:t>de crianças e adolescentes com </a:t>
            </a:r>
            <a:r>
              <a:rPr lang="pt-BR" dirty="0" smtClean="0"/>
              <a:t>945 </a:t>
            </a:r>
            <a:r>
              <a:rPr lang="pt-BR" dirty="0"/>
              <a:t>vagas</a:t>
            </a:r>
          </a:p>
          <a:p>
            <a:pPr lvl="1"/>
            <a:r>
              <a:rPr lang="pt-BR" dirty="0" smtClean="0"/>
              <a:t>5 </a:t>
            </a:r>
            <a:r>
              <a:rPr lang="pt-BR" dirty="0"/>
              <a:t>de adultos e famílias com </a:t>
            </a:r>
            <a:r>
              <a:rPr lang="pt-BR" dirty="0" smtClean="0"/>
              <a:t>183 </a:t>
            </a:r>
            <a:r>
              <a:rPr lang="pt-BR" dirty="0"/>
              <a:t>vagas</a:t>
            </a:r>
          </a:p>
          <a:p>
            <a:pPr lvl="1"/>
            <a:r>
              <a:rPr lang="pt-BR" dirty="0" smtClean="0"/>
              <a:t>58 </a:t>
            </a:r>
            <a:r>
              <a:rPr lang="pt-BR" dirty="0"/>
              <a:t>de adultos com deficiência com 5.439 </a:t>
            </a:r>
            <a:r>
              <a:rPr lang="pt-BR" dirty="0" smtClean="0"/>
              <a:t>vagas</a:t>
            </a:r>
          </a:p>
          <a:p>
            <a:pPr lvl="1"/>
            <a:r>
              <a:rPr lang="pt-BR" dirty="0" smtClean="0"/>
              <a:t>77 </a:t>
            </a:r>
            <a:r>
              <a:rPr lang="pt-BR" dirty="0"/>
              <a:t>para outros públicos, com </a:t>
            </a:r>
            <a:r>
              <a:rPr lang="pt-BR" dirty="0" smtClean="0"/>
              <a:t>629 </a:t>
            </a:r>
            <a:r>
              <a:rPr lang="pt-BR" dirty="0"/>
              <a:t>vagas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36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892" y="1996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/>
              <a:t>Censo SUAS</a:t>
            </a:r>
            <a:endParaRPr lang="pt-BR" sz="1800" b="1" i="1" dirty="0"/>
          </a:p>
        </p:txBody>
      </p:sp>
    </p:spTree>
    <p:extLst>
      <p:ext uri="{BB962C8B-B14F-4D97-AF65-F5344CB8AC3E}">
        <p14:creationId xmlns:p14="http://schemas.microsoft.com/office/powerpoint/2010/main" val="16131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36298" t="18080" r="35353" b="8841"/>
          <a:stretch/>
        </p:blipFill>
        <p:spPr>
          <a:xfrm>
            <a:off x="1586743" y="321147"/>
            <a:ext cx="2394963" cy="34726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36298" t="18079" r="35353" b="9681"/>
          <a:stretch/>
        </p:blipFill>
        <p:spPr>
          <a:xfrm>
            <a:off x="3290648" y="311154"/>
            <a:ext cx="2402327" cy="34433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36298" t="21440" r="35353" b="7160"/>
          <a:stretch/>
        </p:blipFill>
        <p:spPr>
          <a:xfrm>
            <a:off x="5046828" y="321148"/>
            <a:ext cx="2110313" cy="30424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36298" t="21440" r="35353" b="7160"/>
          <a:stretch/>
        </p:blipFill>
        <p:spPr>
          <a:xfrm>
            <a:off x="6575099" y="311155"/>
            <a:ext cx="2160240" cy="33126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35825" t="21440" r="35353" b="7160"/>
          <a:stretch/>
        </p:blipFill>
        <p:spPr>
          <a:xfrm>
            <a:off x="8211432" y="354099"/>
            <a:ext cx="2349065" cy="32732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/>
          <a:srcRect l="36381" t="18480" r="35270" b="10926"/>
          <a:stretch/>
        </p:blipFill>
        <p:spPr>
          <a:xfrm>
            <a:off x="4284485" y="1700808"/>
            <a:ext cx="3569779" cy="50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/>
              <a:t>Censo SUAS 2017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57218" y="2420888"/>
            <a:ext cx="8219256" cy="36004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1 – IDENTIFICAÇÃO DA UNIDADE DE ACOLHIMENTO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2 – CARACTERIZAÇÃO DA UNIDADE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3 – CARACTERÍSTICAS DOS USUÁRIOS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4 – SERVIÇO DE ACOLHIMENTO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5 – ESTRUTURA FÍSICA E ÁREA DE LOCALIZAÇÃO DA UNIDADE 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b="1" dirty="0"/>
              <a:t>BLOCO 6 – GESTÃO DE PESSOAS</a:t>
            </a:r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847528" y="1414091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Unidades de Acolhimento </a:t>
            </a:r>
          </a:p>
          <a:p>
            <a:r>
              <a:rPr lang="pt-BR" sz="3600" dirty="0"/>
              <a:t>(Abrigos, Casas-lares, Casas de passagem, entre outros) </a:t>
            </a:r>
            <a:endParaRPr lang="pt-BR" sz="3600" b="0" dirty="0"/>
          </a:p>
        </p:txBody>
      </p:sp>
    </p:spTree>
    <p:extLst>
      <p:ext uri="{BB962C8B-B14F-4D97-AF65-F5344CB8AC3E}">
        <p14:creationId xmlns:p14="http://schemas.microsoft.com/office/powerpoint/2010/main" val="37937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1703</Words>
  <Application>Microsoft Office PowerPoint</Application>
  <PresentationFormat>Widescreen</PresentationFormat>
  <Paragraphs>636</Paragraphs>
  <Slides>28</Slides>
  <Notes>2</Notes>
  <HiddenSlides>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do Office</vt:lpstr>
      <vt:lpstr> Serviços de Acolhimento no SUAS de Crianças e Adolescentes - Monitoramento  Censo SUAS 2017 </vt:lpstr>
      <vt:lpstr>Fontes</vt:lpstr>
      <vt:lpstr>CADSUAS de 3 de abril de 2018 </vt:lpstr>
      <vt:lpstr>Apresentação do PowerPoint</vt:lpstr>
      <vt:lpstr>Apresentação do PowerPoint</vt:lpstr>
      <vt:lpstr>Unidades CADSUAS março de 2018 _ vai ser alterado censo </vt:lpstr>
      <vt:lpstr>Censo SUAS</vt:lpstr>
      <vt:lpstr>Apresentação do PowerPoint</vt:lpstr>
      <vt:lpstr>Censo SUAS 2017</vt:lpstr>
      <vt:lpstr>Apresentação do PowerPoint</vt:lpstr>
      <vt:lpstr>Apresentação do PowerPoint</vt:lpstr>
      <vt:lpstr>Apresentação do PowerPoint</vt:lpstr>
      <vt:lpstr>Crianças e Adolescentes 1.1.1. Ampliar a cobertura das ofertas da política de assistência social para garantir seu caráter universal e as provisões socioassistenciais necessárias à integralidade da proteção (Plano Decenal – Diretriz 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Serviço de Acolhimento em Família Acolhedora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Cinthia Barros dos Santos</dc:creator>
  <cp:lastModifiedBy>R051BR</cp:lastModifiedBy>
  <cp:revision>102</cp:revision>
  <dcterms:created xsi:type="dcterms:W3CDTF">2017-08-02T18:52:24Z</dcterms:created>
  <dcterms:modified xsi:type="dcterms:W3CDTF">2018-04-24T20:06:26Z</dcterms:modified>
</cp:coreProperties>
</file>