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0" r:id="rId4"/>
    <p:sldId id="262" r:id="rId5"/>
    <p:sldId id="263" r:id="rId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19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694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32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05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4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68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36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8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30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24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B3EEF-5D38-4A93-AD5B-1E66850878C5}" type="datetimeFigureOut">
              <a:rPr lang="pt-BR" smtClean="0"/>
              <a:t>03/02/2017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2D9F6-5866-4C4F-B817-176A0374FA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80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36061" y="40501"/>
            <a:ext cx="4706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Tempestividade</a:t>
            </a:r>
            <a:endParaRPr lang="pt-B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436061" y="2780928"/>
            <a:ext cx="8312403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323528" y="26729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564536" y="267291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07504" y="3028410"/>
            <a:ext cx="150881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01/01/2017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768297" y="3028410"/>
            <a:ext cx="147196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31/12/2019</a:t>
            </a:r>
          </a:p>
        </p:txBody>
      </p:sp>
      <p:sp>
        <p:nvSpPr>
          <p:cNvPr id="11" name="Elipse 10"/>
          <p:cNvSpPr/>
          <p:nvPr/>
        </p:nvSpPr>
        <p:spPr>
          <a:xfrm>
            <a:off x="5653795" y="2672916"/>
            <a:ext cx="216024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723158" y="3033654"/>
            <a:ext cx="1508818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05/01/2019</a:t>
            </a:r>
          </a:p>
        </p:txBody>
      </p:sp>
      <p:sp>
        <p:nvSpPr>
          <p:cNvPr id="9" name="Seta à esquerda, à direita e acima 8"/>
          <p:cNvSpPr/>
          <p:nvPr/>
        </p:nvSpPr>
        <p:spPr>
          <a:xfrm>
            <a:off x="5791863" y="2276872"/>
            <a:ext cx="1876729" cy="28803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290904" y="1492041"/>
            <a:ext cx="28786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360 dias que antecedem o final da Certificação</a:t>
            </a:r>
          </a:p>
        </p:txBody>
      </p:sp>
      <p:cxnSp>
        <p:nvCxnSpPr>
          <p:cNvPr id="15" name="Conector em curva 14"/>
          <p:cNvCxnSpPr/>
          <p:nvPr/>
        </p:nvCxnSpPr>
        <p:spPr>
          <a:xfrm rot="5400000">
            <a:off x="5219255" y="3105784"/>
            <a:ext cx="1513802" cy="108012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3491880" y="4464293"/>
            <a:ext cx="3098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Protocolo </a:t>
            </a:r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TEMPESTIVO: a certificação continuará VÁLIDA.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448412" y="4533864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Após 31/12/2019 o </a:t>
            </a:r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rocesso </a:t>
            </a:r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será autuado como CONCESSÃO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32838" y="963831"/>
            <a:ext cx="283975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Validade da certificação</a:t>
            </a:r>
            <a:r>
              <a:rPr lang="pt-BR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endParaRPr lang="pt-BR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29" name="Conector em curva 28"/>
          <p:cNvCxnSpPr/>
          <p:nvPr/>
        </p:nvCxnSpPr>
        <p:spPr>
          <a:xfrm rot="5400000">
            <a:off x="2122911" y="3109695"/>
            <a:ext cx="1513802" cy="108012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321268" y="4533864"/>
            <a:ext cx="3098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documentação será restituída para a entidade se protocolada nesse período.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838637" y="1055874"/>
            <a:ext cx="1062619" cy="2160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61727" y="1399998"/>
            <a:ext cx="28354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 inicial de protocolo </a:t>
            </a:r>
          </a:p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tempestivo</a:t>
            </a:r>
            <a:r>
              <a:rPr lang="pt-BR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: </a:t>
            </a:r>
            <a:endParaRPr lang="pt-BR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2846212" y="1737972"/>
            <a:ext cx="1062619" cy="2160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8460432" y="2780931"/>
            <a:ext cx="0" cy="16833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5452999" y="609329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As datas utilizadas são apenas um exemplo!!!!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5782" y="260648"/>
            <a:ext cx="4774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Vigente x Válida</a:t>
            </a:r>
            <a:endParaRPr lang="pt-B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" name="Conector reto 3"/>
          <p:cNvCxnSpPr>
            <a:stCxn id="6" idx="6"/>
          </p:cNvCxnSpPr>
          <p:nvPr/>
        </p:nvCxnSpPr>
        <p:spPr>
          <a:xfrm>
            <a:off x="1163290" y="3551795"/>
            <a:ext cx="7513166" cy="2122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947266" y="3443783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426562" y="34514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à esquerda, à direita e acima 8"/>
          <p:cNvSpPr/>
          <p:nvPr/>
        </p:nvSpPr>
        <p:spPr>
          <a:xfrm flipV="1">
            <a:off x="1164990" y="4360479"/>
            <a:ext cx="3797211" cy="28803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63190" y="3652593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Início da </a:t>
            </a:r>
            <a:endParaRPr lang="pt-B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Certificação 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5775136" y="3701273"/>
            <a:ext cx="15188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Término </a:t>
            </a:r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 </a:t>
            </a:r>
            <a:endParaRPr lang="pt-BR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Certificação 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568760" y="4725143"/>
            <a:ext cx="29862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Prazo de 3 ou 5 anos a dependa da Receita  Bruta Anual (Certificação VIGENTE!) 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Elipse 30"/>
          <p:cNvSpPr/>
          <p:nvPr/>
        </p:nvSpPr>
        <p:spPr>
          <a:xfrm>
            <a:off x="4960500" y="345145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Seta à esquerda, à direita e acima 31"/>
          <p:cNvSpPr/>
          <p:nvPr/>
        </p:nvSpPr>
        <p:spPr>
          <a:xfrm flipV="1">
            <a:off x="5141255" y="3144595"/>
            <a:ext cx="1425948" cy="2991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5035792" y="1666878"/>
            <a:ext cx="15562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360 dias que antecedem o término da Certificação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Seta para a esquerda 20"/>
          <p:cNvSpPr/>
          <p:nvPr/>
        </p:nvSpPr>
        <p:spPr>
          <a:xfrm>
            <a:off x="4095022" y="2251429"/>
            <a:ext cx="824851" cy="2880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355782" y="1514273"/>
            <a:ext cx="37614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Protocolando nesse período a entidade garante a validade da sua certificação até a decisão do processo de Renovação  (Certificação VÁLIDA!)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Seta à esquerda, à direita e acima 34"/>
          <p:cNvSpPr/>
          <p:nvPr/>
        </p:nvSpPr>
        <p:spPr>
          <a:xfrm>
            <a:off x="6793563" y="2990317"/>
            <a:ext cx="1872208" cy="310344"/>
          </a:xfrm>
          <a:prstGeom prst="leftRigh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/>
          <p:cNvSpPr txBox="1"/>
          <p:nvPr/>
        </p:nvSpPr>
        <p:spPr>
          <a:xfrm>
            <a:off x="6520259" y="1071007"/>
            <a:ext cx="2440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Protocolando após o último dia de certificação, o requerimento será considera uma Concessão</a:t>
            </a: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2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0924" y="154769"/>
            <a:ext cx="427944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Pedido de Manifestação</a:t>
            </a:r>
            <a:endParaRPr lang="pt-B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1974619" y="1412776"/>
            <a:ext cx="151216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6" name="Picture 4" descr="C:\Users\pedro.souza\AppData\Local\Microsoft\Windows\Temporary Internet Files\Content.IE5\7RIV26VE\burocraci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60103"/>
            <a:ext cx="1215747" cy="101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para a direita 7"/>
          <p:cNvSpPr/>
          <p:nvPr/>
        </p:nvSpPr>
        <p:spPr>
          <a:xfrm>
            <a:off x="5220072" y="1421160"/>
            <a:ext cx="1512168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888873" y="447157"/>
            <a:ext cx="2369394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O protocolo setorial verifica se constam todos os documentos obrigatórios e autua o processo</a:t>
            </a:r>
            <a:endParaRPr lang="pt-BR" sz="1400" dirty="0"/>
          </a:p>
        </p:txBody>
      </p:sp>
      <p:pic>
        <p:nvPicPr>
          <p:cNvPr id="3078" name="Picture 6" descr="C:\Users\pedro.souza\AppData\Local\Microsoft\Windows\Temporary Internet Files\Content.IE5\7RIV26VE\Kafka_Der_Prozess_192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06605"/>
            <a:ext cx="1263764" cy="111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ta para baixo 6"/>
          <p:cNvSpPr/>
          <p:nvPr/>
        </p:nvSpPr>
        <p:spPr>
          <a:xfrm>
            <a:off x="7976527" y="2386092"/>
            <a:ext cx="360040" cy="144016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9" name="Picture 7" descr="C:\Users\pedro.souza\AppData\Local\Microsoft\Windows\Temporary Internet Files\Content.IE5\GT4XIDUI\analista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25" y="4005064"/>
            <a:ext cx="1219043" cy="112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5652120" y="2564904"/>
            <a:ext cx="2088232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O processo entra para fila de análise de acordo com a ordem cronológica de protocolo</a:t>
            </a:r>
            <a:endParaRPr lang="pt-BR" sz="1400" dirty="0"/>
          </a:p>
        </p:txBody>
      </p:sp>
      <p:sp>
        <p:nvSpPr>
          <p:cNvPr id="10" name="Seta para a esquerda 9"/>
          <p:cNvSpPr/>
          <p:nvPr/>
        </p:nvSpPr>
        <p:spPr>
          <a:xfrm>
            <a:off x="5724128" y="4754464"/>
            <a:ext cx="1656184" cy="36004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5492954" y="5134724"/>
            <a:ext cx="3290672" cy="1600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Se o analista verificar que a entidade também tem atividades na área de educação e/ou saúde, além das atividades preponderantes na assistência social, é encaminhada cópia do processo ao MEC e/ou MS para que eles se manifestem quanto as respectivas atividades.</a:t>
            </a:r>
            <a:endParaRPr lang="pt-BR" sz="1400" dirty="0">
              <a:solidFill>
                <a:srgbClr val="FF0000"/>
              </a:solidFill>
            </a:endParaRPr>
          </a:p>
        </p:txBody>
      </p:sp>
      <p:pic>
        <p:nvPicPr>
          <p:cNvPr id="3083" name="Picture 11" descr="C:\Users\pedro.souza\AppData\Local\Microsoft\Windows\Temporary Internet Files\Content.IE5\KEOJ2JS1\entrega_centros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701" y="4301688"/>
            <a:ext cx="1197248" cy="94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eta para a esquerda 23"/>
          <p:cNvSpPr/>
          <p:nvPr/>
        </p:nvSpPr>
        <p:spPr>
          <a:xfrm>
            <a:off x="1997580" y="4774684"/>
            <a:ext cx="1656184" cy="36004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1909939" y="5257562"/>
            <a:ext cx="207492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O MEC e/ou MS analisam as atividades em suas respectivas áreas e encaminham a resposta ao MDSA com as devidas manifestações.</a:t>
            </a:r>
            <a:endParaRPr lang="pt-BR" sz="1400" dirty="0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17" y="4641769"/>
            <a:ext cx="942975" cy="91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1060103"/>
            <a:ext cx="942975" cy="91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eta para cima 10"/>
          <p:cNvSpPr/>
          <p:nvPr/>
        </p:nvSpPr>
        <p:spPr>
          <a:xfrm>
            <a:off x="884330" y="3814793"/>
            <a:ext cx="333751" cy="70390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Document"/>
          <p:cNvSpPr>
            <a:spLocks noEditPoints="1" noChangeArrowheads="1"/>
          </p:cNvSpPr>
          <p:nvPr/>
        </p:nvSpPr>
        <p:spPr bwMode="auto">
          <a:xfrm>
            <a:off x="728807" y="2924944"/>
            <a:ext cx="644793" cy="70713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80069" y="3016900"/>
            <a:ext cx="7422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/>
              <a:t>Portaria D.O.U</a:t>
            </a:r>
            <a:endParaRPr lang="pt-BR" sz="11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1609943" y="3047428"/>
            <a:ext cx="2374921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O MDSA analisa as atividades de assistência social e emite portaria com a decisão final levando em consideração a manifestação dos demais ministérios</a:t>
            </a:r>
            <a:endParaRPr lang="pt-BR" sz="1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66480" y="1916832"/>
            <a:ext cx="2318385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A entidade protocola pedido de concessão/renovação de Certificação no MDSA.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6565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7675" y="0"/>
            <a:ext cx="54767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Caminho do Processo CEBAS</a:t>
            </a:r>
            <a:endParaRPr lang="pt-B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1663238" y="911218"/>
            <a:ext cx="964546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6" name="Picture 4" descr="C:\Users\pedro.souza\AppData\Local\Microsoft\Windows\Temporary Internet Files\Content.IE5\7RIV26VE\burocraci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77" y="724878"/>
            <a:ext cx="864309" cy="79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para a direita 7"/>
          <p:cNvSpPr/>
          <p:nvPr/>
        </p:nvSpPr>
        <p:spPr>
          <a:xfrm>
            <a:off x="4156273" y="911218"/>
            <a:ext cx="93610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900384" y="1353216"/>
            <a:ext cx="1322565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protocolo setorial verifica se constam todos os documentos obrigatórios e autua o processo</a:t>
            </a:r>
          </a:p>
        </p:txBody>
      </p:sp>
      <p:pic>
        <p:nvPicPr>
          <p:cNvPr id="3078" name="Picture 6" descr="C:\Users\pedro.souza\AppData\Local\Microsoft\Windows\Temporary Internet Files\Content.IE5\7RIV26VE\Kafka_Der_Prozess_192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54" y="709186"/>
            <a:ext cx="720080" cy="68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ta para baixo 6"/>
          <p:cNvSpPr/>
          <p:nvPr/>
        </p:nvSpPr>
        <p:spPr>
          <a:xfrm>
            <a:off x="8021585" y="1516921"/>
            <a:ext cx="339889" cy="184007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9" name="Picture 7" descr="C:\Users\pedro.souza\AppData\Local\Microsoft\Windows\Temporary Internet Files\Content.IE5\GT4XIDUI\analista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839" y="638716"/>
            <a:ext cx="985415" cy="83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6266860" y="1396722"/>
            <a:ext cx="1298690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processo entra para fila de análise de acordo com a ordem cronológica de protocolo</a:t>
            </a:r>
          </a:p>
        </p:txBody>
      </p:sp>
      <p:sp>
        <p:nvSpPr>
          <p:cNvPr id="10" name="Seta para a esquerda 9"/>
          <p:cNvSpPr/>
          <p:nvPr/>
        </p:nvSpPr>
        <p:spPr>
          <a:xfrm rot="1260736">
            <a:off x="6395482" y="3824509"/>
            <a:ext cx="1041444" cy="30051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7401262" y="3501008"/>
            <a:ext cx="169333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analista verifica os requisitos legais bem como faz a análise do Relatório de Atividades e Documentos Contábeis apresentados</a:t>
            </a:r>
            <a:r>
              <a:rPr lang="pt-BR" sz="1000" dirty="0" smtClean="0"/>
              <a:t>. Se estiver faltando algum documento, ou as informações estiverem incompletas, a entidade poderá ser diligenciada.  </a:t>
            </a:r>
            <a:endParaRPr lang="pt-BR" sz="1000" dirty="0"/>
          </a:p>
        </p:txBody>
      </p:sp>
      <p:sp>
        <p:nvSpPr>
          <p:cNvPr id="24" name="Seta para a esquerda 23"/>
          <p:cNvSpPr/>
          <p:nvPr/>
        </p:nvSpPr>
        <p:spPr>
          <a:xfrm rot="19791712">
            <a:off x="4381917" y="3759784"/>
            <a:ext cx="1124842" cy="33022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529" y="757251"/>
            <a:ext cx="661391" cy="59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21190" y="1395556"/>
            <a:ext cx="1726211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000" dirty="0" smtClean="0"/>
              <a:t>A entidade protocola pedido de concessão/renovação de Certificação no MDSA.</a:t>
            </a:r>
            <a:endParaRPr lang="pt-BR" sz="1000" dirty="0"/>
          </a:p>
        </p:txBody>
      </p:sp>
      <p:sp>
        <p:nvSpPr>
          <p:cNvPr id="23" name="Seta para a direita 22"/>
          <p:cNvSpPr/>
          <p:nvPr/>
        </p:nvSpPr>
        <p:spPr>
          <a:xfrm>
            <a:off x="6444208" y="906655"/>
            <a:ext cx="93610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Document"/>
          <p:cNvSpPr>
            <a:spLocks noEditPoints="1" noChangeArrowheads="1"/>
          </p:cNvSpPr>
          <p:nvPr/>
        </p:nvSpPr>
        <p:spPr bwMode="auto">
          <a:xfrm>
            <a:off x="5625271" y="3024331"/>
            <a:ext cx="644793" cy="70713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347909" y="4069254"/>
            <a:ext cx="1240315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analista </a:t>
            </a:r>
            <a:r>
              <a:rPr lang="pt-BR" sz="1000" dirty="0" smtClean="0"/>
              <a:t>emite um parecer que será apreciado  pela coordenação geral de certificação (CGCEB) e depois passa pela aprovação da  Secretária Nacional de Assistência Social. Este parecer pode ser pelo DEFERIMENTO, ou pelo INDEFERIMENTO</a:t>
            </a:r>
            <a:r>
              <a:rPr lang="pt-BR" sz="1000" dirty="0"/>
              <a:t> </a:t>
            </a:r>
            <a:r>
              <a:rPr lang="pt-BR" sz="1000" dirty="0" smtClean="0"/>
              <a:t>do pedido.</a:t>
            </a:r>
            <a:endParaRPr lang="pt-BR" sz="1000" dirty="0"/>
          </a:p>
        </p:txBody>
      </p:sp>
      <p:sp>
        <p:nvSpPr>
          <p:cNvPr id="29" name="Seta para a esquerda 28"/>
          <p:cNvSpPr/>
          <p:nvPr/>
        </p:nvSpPr>
        <p:spPr>
          <a:xfrm rot="1012872">
            <a:off x="4416150" y="2960064"/>
            <a:ext cx="1077053" cy="30051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5650471" y="3101065"/>
            <a:ext cx="66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Parecer</a:t>
            </a:r>
            <a:endParaRPr lang="pt-BR" sz="1000" b="1" dirty="0"/>
          </a:p>
        </p:txBody>
      </p:sp>
      <p:sp>
        <p:nvSpPr>
          <p:cNvPr id="31" name="Document"/>
          <p:cNvSpPr>
            <a:spLocks noEditPoints="1" noChangeArrowheads="1"/>
          </p:cNvSpPr>
          <p:nvPr/>
        </p:nvSpPr>
        <p:spPr bwMode="auto">
          <a:xfrm>
            <a:off x="3577987" y="2541271"/>
            <a:ext cx="797059" cy="70713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" name="Document"/>
          <p:cNvSpPr>
            <a:spLocks noEditPoints="1" noChangeArrowheads="1"/>
          </p:cNvSpPr>
          <p:nvPr/>
        </p:nvSpPr>
        <p:spPr bwMode="auto">
          <a:xfrm>
            <a:off x="3656401" y="4170751"/>
            <a:ext cx="759859" cy="70713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3627464" y="2576345"/>
            <a:ext cx="817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Portaria –DEFERIDO</a:t>
            </a:r>
            <a:endParaRPr lang="pt-BR" sz="10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654353" y="4209765"/>
            <a:ext cx="875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Portaria - INDEFERIDO</a:t>
            </a:r>
            <a:endParaRPr lang="pt-BR" sz="10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416173" y="5114252"/>
            <a:ext cx="1240315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O decisão do Parecer é publicada no Diário Oficial da União, podendo ser pelo deferimento ou indeferimento do pedido </a:t>
            </a:r>
            <a:endParaRPr lang="pt-BR" sz="1000" dirty="0"/>
          </a:p>
        </p:txBody>
      </p:sp>
      <p:sp>
        <p:nvSpPr>
          <p:cNvPr id="38" name="Seta para a esquerda 37"/>
          <p:cNvSpPr/>
          <p:nvPr/>
        </p:nvSpPr>
        <p:spPr>
          <a:xfrm>
            <a:off x="2410703" y="2675939"/>
            <a:ext cx="1073395" cy="30051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383378" y="2232468"/>
            <a:ext cx="1900018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A entidade poderá usufruir da certificação por 3 ou 5 anos, a depender da sua receita bruta anual. A certificação oriunda de processo de concessão será vigente partir da publicação no D.O.U, e a certificação oriunda de processo de renovação será vigente a partir do termo final da certificação anterior.</a:t>
            </a:r>
            <a:endParaRPr lang="pt-BR" sz="1000" dirty="0"/>
          </a:p>
        </p:txBody>
      </p:sp>
      <p:sp>
        <p:nvSpPr>
          <p:cNvPr id="40" name="Seta para a esquerda 39"/>
          <p:cNvSpPr/>
          <p:nvPr/>
        </p:nvSpPr>
        <p:spPr>
          <a:xfrm>
            <a:off x="2479998" y="4337399"/>
            <a:ext cx="1055062" cy="33022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383378" y="4209765"/>
            <a:ext cx="1900018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A contar da publicação da portaria de indeferimento no D.O.U, a entidade poderá protocolar recurso no prazo máximo de 30 dias.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0543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1370" y="53941"/>
            <a:ext cx="40448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Caminho do Recurso</a:t>
            </a:r>
            <a:endParaRPr lang="pt-B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1663238" y="911218"/>
            <a:ext cx="964546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6" name="Picture 4" descr="C:\Users\pedro.souza\AppData\Local\Microsoft\Windows\Temporary Internet Files\Content.IE5\7RIV26VE\burocraci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77" y="724878"/>
            <a:ext cx="864309" cy="79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eta para a direita 7"/>
          <p:cNvSpPr/>
          <p:nvPr/>
        </p:nvSpPr>
        <p:spPr>
          <a:xfrm>
            <a:off x="4156273" y="911218"/>
            <a:ext cx="93610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900384" y="1353216"/>
            <a:ext cx="1322565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protocolo setorial verifica se constam todos os documentos obrigatórios e autua o </a:t>
            </a:r>
            <a:r>
              <a:rPr lang="pt-BR" sz="1000" dirty="0" smtClean="0"/>
              <a:t>processo de recurso.</a:t>
            </a:r>
            <a:endParaRPr lang="pt-BR" sz="1000" dirty="0"/>
          </a:p>
        </p:txBody>
      </p:sp>
      <p:pic>
        <p:nvPicPr>
          <p:cNvPr id="3078" name="Picture 6" descr="C:\Users\pedro.souza\AppData\Local\Microsoft\Windows\Temporary Internet Files\Content.IE5\7RIV26VE\Kafka_Der_Prozess_192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954" y="709186"/>
            <a:ext cx="720080" cy="68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eta para baixo 6"/>
          <p:cNvSpPr/>
          <p:nvPr/>
        </p:nvSpPr>
        <p:spPr>
          <a:xfrm>
            <a:off x="8021585" y="1516921"/>
            <a:ext cx="339889" cy="130811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9" name="Picture 7" descr="C:\Users\pedro.souza\AppData\Local\Microsoft\Windows\Temporary Internet Files\Content.IE5\GT4XIDUI\analista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839" y="638716"/>
            <a:ext cx="985415" cy="833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6270063" y="1396722"/>
            <a:ext cx="1326273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processo entra para fila de análise de acordo com a ordem cronológica de </a:t>
            </a:r>
            <a:r>
              <a:rPr lang="pt-BR" sz="1000" dirty="0" smtClean="0"/>
              <a:t>protocolo do recurso.</a:t>
            </a:r>
            <a:endParaRPr lang="pt-BR" sz="1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383999" y="2947010"/>
            <a:ext cx="1631110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analista verifica </a:t>
            </a:r>
            <a:r>
              <a:rPr lang="pt-BR" sz="1000" dirty="0" smtClean="0"/>
              <a:t>os novos documentos protocolados, bem como as razões recursais apresentadas pela  entidade.  </a:t>
            </a:r>
            <a:endParaRPr lang="pt-BR" sz="1000" dirty="0"/>
          </a:p>
        </p:txBody>
      </p:sp>
      <p:sp>
        <p:nvSpPr>
          <p:cNvPr id="24" name="Seta para a esquerda 23"/>
          <p:cNvSpPr/>
          <p:nvPr/>
        </p:nvSpPr>
        <p:spPr>
          <a:xfrm rot="18466521">
            <a:off x="4753503" y="4056918"/>
            <a:ext cx="1004235" cy="31942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529" y="757251"/>
            <a:ext cx="661391" cy="59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247686" y="1347712"/>
            <a:ext cx="188363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A entidade protocola dentro do prazo de 30 dias, a contar da publicação da portaria de indeferimento no D.O.U , documentação com a finalidade de rever a decisão  emitida pela Secretária Nacional (essa documentação não poderá ser enviada via e-mail).</a:t>
            </a:r>
            <a:endParaRPr lang="pt-BR" sz="1000" dirty="0"/>
          </a:p>
        </p:txBody>
      </p:sp>
      <p:sp>
        <p:nvSpPr>
          <p:cNvPr id="23" name="Seta para a direita 22"/>
          <p:cNvSpPr/>
          <p:nvPr/>
        </p:nvSpPr>
        <p:spPr>
          <a:xfrm>
            <a:off x="6444208" y="906655"/>
            <a:ext cx="93610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Document"/>
          <p:cNvSpPr>
            <a:spLocks noEditPoints="1" noChangeArrowheads="1"/>
          </p:cNvSpPr>
          <p:nvPr/>
        </p:nvSpPr>
        <p:spPr bwMode="auto">
          <a:xfrm>
            <a:off x="5659695" y="2825040"/>
            <a:ext cx="644793" cy="99813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" name="CaixaDeTexto 26"/>
          <p:cNvSpPr txBox="1"/>
          <p:nvPr/>
        </p:nvSpPr>
        <p:spPr>
          <a:xfrm>
            <a:off x="5540320" y="4093428"/>
            <a:ext cx="207263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/>
              <a:t>O analista </a:t>
            </a:r>
            <a:r>
              <a:rPr lang="pt-BR" sz="1000" dirty="0" smtClean="0"/>
              <a:t>emite um parecer que será apreciado  pela coordenação geral de certificação (CGCEB) e depois passa para a aprovação da Secretária Nacional de Assistência social. Este parecer pode ser pela reconsideração da decisão de indeferimento,  ou pela não reconsideração.</a:t>
            </a:r>
            <a:endParaRPr lang="pt-BR" sz="1000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5697978" y="3033818"/>
            <a:ext cx="662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Parecer</a:t>
            </a:r>
            <a:endParaRPr lang="pt-BR" sz="1000" b="1" dirty="0"/>
          </a:p>
        </p:txBody>
      </p:sp>
      <p:sp>
        <p:nvSpPr>
          <p:cNvPr id="31" name="Document"/>
          <p:cNvSpPr>
            <a:spLocks noEditPoints="1" noChangeArrowheads="1"/>
          </p:cNvSpPr>
          <p:nvPr/>
        </p:nvSpPr>
        <p:spPr bwMode="auto">
          <a:xfrm>
            <a:off x="3614727" y="2855485"/>
            <a:ext cx="957472" cy="70713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3559892" y="2904638"/>
            <a:ext cx="1120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/>
              <a:t>Portaria Reconsideração</a:t>
            </a:r>
            <a:endParaRPr lang="pt-BR" sz="10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3352675" y="3629513"/>
            <a:ext cx="164649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O decisão do Parecer é publicada no Diário Oficial da União, caso seja pela reconsideração.</a:t>
            </a:r>
            <a:endParaRPr lang="pt-BR" sz="1000" dirty="0"/>
          </a:p>
        </p:txBody>
      </p:sp>
      <p:sp>
        <p:nvSpPr>
          <p:cNvPr id="38" name="Seta para a esquerda 37"/>
          <p:cNvSpPr/>
          <p:nvPr/>
        </p:nvSpPr>
        <p:spPr>
          <a:xfrm>
            <a:off x="2393815" y="3073213"/>
            <a:ext cx="1073395" cy="30051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417780" y="2840843"/>
            <a:ext cx="1900018" cy="1785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A entidade poderá usufruir da certificação por 3 ou 5 anos, a depender da sua receita bruta anual. A certificação oriunda de processo de concessão será vigente partir da publicação da reconsideração no D.O.U, e a certificação oriunda de processo de renovação será vigente a partir do termo final da certificação anterior.</a:t>
            </a:r>
            <a:endParaRPr lang="pt-BR" sz="1000" dirty="0"/>
          </a:p>
        </p:txBody>
      </p:sp>
      <p:sp>
        <p:nvSpPr>
          <p:cNvPr id="40" name="Seta para a esquerda 39"/>
          <p:cNvSpPr/>
          <p:nvPr/>
        </p:nvSpPr>
        <p:spPr>
          <a:xfrm>
            <a:off x="3375793" y="5008433"/>
            <a:ext cx="916325" cy="293238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4031096" y="5539358"/>
            <a:ext cx="129871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Os pareceres pela não reconsideração são enviados ao Gabinete Ministerial. </a:t>
            </a:r>
            <a:endParaRPr lang="pt-BR" sz="1000" dirty="0"/>
          </a:p>
        </p:txBody>
      </p:sp>
      <p:sp>
        <p:nvSpPr>
          <p:cNvPr id="29" name="Seta para a esquerda 28"/>
          <p:cNvSpPr/>
          <p:nvPr/>
        </p:nvSpPr>
        <p:spPr>
          <a:xfrm>
            <a:off x="4680455" y="3073213"/>
            <a:ext cx="951065" cy="30051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esquerda 9"/>
          <p:cNvSpPr/>
          <p:nvPr/>
        </p:nvSpPr>
        <p:spPr>
          <a:xfrm>
            <a:off x="6374287" y="3055882"/>
            <a:ext cx="1009712" cy="306338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927" y="4789237"/>
            <a:ext cx="568240" cy="56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CaixaDeTexto 32"/>
          <p:cNvSpPr txBox="1"/>
          <p:nvPr/>
        </p:nvSpPr>
        <p:spPr>
          <a:xfrm>
            <a:off x="2077076" y="4763551"/>
            <a:ext cx="1298717" cy="86177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O ministro abre o prazo de 15 dias para a manifestação da sociedade civil sobre o processo.</a:t>
            </a:r>
            <a:endParaRPr lang="pt-BR" sz="1000" dirty="0"/>
          </a:p>
        </p:txBody>
      </p:sp>
      <p:sp>
        <p:nvSpPr>
          <p:cNvPr id="36" name="Seta para a esquerda 35"/>
          <p:cNvSpPr/>
          <p:nvPr/>
        </p:nvSpPr>
        <p:spPr>
          <a:xfrm>
            <a:off x="1247685" y="5014902"/>
            <a:ext cx="791821" cy="293238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Document"/>
          <p:cNvSpPr>
            <a:spLocks noEditPoints="1" noChangeArrowheads="1"/>
          </p:cNvSpPr>
          <p:nvPr/>
        </p:nvSpPr>
        <p:spPr bwMode="auto">
          <a:xfrm>
            <a:off x="165710" y="4766053"/>
            <a:ext cx="957472" cy="650814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3" name="CaixaDeTexto 42"/>
          <p:cNvSpPr txBox="1"/>
          <p:nvPr/>
        </p:nvSpPr>
        <p:spPr>
          <a:xfrm>
            <a:off x="100809" y="5539358"/>
            <a:ext cx="137451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000" dirty="0" smtClean="0"/>
              <a:t>O Ministro publica Portaria que pode ser pela reconsideração  ou pela não reconsideração da decisão emitida pela Secretária Nacional de Assistência Social.</a:t>
            </a:r>
            <a:endParaRPr lang="pt-BR" sz="1000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75510" y="4873302"/>
            <a:ext cx="1120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/>
              <a:t>Portaria Ministerial</a:t>
            </a:r>
            <a:endParaRPr lang="pt-BR" sz="1000" b="1" dirty="0"/>
          </a:p>
        </p:txBody>
      </p:sp>
    </p:spTree>
    <p:extLst>
      <p:ext uri="{BB962C8B-B14F-4D97-AF65-F5344CB8AC3E}">
        <p14:creationId xmlns:p14="http://schemas.microsoft.com/office/powerpoint/2010/main" val="34590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763</Words>
  <Application>Microsoft Office PowerPoint</Application>
  <PresentationFormat>Apresentação na tela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Masson Sesconetto Souza</dc:creator>
  <cp:lastModifiedBy>Flavia Azevedo Leite Silva</cp:lastModifiedBy>
  <cp:revision>31</cp:revision>
  <cp:lastPrinted>2016-12-19T19:14:00Z</cp:lastPrinted>
  <dcterms:created xsi:type="dcterms:W3CDTF">2016-12-19T17:52:11Z</dcterms:created>
  <dcterms:modified xsi:type="dcterms:W3CDTF">2017-02-03T13:07:39Z</dcterms:modified>
</cp:coreProperties>
</file>